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0.xml" ContentType="application/vnd.openxmlformats-officedocument.presentationml.notesSlide+xml"/>
  <Override PartName="/ppt/tags/tag14.xml" ContentType="application/vnd.openxmlformats-officedocument.presentationml.tags+xml"/>
  <Override PartName="/ppt/notesSlides/notesSlide6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30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</p:sldMasterIdLst>
  <p:notesMasterIdLst>
    <p:notesMasterId r:id="rId95"/>
  </p:notesMasterIdLst>
  <p:sldIdLst>
    <p:sldId id="256" r:id="rId2"/>
    <p:sldId id="257" r:id="rId3"/>
    <p:sldId id="258" r:id="rId4"/>
    <p:sldId id="309" r:id="rId5"/>
    <p:sldId id="299" r:id="rId6"/>
    <p:sldId id="259" r:id="rId7"/>
    <p:sldId id="300" r:id="rId8"/>
    <p:sldId id="365" r:id="rId9"/>
    <p:sldId id="260" r:id="rId10"/>
    <p:sldId id="270" r:id="rId11"/>
    <p:sldId id="294" r:id="rId12"/>
    <p:sldId id="295" r:id="rId13"/>
    <p:sldId id="296" r:id="rId14"/>
    <p:sldId id="269" r:id="rId15"/>
    <p:sldId id="297" r:id="rId16"/>
    <p:sldId id="298" r:id="rId17"/>
    <p:sldId id="301" r:id="rId18"/>
    <p:sldId id="305" r:id="rId19"/>
    <p:sldId id="307" r:id="rId20"/>
    <p:sldId id="303" r:id="rId21"/>
    <p:sldId id="308" r:id="rId22"/>
    <p:sldId id="304" r:id="rId23"/>
    <p:sldId id="306" r:id="rId24"/>
    <p:sldId id="278" r:id="rId25"/>
    <p:sldId id="338" r:id="rId26"/>
    <p:sldId id="345" r:id="rId27"/>
    <p:sldId id="343" r:id="rId28"/>
    <p:sldId id="281" r:id="rId29"/>
    <p:sldId id="344" r:id="rId30"/>
    <p:sldId id="291" r:id="rId31"/>
    <p:sldId id="282" r:id="rId32"/>
    <p:sldId id="283" r:id="rId33"/>
    <p:sldId id="311" r:id="rId34"/>
    <p:sldId id="310" r:id="rId35"/>
    <p:sldId id="320" r:id="rId36"/>
    <p:sldId id="284" r:id="rId37"/>
    <p:sldId id="312" r:id="rId38"/>
    <p:sldId id="313" r:id="rId39"/>
    <p:sldId id="314" r:id="rId40"/>
    <p:sldId id="315" r:id="rId41"/>
    <p:sldId id="347" r:id="rId42"/>
    <p:sldId id="348" r:id="rId43"/>
    <p:sldId id="346" r:id="rId44"/>
    <p:sldId id="350" r:id="rId45"/>
    <p:sldId id="349" r:id="rId46"/>
    <p:sldId id="351" r:id="rId47"/>
    <p:sldId id="352" r:id="rId48"/>
    <p:sldId id="362" r:id="rId49"/>
    <p:sldId id="361" r:id="rId50"/>
    <p:sldId id="360" r:id="rId51"/>
    <p:sldId id="364" r:id="rId52"/>
    <p:sldId id="353" r:id="rId53"/>
    <p:sldId id="261" r:id="rId54"/>
    <p:sldId id="317" r:id="rId55"/>
    <p:sldId id="318" r:id="rId56"/>
    <p:sldId id="319" r:id="rId57"/>
    <p:sldId id="263" r:id="rId58"/>
    <p:sldId id="321" r:id="rId59"/>
    <p:sldId id="322" r:id="rId60"/>
    <p:sldId id="264" r:id="rId61"/>
    <p:sldId id="323" r:id="rId62"/>
    <p:sldId id="324" r:id="rId63"/>
    <p:sldId id="325" r:id="rId64"/>
    <p:sldId id="326" r:id="rId65"/>
    <p:sldId id="265" r:id="rId66"/>
    <p:sldId id="328" r:id="rId67"/>
    <p:sldId id="332" r:id="rId68"/>
    <p:sldId id="329" r:id="rId69"/>
    <p:sldId id="330" r:id="rId70"/>
    <p:sldId id="334" r:id="rId71"/>
    <p:sldId id="337" r:id="rId72"/>
    <p:sldId id="335" r:id="rId73"/>
    <p:sldId id="336" r:id="rId74"/>
    <p:sldId id="333" r:id="rId75"/>
    <p:sldId id="358" r:id="rId76"/>
    <p:sldId id="355" r:id="rId77"/>
    <p:sldId id="356" r:id="rId78"/>
    <p:sldId id="357" r:id="rId79"/>
    <p:sldId id="275" r:id="rId80"/>
    <p:sldId id="354" r:id="rId81"/>
    <p:sldId id="359" r:id="rId82"/>
    <p:sldId id="266" r:id="rId83"/>
    <p:sldId id="267" r:id="rId84"/>
    <p:sldId id="286" r:id="rId85"/>
    <p:sldId id="272" r:id="rId86"/>
    <p:sldId id="302" r:id="rId87"/>
    <p:sldId id="341" r:id="rId88"/>
    <p:sldId id="342" r:id="rId89"/>
    <p:sldId id="339" r:id="rId90"/>
    <p:sldId id="273" r:id="rId91"/>
    <p:sldId id="316" r:id="rId92"/>
    <p:sldId id="276" r:id="rId93"/>
    <p:sldId id="277" r:id="rId94"/>
  </p:sldIdLst>
  <p:sldSz cx="9144000" cy="6858000" type="screen4x3"/>
  <p:notesSz cx="6858000" cy="9144000"/>
  <p:custDataLst>
    <p:tags r:id="rId96"/>
  </p:custDataLst>
  <p:defaultTextStyle>
    <a:defPPr>
      <a:defRPr lang="de-DE"/>
    </a:defPPr>
    <a:lvl1pPr algn="l" rtl="0" fontAlgn="base">
      <a:spcBef>
        <a:spcPct val="20000"/>
      </a:spcBef>
      <a:spcAft>
        <a:spcPct val="0"/>
      </a:spcAft>
      <a:buChar char="•"/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2D05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6" autoAdjust="0"/>
    <p:restoredTop sz="80000" autoAdjust="0"/>
  </p:normalViewPr>
  <p:slideViewPr>
    <p:cSldViewPr>
      <p:cViewPr varScale="1">
        <p:scale>
          <a:sx n="74" d="100"/>
          <a:sy n="74" d="100"/>
        </p:scale>
        <p:origin x="2004" y="5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43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A5ED4-286D-4A71-9D48-EA0FECB91D0A}" type="datetimeFigureOut">
              <a:rPr lang="de-DE" smtClean="0"/>
              <a:pPr/>
              <a:t>18.02.2013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0D679-CA0A-4D85-9443-9BE2DC9D133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574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Hallo. Willkommen</a:t>
            </a:r>
            <a:r>
              <a:rPr lang="de-DE" baseline="0" dirty="0" smtClean="0"/>
              <a:t> zu meinem Vortrag über meine Masterarbeit: </a:t>
            </a:r>
            <a:r>
              <a:rPr lang="de-DE" baseline="0" dirty="0" err="1" smtClean="0"/>
              <a:t>Assisted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Object</a:t>
            </a:r>
            <a:r>
              <a:rPr lang="de-DE" baseline="0" dirty="0" smtClean="0"/>
              <a:t> Placement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532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Hier</a:t>
            </a:r>
            <a:r>
              <a:rPr lang="de-DE" baseline="0" dirty="0" smtClean="0"/>
              <a:t> ist eine einfache </a:t>
            </a:r>
            <a:r>
              <a:rPr lang="de-DE" baseline="0" dirty="0" err="1" smtClean="0"/>
              <a:t>beispielszene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An alle </a:t>
            </a:r>
            <a:r>
              <a:rPr lang="de-DE" baseline="0" dirty="0" err="1" smtClean="0"/>
              <a:t>objekte</a:t>
            </a:r>
            <a:r>
              <a:rPr lang="de-DE" baseline="0" dirty="0" smtClean="0"/>
              <a:t>, außer dem grünen </a:t>
            </a:r>
            <a:r>
              <a:rPr lang="de-DE" baseline="0" dirty="0" err="1" smtClean="0"/>
              <a:t>boden</a:t>
            </a:r>
            <a:r>
              <a:rPr lang="de-DE" baseline="0" dirty="0" smtClean="0"/>
              <a:t>, werden proben gelegt.</a:t>
            </a:r>
          </a:p>
          <a:p>
            <a:r>
              <a:rPr lang="de-DE" baseline="0" dirty="0" smtClean="0"/>
              <a:t>Wir </a:t>
            </a:r>
            <a:r>
              <a:rPr lang="de-DE" baseline="0" dirty="0" err="1" smtClean="0"/>
              <a:t>samplen</a:t>
            </a:r>
            <a:r>
              <a:rPr lang="de-DE" baseline="0" dirty="0" smtClean="0"/>
              <a:t> als unter anderem die </a:t>
            </a:r>
            <a:r>
              <a:rPr lang="de-DE" baseline="0" dirty="0" err="1" smtClean="0"/>
              <a:t>farbe</a:t>
            </a:r>
            <a:r>
              <a:rPr lang="de-DE" baseline="0" dirty="0" smtClean="0"/>
              <a:t>. Dazu benutzen wir </a:t>
            </a:r>
            <a:r>
              <a:rPr lang="de-DE" baseline="0" dirty="0" err="1" smtClean="0"/>
              <a:t>raytracing</a:t>
            </a:r>
            <a:r>
              <a:rPr lang="de-DE" baseline="0" dirty="0" smtClean="0"/>
              <a:t> mit </a:t>
            </a:r>
            <a:r>
              <a:rPr lang="de-DE" baseline="0" dirty="0" err="1" smtClean="0"/>
              <a:t>optix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8207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Jede scheibe ist eine probe.</a:t>
            </a:r>
            <a:r>
              <a:rPr lang="de-DE" baseline="0" dirty="0" smtClean="0"/>
              <a:t> Wir sampeln an einer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in verschiedene </a:t>
            </a:r>
            <a:r>
              <a:rPr lang="de-DE" baseline="0" dirty="0" err="1" smtClean="0"/>
              <a:t>richtungen</a:t>
            </a:r>
            <a:r>
              <a:rPr lang="de-DE" baseline="0" dirty="0" smtClean="0"/>
              <a:t>, deswegen hat man „</a:t>
            </a:r>
            <a:r>
              <a:rPr lang="de-DE" b="1" baseline="0" dirty="0" smtClean="0"/>
              <a:t>scheiben-kugeln</a:t>
            </a:r>
            <a:r>
              <a:rPr lang="de-DE" baseline="0" dirty="0" smtClean="0"/>
              <a:t>“. Jede probe deckt ungefähr 45° ab. Wir </a:t>
            </a:r>
            <a:r>
              <a:rPr lang="de-DE" baseline="0" dirty="0" err="1" smtClean="0"/>
              <a:t>raytracen</a:t>
            </a:r>
            <a:r>
              <a:rPr lang="de-DE" baseline="0" dirty="0" smtClean="0"/>
              <a:t> zufällig in dem gebiet und bilden die </a:t>
            </a:r>
            <a:r>
              <a:rPr lang="de-DE" baseline="0" dirty="0" err="1" smtClean="0"/>
              <a:t>durchschnittswerte</a:t>
            </a:r>
            <a:endParaRPr lang="de-DE" baseline="0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399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 sampeln</a:t>
            </a:r>
            <a:r>
              <a:rPr lang="de-DE" baseline="0" dirty="0" smtClean="0"/>
              <a:t> auch die durchschnittliche </a:t>
            </a:r>
            <a:r>
              <a:rPr lang="de-DE" baseline="0" dirty="0" err="1" smtClean="0"/>
              <a:t>distanz</a:t>
            </a:r>
            <a:r>
              <a:rPr lang="de-DE" baseline="0" dirty="0" smtClean="0"/>
              <a:t> zur nächsten </a:t>
            </a:r>
            <a:r>
              <a:rPr lang="de-DE" baseline="0" dirty="0" err="1" smtClean="0"/>
              <a:t>geometrie</a:t>
            </a:r>
            <a:r>
              <a:rPr lang="de-DE" baseline="0" dirty="0" smtClean="0"/>
              <a:t>. je näher desto </a:t>
            </a:r>
            <a:r>
              <a:rPr lang="de-DE" baseline="0" dirty="0" err="1" smtClean="0"/>
              <a:t>dünkler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691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Und als letztes die </a:t>
            </a:r>
            <a:r>
              <a:rPr lang="de-DE" dirty="0" err="1" smtClean="0"/>
              <a:t>occlusion</a:t>
            </a:r>
            <a:r>
              <a:rPr lang="de-DE" dirty="0" smtClean="0"/>
              <a:t>. Dazu zählen wir wie viele strahlen überhaupt</a:t>
            </a:r>
            <a:r>
              <a:rPr lang="de-DE" baseline="0" dirty="0" smtClean="0"/>
              <a:t> etwas treffen in einem gewissen radius. Je weniger occluded desto heller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245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Das ist alles</a:t>
            </a:r>
            <a:r>
              <a:rPr lang="de-DE" b="1" baseline="0" dirty="0" smtClean="0"/>
              <a:t> zu den </a:t>
            </a:r>
            <a:r>
              <a:rPr lang="de-DE" b="1" baseline="0" dirty="0" err="1" smtClean="0"/>
              <a:t>samples</a:t>
            </a:r>
            <a:r>
              <a:rPr lang="de-DE" b="1" baseline="0" dirty="0" smtClean="0"/>
              <a:t>. </a:t>
            </a:r>
            <a:r>
              <a:rPr lang="de-DE" baseline="0" dirty="0" smtClean="0"/>
              <a:t>Mehr eigenschaften brauchen wir nicht.</a:t>
            </a:r>
          </a:p>
          <a:p>
            <a:endParaRPr lang="de-DE" dirty="0" smtClean="0"/>
          </a:p>
          <a:p>
            <a:r>
              <a:rPr lang="de-DE" dirty="0" smtClean="0"/>
              <a:t>Was wichtig</a:t>
            </a:r>
            <a:r>
              <a:rPr lang="de-DE" baseline="0" dirty="0" smtClean="0"/>
              <a:t> ist die frage: </a:t>
            </a:r>
            <a:r>
              <a:rPr lang="de-DE" b="1" baseline="0" dirty="0" smtClean="0"/>
              <a:t>wie platzieren wir die proben</a:t>
            </a:r>
            <a:r>
              <a:rPr lang="de-DE" baseline="0" dirty="0" smtClean="0"/>
              <a:t>? Einfach in einem </a:t>
            </a:r>
            <a:r>
              <a:rPr lang="de-DE" baseline="0" dirty="0" err="1" smtClean="0"/>
              <a:t>gitter</a:t>
            </a:r>
            <a:r>
              <a:rPr lang="de-DE" baseline="0" dirty="0" smtClean="0"/>
              <a:t> an </a:t>
            </a:r>
            <a:r>
              <a:rPr lang="de-DE" b="1" baseline="0" dirty="0" smtClean="0"/>
              <a:t>allen gitterpunkten und </a:t>
            </a:r>
            <a:r>
              <a:rPr lang="de-DE" b="1" baseline="0" dirty="0" err="1" smtClean="0"/>
              <a:t>richtungen</a:t>
            </a:r>
            <a:r>
              <a:rPr lang="de-DE" b="1" baseline="0" dirty="0" smtClean="0"/>
              <a:t> </a:t>
            </a:r>
            <a:r>
              <a:rPr lang="de-DE" baseline="0" dirty="0" smtClean="0"/>
              <a:t>eine probe zu platzieren produziert zu viele </a:t>
            </a:r>
            <a:r>
              <a:rPr lang="de-DE" b="1" baseline="0" dirty="0" smtClean="0"/>
              <a:t>redundante </a:t>
            </a:r>
            <a:r>
              <a:rPr lang="de-DE" b="1" baseline="0" dirty="0" err="1" smtClean="0"/>
              <a:t>daten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Es ist besser nur da proben zu platzieren, wo sich auch das </a:t>
            </a:r>
            <a:r>
              <a:rPr lang="de-DE" baseline="0" dirty="0" err="1" smtClean="0"/>
              <a:t>objekt</a:t>
            </a:r>
            <a:r>
              <a:rPr lang="de-DE" baseline="0" dirty="0" smtClean="0"/>
              <a:t> befindet. ZB beim </a:t>
            </a:r>
            <a:r>
              <a:rPr lang="de-DE" baseline="0" dirty="0" err="1" smtClean="0"/>
              <a:t>jeep</a:t>
            </a:r>
            <a:r>
              <a:rPr lang="de-DE" baseline="0" dirty="0" smtClean="0"/>
              <a:t> hier. *nächste </a:t>
            </a:r>
            <a:r>
              <a:rPr lang="de-DE" baseline="0" dirty="0" err="1" smtClean="0"/>
              <a:t>folie</a:t>
            </a:r>
            <a:r>
              <a:rPr lang="de-DE" baseline="0" dirty="0" smtClean="0"/>
              <a:t>*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474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Hier sehen wir eine variante die den </a:t>
            </a:r>
            <a:r>
              <a:rPr lang="de-DE" dirty="0" err="1" smtClean="0"/>
              <a:t>jeep</a:t>
            </a:r>
            <a:r>
              <a:rPr lang="de-DE" dirty="0" smtClean="0"/>
              <a:t> abdeckt.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728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Allgemein gehen wir wie folgt vor: wir </a:t>
            </a:r>
            <a:r>
              <a:rPr lang="de-DE" b="1" dirty="0" err="1" smtClean="0"/>
              <a:t>voxelisieren</a:t>
            </a:r>
            <a:r>
              <a:rPr lang="de-DE" baseline="0" dirty="0" smtClean="0"/>
              <a:t> das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 und bestimmen dann für jedes </a:t>
            </a:r>
            <a:r>
              <a:rPr lang="de-DE" baseline="0" dirty="0" err="1" smtClean="0"/>
              <a:t>voxel</a:t>
            </a:r>
            <a:r>
              <a:rPr lang="de-DE" baseline="0" dirty="0" smtClean="0"/>
              <a:t> die </a:t>
            </a:r>
            <a:r>
              <a:rPr lang="de-DE" b="1" baseline="0" dirty="0" err="1" smtClean="0"/>
              <a:t>richtungen</a:t>
            </a:r>
            <a:r>
              <a:rPr lang="de-DE" baseline="0" dirty="0" smtClean="0"/>
              <a:t> in denen wir proben erzeugen.</a:t>
            </a:r>
          </a:p>
          <a:p>
            <a:endParaRPr lang="de-DE" baseline="0" dirty="0" smtClean="0"/>
          </a:p>
          <a:p>
            <a:r>
              <a:rPr lang="de-DE" dirty="0" smtClean="0"/>
              <a:t>Bei den </a:t>
            </a:r>
            <a:r>
              <a:rPr lang="de-DE" dirty="0" err="1" smtClean="0"/>
              <a:t>richtungen</a:t>
            </a:r>
            <a:r>
              <a:rPr lang="de-DE" dirty="0" smtClean="0"/>
              <a:t> haben wir mehrere </a:t>
            </a:r>
            <a:r>
              <a:rPr lang="de-DE" dirty="0" err="1" smtClean="0"/>
              <a:t>möglichkeiten</a:t>
            </a:r>
            <a:r>
              <a:rPr lang="de-DE" dirty="0" smtClean="0"/>
              <a:t> untersucht: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242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Einfach</a:t>
            </a:r>
            <a:r>
              <a:rPr lang="de-DE" baseline="0" dirty="0" smtClean="0"/>
              <a:t> alle nehmen </a:t>
            </a:r>
            <a:r>
              <a:rPr lang="de-DE" baseline="0" dirty="0" smtClean="0">
                <a:sym typeface="Wingdings" pitchFamily="2" charset="2"/>
              </a:rPr>
              <a:t>: ) </a:t>
            </a:r>
          </a:p>
          <a:p>
            <a:r>
              <a:rPr lang="de-DE" baseline="0" dirty="0" smtClean="0">
                <a:sym typeface="Wingdings" pitchFamily="2" charset="2"/>
              </a:rPr>
              <a:t>Aber das langweilig und wir haben redundante </a:t>
            </a:r>
            <a:r>
              <a:rPr lang="de-DE" baseline="0" dirty="0" err="1" smtClean="0">
                <a:sym typeface="Wingdings" pitchFamily="2" charset="2"/>
              </a:rPr>
              <a:t>daten</a:t>
            </a:r>
            <a:r>
              <a:rPr lang="de-DE" baseline="0" dirty="0" smtClean="0">
                <a:sym typeface="Wingdings" pitchFamily="2" charset="2"/>
              </a:rPr>
              <a:t>. ZB rechts.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948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Relative </a:t>
            </a:r>
            <a:r>
              <a:rPr lang="de-DE" dirty="0" err="1" smtClean="0"/>
              <a:t>position</a:t>
            </a:r>
            <a:r>
              <a:rPr lang="de-DE" dirty="0" smtClean="0"/>
              <a:t>.</a:t>
            </a:r>
          </a:p>
          <a:p>
            <a:r>
              <a:rPr lang="de-DE" dirty="0" smtClean="0"/>
              <a:t>Problem</a:t>
            </a:r>
            <a:r>
              <a:rPr lang="de-DE" baseline="0" dirty="0" smtClean="0"/>
              <a:t> bei schmalen </a:t>
            </a:r>
            <a:r>
              <a:rPr lang="de-DE" baseline="0" dirty="0" err="1" smtClean="0"/>
              <a:t>objekten</a:t>
            </a:r>
            <a:r>
              <a:rPr lang="de-DE" baseline="0" dirty="0" smtClean="0"/>
              <a:t> wie oben. Bei würfelförmigen </a:t>
            </a:r>
            <a:r>
              <a:rPr lang="de-DE" baseline="0" dirty="0" err="1" smtClean="0"/>
              <a:t>objekten</a:t>
            </a:r>
            <a:r>
              <a:rPr lang="de-DE" baseline="0" dirty="0" smtClean="0"/>
              <a:t> ist das ganz okay.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854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</a:t>
            </a:r>
            <a:r>
              <a:rPr lang="de-DE" baseline="0" dirty="0" smtClean="0"/>
              <a:t> können auch </a:t>
            </a:r>
            <a:r>
              <a:rPr lang="de-DE" baseline="0" dirty="0" err="1" smtClean="0"/>
              <a:t>nachbarschaften</a:t>
            </a:r>
            <a:r>
              <a:rPr lang="de-DE" baseline="0" dirty="0" smtClean="0"/>
              <a:t> benutzen. </a:t>
            </a:r>
            <a:r>
              <a:rPr lang="de-DE" baseline="0" dirty="0" err="1" smtClean="0"/>
              <a:t>Dh</a:t>
            </a:r>
            <a:r>
              <a:rPr lang="de-DE" baseline="0" dirty="0" smtClean="0"/>
              <a:t> wir schauen, wenn wir für eine </a:t>
            </a:r>
            <a:r>
              <a:rPr lang="de-DE" baseline="0" dirty="0" err="1" smtClean="0"/>
              <a:t>richtung</a:t>
            </a:r>
            <a:r>
              <a:rPr lang="de-DE" baseline="0" dirty="0" smtClean="0"/>
              <a:t> einen </a:t>
            </a:r>
            <a:r>
              <a:rPr lang="de-DE" baseline="0" dirty="0" err="1" smtClean="0"/>
              <a:t>nachbar</a:t>
            </a:r>
            <a:r>
              <a:rPr lang="de-DE" baseline="0" dirty="0" smtClean="0"/>
              <a:t> haben, dann brauchen wir die </a:t>
            </a:r>
            <a:r>
              <a:rPr lang="de-DE" baseline="0" dirty="0" err="1" smtClean="0"/>
              <a:t>richtung</a:t>
            </a:r>
            <a:r>
              <a:rPr lang="de-DE" baseline="0" dirty="0" smtClean="0"/>
              <a:t> nicht zu erstellen.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75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Content </a:t>
            </a:r>
            <a:r>
              <a:rPr lang="de-DE" dirty="0" err="1" smtClean="0"/>
              <a:t>production</a:t>
            </a:r>
            <a:r>
              <a:rPr lang="de-DE" dirty="0" smtClean="0"/>
              <a:t> ist der </a:t>
            </a:r>
            <a:r>
              <a:rPr lang="de-DE" dirty="0" err="1" smtClean="0"/>
              <a:t>haupt</a:t>
            </a:r>
            <a:r>
              <a:rPr lang="de-DE" dirty="0" smtClean="0"/>
              <a:t> zeit- und </a:t>
            </a:r>
            <a:r>
              <a:rPr lang="de-DE" dirty="0" err="1" smtClean="0"/>
              <a:t>geldfresser</a:t>
            </a:r>
            <a:r>
              <a:rPr lang="de-DE" dirty="0" smtClean="0"/>
              <a:t> bei</a:t>
            </a:r>
            <a:r>
              <a:rPr lang="de-DE" baseline="0" dirty="0" smtClean="0"/>
              <a:t> Spielen heute.</a:t>
            </a:r>
          </a:p>
          <a:p>
            <a:r>
              <a:rPr lang="de-DE" baseline="0" dirty="0" smtClean="0"/>
              <a:t>Wir haben uns gedacht: was können wir da tun?</a:t>
            </a:r>
          </a:p>
          <a:p>
            <a:r>
              <a:rPr lang="de-DE" baseline="0" dirty="0" smtClean="0"/>
              <a:t>Ein großteil der objekte in einem spielelevel ist nicht plot-relevant; die genaue position dieser objekte ist nicht wichtig und sie folgen im großen doch ganz einfachen regeln: glasscherben in der nähe von fenstern, müll bei mülleimern, steine auf felsigem boden, reifen bei einem auto usw</a:t>
            </a:r>
          </a:p>
          <a:p>
            <a:r>
              <a:rPr lang="de-DE" baseline="0" dirty="0" smtClean="0"/>
              <a:t>Das platzieren dieser vielen, meist kleinen </a:t>
            </a:r>
            <a:r>
              <a:rPr lang="de-DE" baseline="0" dirty="0" err="1" smtClean="0"/>
              <a:t>objekte</a:t>
            </a:r>
            <a:r>
              <a:rPr lang="de-DE" baseline="0" dirty="0" smtClean="0"/>
              <a:t> – </a:t>
            </a:r>
            <a:r>
              <a:rPr lang="de-DE" baseline="0" dirty="0" err="1" smtClean="0"/>
              <a:t>props</a:t>
            </a:r>
            <a:r>
              <a:rPr lang="de-DE" baseline="0" dirty="0" smtClean="0"/>
              <a:t> – ist aber sehr zeitaufwändig.</a:t>
            </a:r>
          </a:p>
          <a:p>
            <a:endParaRPr lang="de-DE" baseline="0" dirty="0" smtClean="0"/>
          </a:p>
          <a:p>
            <a:r>
              <a:rPr lang="de-DE" baseline="0" dirty="0" smtClean="0"/>
              <a:t>Unsere </a:t>
            </a:r>
            <a:r>
              <a:rPr lang="de-DE" baseline="0" dirty="0" err="1" smtClean="0"/>
              <a:t>idee</a:t>
            </a:r>
            <a:r>
              <a:rPr lang="de-DE" baseline="0" dirty="0" smtClean="0"/>
              <a:t>: wir helfen dem </a:t>
            </a:r>
            <a:r>
              <a:rPr lang="de-DE" baseline="0" dirty="0" err="1" smtClean="0"/>
              <a:t>level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designer</a:t>
            </a:r>
            <a:r>
              <a:rPr lang="de-DE" baseline="0" dirty="0" smtClean="0"/>
              <a:t> dabei solche </a:t>
            </a:r>
            <a:r>
              <a:rPr lang="de-DE" baseline="0" dirty="0" err="1" smtClean="0"/>
              <a:t>objekte</a:t>
            </a:r>
            <a:r>
              <a:rPr lang="de-DE" baseline="0" dirty="0" smtClean="0"/>
              <a:t> zu platzieren.</a:t>
            </a:r>
          </a:p>
          <a:p>
            <a:r>
              <a:rPr lang="de-DE" baseline="0" dirty="0" smtClean="0"/>
              <a:t>Wir greifen nicht in seinen </a:t>
            </a:r>
            <a:r>
              <a:rPr lang="de-DE" baseline="0" dirty="0" err="1" smtClean="0"/>
              <a:t>workflow</a:t>
            </a:r>
            <a:r>
              <a:rPr lang="de-DE" baseline="0" dirty="0" smtClean="0"/>
              <a:t> ein. Stattdessen haben wir ein </a:t>
            </a:r>
            <a:r>
              <a:rPr lang="de-DE" baseline="0" dirty="0" err="1" smtClean="0"/>
              <a:t>art</a:t>
            </a:r>
            <a:r>
              <a:rPr lang="de-DE" baseline="0" dirty="0" smtClean="0"/>
              <a:t> „</a:t>
            </a:r>
            <a:r>
              <a:rPr lang="de-DE" baseline="0" dirty="0" err="1" smtClean="0"/>
              <a:t>assistenten</a:t>
            </a:r>
            <a:r>
              <a:rPr lang="de-DE" baseline="0" dirty="0" smtClean="0"/>
              <a:t>“, der auf </a:t>
            </a:r>
            <a:r>
              <a:rPr lang="de-DE" baseline="0" dirty="0" err="1" smtClean="0"/>
              <a:t>wunsch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vorschläge</a:t>
            </a:r>
            <a:r>
              <a:rPr lang="de-DE" baseline="0" dirty="0" smtClean="0"/>
              <a:t> macht. Aus diesen kann dann der </a:t>
            </a:r>
            <a:r>
              <a:rPr lang="de-DE" baseline="0" dirty="0" err="1" smtClean="0"/>
              <a:t>designer</a:t>
            </a:r>
            <a:r>
              <a:rPr lang="de-DE" baseline="0" dirty="0" smtClean="0"/>
              <a:t> das </a:t>
            </a:r>
            <a:r>
              <a:rPr lang="de-DE" baseline="0" dirty="0" err="1" smtClean="0"/>
              <a:t>modell</a:t>
            </a:r>
            <a:r>
              <a:rPr lang="de-DE" baseline="0" dirty="0" smtClean="0"/>
              <a:t> auswählen, dass er am besten findet.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689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Problem:</a:t>
            </a:r>
            <a:r>
              <a:rPr lang="de-DE" b="1" baseline="0" dirty="0" smtClean="0"/>
              <a:t> „back faces“ bei props egal/nicht wichtig da es sich um einfache konvexe geschlossene objekte handelt.</a:t>
            </a:r>
            <a:endParaRPr lang="de-D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0035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 können auch die normalen benutzen. Die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richtungen</a:t>
            </a:r>
            <a:r>
              <a:rPr lang="de-DE" baseline="0" dirty="0" smtClean="0"/>
              <a:t> bestimmen wir aus den durchschnittsnormalen für jedes </a:t>
            </a:r>
            <a:r>
              <a:rPr lang="de-DE" baseline="0" dirty="0" err="1" smtClean="0"/>
              <a:t>voxel</a:t>
            </a:r>
            <a:r>
              <a:rPr lang="de-DE" baseline="0" dirty="0" smtClean="0"/>
              <a:t>. Je nachdem wir groß sie sind erlauben wir mehr oder weniger </a:t>
            </a:r>
            <a:r>
              <a:rPr lang="de-DE" baseline="0" dirty="0" err="1" smtClean="0"/>
              <a:t>richtungen</a:t>
            </a:r>
            <a:r>
              <a:rPr lang="de-DE" baseline="0" dirty="0" smtClean="0"/>
              <a:t>. Siehe ecken hier,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612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42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 können das schlussendliche</a:t>
            </a:r>
            <a:r>
              <a:rPr lang="de-DE" baseline="0" dirty="0" smtClean="0"/>
              <a:t> beides kombinieren: </a:t>
            </a:r>
            <a:r>
              <a:rPr lang="de-DE" baseline="0" dirty="0" err="1" smtClean="0"/>
              <a:t>nachbarschaften</a:t>
            </a:r>
            <a:r>
              <a:rPr lang="de-DE" baseline="0" dirty="0" smtClean="0"/>
              <a:t> und normalen und bekommen dann was heraus, was möglichst wenig sampelt, aber doch alles notwendige.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755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Jetzt</a:t>
            </a:r>
            <a:r>
              <a:rPr lang="de-DE" baseline="0" dirty="0" smtClean="0"/>
              <a:t> wissen wir wie wir proben platzieren und was wir </a:t>
            </a:r>
            <a:r>
              <a:rPr lang="de-DE" baseline="0" dirty="0" err="1" smtClean="0"/>
              <a:t>samplen</a:t>
            </a:r>
            <a:r>
              <a:rPr lang="de-DE" baseline="0" dirty="0" smtClean="0"/>
              <a:t>. Wir </a:t>
            </a:r>
            <a:r>
              <a:rPr lang="de-DE" baseline="0" dirty="0" err="1" smtClean="0"/>
              <a:t>samplen</a:t>
            </a:r>
            <a:r>
              <a:rPr lang="de-DE" baseline="0" dirty="0" smtClean="0"/>
              <a:t> also alle </a:t>
            </a:r>
            <a:r>
              <a:rPr lang="de-DE" baseline="0" dirty="0" err="1" smtClean="0"/>
              <a:t>instanzen</a:t>
            </a:r>
            <a:r>
              <a:rPr lang="de-DE" baseline="0" dirty="0" smtClean="0"/>
              <a:t> der </a:t>
            </a:r>
            <a:r>
              <a:rPr lang="de-DE" baseline="0" dirty="0" err="1" smtClean="0"/>
              <a:t>models</a:t>
            </a:r>
            <a:r>
              <a:rPr lang="de-DE" baseline="0" dirty="0" smtClean="0"/>
              <a:t> in einer </a:t>
            </a:r>
            <a:r>
              <a:rPr lang="de-DE" baseline="0" dirty="0" err="1" smtClean="0"/>
              <a:t>szene</a:t>
            </a:r>
            <a:r>
              <a:rPr lang="de-DE" baseline="0" dirty="0" smtClean="0"/>
              <a:t> die uns interessieren, </a:t>
            </a:r>
            <a:r>
              <a:rPr lang="de-DE" baseline="0" dirty="0" err="1" smtClean="0"/>
              <a:t>dh</a:t>
            </a:r>
            <a:r>
              <a:rPr lang="de-DE" baseline="0" dirty="0" smtClean="0"/>
              <a:t> die wir als mögliche </a:t>
            </a:r>
            <a:r>
              <a:rPr lang="de-DE" baseline="0" dirty="0" err="1" smtClean="0"/>
              <a:t>vorschläge</a:t>
            </a:r>
            <a:r>
              <a:rPr lang="de-DE" baseline="0" dirty="0" smtClean="0"/>
              <a:t> haben möchten.</a:t>
            </a:r>
          </a:p>
          <a:p>
            <a:endParaRPr lang="de-DE" dirty="0" smtClean="0"/>
          </a:p>
          <a:p>
            <a:r>
              <a:rPr lang="de-DE" dirty="0" smtClean="0"/>
              <a:t>Wenn</a:t>
            </a:r>
            <a:r>
              <a:rPr lang="de-DE" baseline="0" dirty="0" smtClean="0"/>
              <a:t> wir jetzt so ein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volume</a:t>
            </a:r>
            <a:r>
              <a:rPr lang="de-DE" baseline="0" dirty="0" smtClean="0"/>
              <a:t> haben, dann sampeln wir das ganze </a:t>
            </a:r>
            <a:r>
              <a:rPr lang="de-DE" baseline="0" dirty="0" err="1" smtClean="0"/>
              <a:t>volumen</a:t>
            </a:r>
            <a:r>
              <a:rPr lang="de-DE" baseline="0" dirty="0" smtClean="0"/>
              <a:t>: alle gitterpunkte und alle </a:t>
            </a:r>
            <a:r>
              <a:rPr lang="de-DE" baseline="0" dirty="0" err="1" smtClean="0"/>
              <a:t>richtungen</a:t>
            </a:r>
            <a:r>
              <a:rPr lang="de-DE" baseline="0" dirty="0" smtClean="0"/>
              <a:t> um alles zu erfassen.</a:t>
            </a:r>
          </a:p>
          <a:p>
            <a:endParaRPr lang="de-DE" baseline="0" dirty="0" smtClean="0"/>
          </a:p>
          <a:p>
            <a:r>
              <a:rPr lang="de-DE" baseline="0" dirty="0" smtClean="0"/>
              <a:t>Wir vergleichen dann die proben </a:t>
            </a:r>
            <a:r>
              <a:rPr lang="de-DE" baseline="0" dirty="0" err="1" smtClean="0"/>
              <a:t>samples</a:t>
            </a:r>
            <a:r>
              <a:rPr lang="de-DE" baseline="0" dirty="0" smtClean="0"/>
              <a:t> vom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volume</a:t>
            </a:r>
            <a:r>
              <a:rPr lang="de-DE" baseline="0" dirty="0" smtClean="0"/>
              <a:t> mit den </a:t>
            </a:r>
            <a:r>
              <a:rPr lang="de-DE" baseline="0" dirty="0" err="1" smtClean="0"/>
              <a:t>daten</a:t>
            </a:r>
            <a:r>
              <a:rPr lang="de-DE" baseline="0" dirty="0" smtClean="0"/>
              <a:t> die wir haben und suchen die besten </a:t>
            </a:r>
            <a:r>
              <a:rPr lang="de-DE" baseline="0" dirty="0" err="1" smtClean="0"/>
              <a:t>kandidaten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223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Als erstes:</a:t>
            </a:r>
            <a:r>
              <a:rPr lang="de-DE" baseline="0" dirty="0" smtClean="0"/>
              <a:t> bidirektionales </a:t>
            </a:r>
            <a:r>
              <a:rPr lang="de-DE" baseline="0" dirty="0" err="1" smtClean="0"/>
              <a:t>matching</a:t>
            </a:r>
            <a:r>
              <a:rPr lang="de-DE" baseline="0" dirty="0" smtClean="0"/>
              <a:t> wie in ATA.</a:t>
            </a:r>
          </a:p>
          <a:p>
            <a:r>
              <a:rPr lang="de-DE" baseline="0" dirty="0" smtClean="0"/>
              <a:t>Wir zählen wie viele proben </a:t>
            </a:r>
            <a:r>
              <a:rPr lang="de-DE" baseline="0" dirty="0" err="1" smtClean="0"/>
              <a:t>samples</a:t>
            </a:r>
            <a:r>
              <a:rPr lang="de-DE" baseline="0" dirty="0" smtClean="0"/>
              <a:t> im </a:t>
            </a:r>
            <a:r>
              <a:rPr lang="de-DE" baseline="0" dirty="0" err="1" smtClean="0"/>
              <a:t>objekt</a:t>
            </a:r>
            <a:r>
              <a:rPr lang="de-DE" baseline="0" dirty="0" smtClean="0"/>
              <a:t> zu einem </a:t>
            </a:r>
            <a:r>
              <a:rPr lang="de-DE" baseline="0" dirty="0" err="1" smtClean="0"/>
              <a:t>sampel</a:t>
            </a:r>
            <a:r>
              <a:rPr lang="de-DE" baseline="0" dirty="0" smtClean="0"/>
              <a:t> im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volume</a:t>
            </a:r>
            <a:r>
              <a:rPr lang="de-DE" baseline="0" dirty="0" smtClean="0"/>
              <a:t> passen, und umgekehrt.</a:t>
            </a:r>
          </a:p>
          <a:p>
            <a:r>
              <a:rPr lang="de-DE" baseline="0" dirty="0" smtClean="0"/>
              <a:t>Der „score“ für das </a:t>
            </a:r>
            <a:r>
              <a:rPr lang="de-DE" baseline="0" dirty="0" err="1" smtClean="0"/>
              <a:t>modell</a:t>
            </a:r>
            <a:r>
              <a:rPr lang="de-DE" baseline="0" dirty="0" smtClean="0"/>
              <a:t> ist das </a:t>
            </a:r>
            <a:r>
              <a:rPr lang="de-DE" baseline="0" dirty="0" err="1" smtClean="0"/>
              <a:t>produkt</a:t>
            </a:r>
            <a:r>
              <a:rPr lang="de-DE" baseline="0" dirty="0" smtClean="0"/>
              <a:t> der beiden.</a:t>
            </a:r>
          </a:p>
          <a:p>
            <a:r>
              <a:rPr lang="de-DE" baseline="0" dirty="0" smtClean="0"/>
              <a:t>Also </a:t>
            </a:r>
            <a:r>
              <a:rPr lang="de-DE" baseline="0" dirty="0" err="1" smtClean="0"/>
              <a:t>zB</a:t>
            </a:r>
            <a:r>
              <a:rPr lang="de-DE" baseline="0" dirty="0" smtClean="0"/>
              <a:t>. Kleines </a:t>
            </a:r>
            <a:r>
              <a:rPr lang="de-DE" baseline="0" dirty="0" err="1" smtClean="0"/>
              <a:t>objekt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matcht</a:t>
            </a:r>
            <a:r>
              <a:rPr lang="de-DE" baseline="0" dirty="0" smtClean="0"/>
              <a:t> gut im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volume</a:t>
            </a:r>
            <a:r>
              <a:rPr lang="de-DE" baseline="0" dirty="0" smtClean="0"/>
              <a:t>, aber das nicht schwer, weil wenige proben. Aber umgekehrt, passt das nur zu wenigen stellen im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volume</a:t>
            </a:r>
            <a:r>
              <a:rPr lang="de-DE" baseline="0" dirty="0" smtClean="0"/>
              <a:t> =&gt; niedriger score. Also passt das : )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196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Problem</a:t>
            </a:r>
            <a:r>
              <a:rPr lang="de-DE" baseline="0" dirty="0" smtClean="0"/>
              <a:t> ist das manche </a:t>
            </a:r>
            <a:r>
              <a:rPr lang="de-DE" baseline="0" dirty="0" err="1" smtClean="0"/>
              <a:t>farben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zB</a:t>
            </a:r>
            <a:r>
              <a:rPr lang="de-DE" baseline="0" dirty="0" smtClean="0"/>
              <a:t> öfters vorkommen und nicht so aussagekräftig sind. Oder auch dass ein </a:t>
            </a:r>
            <a:r>
              <a:rPr lang="de-DE" baseline="0" dirty="0" err="1" smtClean="0"/>
              <a:t>objekt</a:t>
            </a:r>
            <a:r>
              <a:rPr lang="de-DE" baseline="0" dirty="0" smtClean="0"/>
              <a:t> verteilt in einem großen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volume</a:t>
            </a:r>
            <a:r>
              <a:rPr lang="de-DE" baseline="0" dirty="0" smtClean="0"/>
              <a:t> alles </a:t>
            </a:r>
            <a:r>
              <a:rPr lang="de-DE" baseline="0" dirty="0" err="1" smtClean="0"/>
              <a:t>matcht</a:t>
            </a:r>
            <a:r>
              <a:rPr lang="de-DE" baseline="0" dirty="0" smtClean="0"/>
              <a:t> oder nur einseitig.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691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Deswegen haben wir uns</a:t>
            </a:r>
            <a:r>
              <a:rPr lang="de-DE" baseline="0" dirty="0" smtClean="0"/>
              <a:t> auch noch eine </a:t>
            </a:r>
            <a:r>
              <a:rPr lang="de-DE" baseline="0" dirty="0" err="1" smtClean="0"/>
              <a:t>erweiterung</a:t>
            </a:r>
            <a:r>
              <a:rPr lang="de-DE" baseline="0" dirty="0" smtClean="0"/>
              <a:t> mit </a:t>
            </a:r>
            <a:r>
              <a:rPr lang="de-DE" baseline="0" dirty="0" err="1" smtClean="0"/>
              <a:t>importance-weights</a:t>
            </a:r>
            <a:r>
              <a:rPr lang="de-DE" baseline="0" dirty="0" smtClean="0"/>
              <a:t> angeschaut. Farben die häufig gesampelt werden gewichten wir herunter wenn sie auftauchen und gewichten wir stärker wenn sie fehlen.</a:t>
            </a:r>
          </a:p>
          <a:p>
            <a:r>
              <a:rPr lang="de-DE" baseline="0" dirty="0" smtClean="0"/>
              <a:t>Dazu benutzen wir ein </a:t>
            </a:r>
            <a:r>
              <a:rPr lang="de-DE" baseline="0" dirty="0" err="1" smtClean="0"/>
              <a:t>konzept</a:t>
            </a:r>
            <a:r>
              <a:rPr lang="de-DE" baseline="0" dirty="0" smtClean="0"/>
              <a:t> aus der </a:t>
            </a:r>
            <a:r>
              <a:rPr lang="de-DE" baseline="0" dirty="0" err="1" smtClean="0"/>
              <a:t>informationstheorie</a:t>
            </a:r>
            <a:r>
              <a:rPr lang="de-DE" baseline="0" dirty="0" smtClean="0"/>
              <a:t>: nämlich </a:t>
            </a:r>
            <a:r>
              <a:rPr lang="de-DE" baseline="0" dirty="0" err="1" smtClean="0"/>
              <a:t>entropien</a:t>
            </a:r>
            <a:r>
              <a:rPr lang="de-DE" baseline="0" dirty="0" smtClean="0"/>
              <a:t> und nachrichtenlängen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722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 ist die nachrichtenlänge für ein </a:t>
            </a:r>
            <a:r>
              <a:rPr lang="de-DE" dirty="0" err="1" smtClean="0"/>
              <a:t>ereignis</a:t>
            </a:r>
            <a:r>
              <a:rPr lang="de-DE" dirty="0" smtClean="0"/>
              <a:t> X.</a:t>
            </a:r>
          </a:p>
          <a:p>
            <a:r>
              <a:rPr lang="de-DE" dirty="0" smtClean="0"/>
              <a:t>Die blaue kurve ist die nachrichtenlänge</a:t>
            </a:r>
            <a:r>
              <a:rPr lang="de-DE" baseline="0" dirty="0" smtClean="0"/>
              <a:t> des </a:t>
            </a:r>
            <a:r>
              <a:rPr lang="de-DE" baseline="0" dirty="0" err="1" smtClean="0"/>
              <a:t>gegenereignisses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404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Als letzte</a:t>
            </a:r>
            <a:r>
              <a:rPr lang="de-DE" baseline="0" dirty="0" smtClean="0"/>
              <a:t>s noch die aufwändigste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Wie erwähnt kann es </a:t>
            </a:r>
            <a:r>
              <a:rPr lang="de-DE" baseline="0" dirty="0" err="1" smtClean="0"/>
              <a:t>probleme</a:t>
            </a:r>
            <a:r>
              <a:rPr lang="de-DE" baseline="0" dirty="0" smtClean="0"/>
              <a:t> mit der </a:t>
            </a:r>
            <a:r>
              <a:rPr lang="de-DE" baseline="0" dirty="0" err="1" smtClean="0"/>
              <a:t>verteilung</a:t>
            </a:r>
            <a:r>
              <a:rPr lang="de-DE" baseline="0" dirty="0" smtClean="0"/>
              <a:t> von </a:t>
            </a:r>
            <a:r>
              <a:rPr lang="de-DE" baseline="0" dirty="0" err="1" smtClean="0"/>
              <a:t>matches</a:t>
            </a:r>
            <a:r>
              <a:rPr lang="de-DE" baseline="0" dirty="0" smtClean="0"/>
              <a:t> geben. Deswegen haben wir noch die </a:t>
            </a:r>
            <a:r>
              <a:rPr lang="de-DE" baseline="0" dirty="0" err="1" smtClean="0"/>
              <a:t>configuration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ausprobiert.</a:t>
            </a:r>
          </a:p>
          <a:p>
            <a:r>
              <a:rPr lang="de-DE" baseline="0" dirty="0" smtClean="0"/>
              <a:t>Mit ihr können wir auch noch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und </a:t>
            </a:r>
            <a:r>
              <a:rPr lang="de-DE" baseline="0" dirty="0" err="1" smtClean="0"/>
              <a:t>orientierung</a:t>
            </a:r>
            <a:r>
              <a:rPr lang="de-DE" baseline="0" dirty="0" smtClean="0"/>
              <a:t> eines </a:t>
            </a:r>
            <a:r>
              <a:rPr lang="de-DE" baseline="0" dirty="0" err="1" smtClean="0"/>
              <a:t>objektes</a:t>
            </a:r>
            <a:r>
              <a:rPr lang="de-DE" baseline="0" dirty="0" smtClean="0"/>
              <a:t> abfragen.</a:t>
            </a:r>
          </a:p>
          <a:p>
            <a:r>
              <a:rPr lang="de-DE" baseline="0" dirty="0" smtClean="0"/>
              <a:t>Dazu </a:t>
            </a:r>
            <a:r>
              <a:rPr lang="de-DE" baseline="0" dirty="0" err="1" smtClean="0"/>
              <a:t>rekonsturieren</a:t>
            </a:r>
            <a:r>
              <a:rPr lang="de-DE" baseline="0" dirty="0" smtClean="0"/>
              <a:t> wir für jedes </a:t>
            </a:r>
            <a:r>
              <a:rPr lang="de-DE" baseline="0" dirty="0" err="1" smtClean="0"/>
              <a:t>match</a:t>
            </a:r>
            <a:r>
              <a:rPr lang="de-DE" baseline="0" dirty="0" smtClean="0"/>
              <a:t>, wo das </a:t>
            </a:r>
            <a:r>
              <a:rPr lang="de-DE" baseline="0" dirty="0" err="1" smtClean="0"/>
              <a:t>objekt</a:t>
            </a:r>
            <a:r>
              <a:rPr lang="de-DE" baseline="0" dirty="0" smtClean="0"/>
              <a:t> dafür hätte platziert sein müssen und  mit welcher </a:t>
            </a:r>
            <a:r>
              <a:rPr lang="de-DE" baseline="0" dirty="0" err="1" smtClean="0"/>
              <a:t>orientierung</a:t>
            </a:r>
            <a:r>
              <a:rPr lang="de-DE" baseline="0" dirty="0" smtClean="0"/>
              <a:t> und benutzen einen eigenen </a:t>
            </a:r>
            <a:r>
              <a:rPr lang="de-DE" baseline="0" dirty="0" err="1" smtClean="0"/>
              <a:t>counter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53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moment</a:t>
            </a:r>
            <a:r>
              <a:rPr lang="de-DE" baseline="0" dirty="0" smtClean="0"/>
              <a:t> gibt es wieder viele </a:t>
            </a:r>
            <a:r>
              <a:rPr lang="de-DE" baseline="0" dirty="0" err="1" smtClean="0"/>
              <a:t>forschungsgruppen</a:t>
            </a:r>
            <a:r>
              <a:rPr lang="de-DE" baseline="0" dirty="0" smtClean="0"/>
              <a:t>, die sich mit </a:t>
            </a:r>
            <a:r>
              <a:rPr lang="de-DE" baseline="0" dirty="0" err="1" smtClean="0"/>
              <a:t>content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generation</a:t>
            </a:r>
            <a:r>
              <a:rPr lang="de-DE" baseline="0" dirty="0" smtClean="0"/>
              <a:t> befassen.</a:t>
            </a:r>
          </a:p>
          <a:p>
            <a:r>
              <a:rPr lang="de-DE" baseline="0" dirty="0" smtClean="0"/>
              <a:t>Ein aktuelles Paper ist „</a:t>
            </a:r>
            <a:r>
              <a:rPr lang="de-DE" b="1" baseline="0" dirty="0" err="1" smtClean="0"/>
              <a:t>example-based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synthesis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3d </a:t>
            </a:r>
            <a:r>
              <a:rPr lang="de-DE" b="1" baseline="0" dirty="0" err="1" smtClean="0"/>
              <a:t>object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arrangements</a:t>
            </a:r>
            <a:r>
              <a:rPr lang="de-DE" baseline="0" dirty="0" smtClean="0"/>
              <a:t>“ von </a:t>
            </a:r>
            <a:r>
              <a:rPr lang="de-DE" baseline="0" dirty="0" err="1" smtClean="0"/>
              <a:t>pat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Hanrahan</a:t>
            </a:r>
            <a:r>
              <a:rPr lang="de-DE" baseline="0" dirty="0" smtClean="0"/>
              <a:t> &amp; </a:t>
            </a:r>
            <a:r>
              <a:rPr lang="de-DE" baseline="0" dirty="0" err="1" smtClean="0"/>
              <a:t>co</a:t>
            </a:r>
            <a:r>
              <a:rPr lang="de-DE" baseline="0" dirty="0" smtClean="0"/>
              <a:t>---Standford</a:t>
            </a:r>
          </a:p>
          <a:p>
            <a:r>
              <a:rPr lang="de-DE" baseline="0" dirty="0" smtClean="0"/>
              <a:t>Hier wird anhand von </a:t>
            </a:r>
            <a:r>
              <a:rPr lang="de-DE" baseline="0" dirty="0" err="1" smtClean="0"/>
              <a:t>beispieldaten</a:t>
            </a:r>
            <a:r>
              <a:rPr lang="de-DE" baseline="0" dirty="0" smtClean="0"/>
              <a:t> einiges aus </a:t>
            </a:r>
            <a:r>
              <a:rPr lang="de-DE" baseline="0" dirty="0" err="1" smtClean="0"/>
              <a:t>szenen</a:t>
            </a:r>
            <a:r>
              <a:rPr lang="de-DE" baseline="0" dirty="0" smtClean="0"/>
              <a:t> gelernt. Sie benutzen ein </a:t>
            </a:r>
            <a:r>
              <a:rPr lang="de-DE" baseline="0" dirty="0" err="1" smtClean="0"/>
              <a:t>wahrscheinlichkeitsmodell</a:t>
            </a:r>
            <a:r>
              <a:rPr lang="de-DE" baseline="0" dirty="0" smtClean="0"/>
              <a:t> und können auch komplexere zusammenhänge lernen.</a:t>
            </a:r>
          </a:p>
          <a:p>
            <a:endParaRPr lang="de-DE" baseline="0" dirty="0" smtClean="0"/>
          </a:p>
          <a:p>
            <a:r>
              <a:rPr lang="de-DE" baseline="0" dirty="0" smtClean="0"/>
              <a:t>Ein anderes aktuelles </a:t>
            </a:r>
            <a:r>
              <a:rPr lang="de-DE" baseline="0" dirty="0" err="1" smtClean="0"/>
              <a:t>paper</a:t>
            </a:r>
            <a:r>
              <a:rPr lang="de-DE" baseline="0" dirty="0" smtClean="0"/>
              <a:t> ist </a:t>
            </a:r>
            <a:r>
              <a:rPr lang="de-DE" b="1" baseline="0" dirty="0" smtClean="0"/>
              <a:t>„</a:t>
            </a:r>
            <a:r>
              <a:rPr lang="de-DE" b="1" baseline="0" dirty="0" err="1" smtClean="0"/>
              <a:t>synthesizing</a:t>
            </a:r>
            <a:r>
              <a:rPr lang="de-DE" b="1" baseline="0" dirty="0" smtClean="0"/>
              <a:t> open </a:t>
            </a:r>
            <a:r>
              <a:rPr lang="de-DE" b="1" baseline="0" dirty="0" err="1" smtClean="0"/>
              <a:t>worlds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with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constraints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using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locally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annealed</a:t>
            </a:r>
            <a:r>
              <a:rPr lang="de-DE" b="1" baseline="0" dirty="0" smtClean="0"/>
              <a:t> reversible jump </a:t>
            </a:r>
            <a:r>
              <a:rPr lang="de-DE" b="1" baseline="0" dirty="0" err="1" smtClean="0"/>
              <a:t>mcmc</a:t>
            </a:r>
            <a:r>
              <a:rPr lang="de-DE" b="1" baseline="0" dirty="0" smtClean="0"/>
              <a:t>“</a:t>
            </a:r>
            <a:r>
              <a:rPr lang="de-DE" b="0" baseline="0" dirty="0" smtClean="0"/>
              <a:t>. Es platziert ganze gruppen von </a:t>
            </a:r>
            <a:r>
              <a:rPr lang="de-DE" b="0" baseline="0" dirty="0" err="1" smtClean="0"/>
              <a:t>objekten</a:t>
            </a:r>
            <a:r>
              <a:rPr lang="de-DE" b="0" baseline="0" dirty="0" smtClean="0"/>
              <a:t> unter gewissen </a:t>
            </a:r>
            <a:r>
              <a:rPr lang="de-DE" b="0" baseline="0" dirty="0" err="1" smtClean="0"/>
              <a:t>constraints</a:t>
            </a:r>
            <a:r>
              <a:rPr lang="de-DE" b="0" baseline="0" dirty="0" smtClean="0"/>
              <a:t> und benutzt dafür </a:t>
            </a:r>
            <a:r>
              <a:rPr lang="de-DE" b="0" baseline="0" dirty="0" err="1" smtClean="0"/>
              <a:t>markov</a:t>
            </a:r>
            <a:r>
              <a:rPr lang="de-DE" b="0" baseline="0" dirty="0" smtClean="0"/>
              <a:t>-ketten und </a:t>
            </a:r>
            <a:r>
              <a:rPr lang="de-DE" b="0" baseline="0" dirty="0" err="1" smtClean="0"/>
              <a:t>algorithmen</a:t>
            </a:r>
            <a:r>
              <a:rPr lang="de-DE" b="0" baseline="0" dirty="0" smtClean="0"/>
              <a:t>, die ich noch nicht verstehe. Das </a:t>
            </a:r>
            <a:r>
              <a:rPr lang="de-DE" b="0" baseline="0" dirty="0" err="1" smtClean="0"/>
              <a:t>paper</a:t>
            </a:r>
            <a:r>
              <a:rPr lang="de-DE" b="0" baseline="0" dirty="0" smtClean="0"/>
              <a:t> ist auch aus </a:t>
            </a:r>
            <a:r>
              <a:rPr lang="de-DE" b="0" baseline="0" dirty="0" err="1" smtClean="0"/>
              <a:t>stanford</a:t>
            </a:r>
            <a:r>
              <a:rPr lang="de-DE" b="0" baseline="0" dirty="0" smtClean="0"/>
              <a:t> und von </a:t>
            </a:r>
            <a:r>
              <a:rPr lang="de-DE" b="0" baseline="0" dirty="0" err="1" smtClean="0"/>
              <a:t>pat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hanrahan</a:t>
            </a:r>
            <a:r>
              <a:rPr lang="de-DE" b="0" baseline="0" dirty="0" smtClean="0"/>
              <a:t>.</a:t>
            </a:r>
          </a:p>
          <a:p>
            <a:endParaRPr lang="de-DE" b="0" baseline="0" dirty="0" smtClean="0"/>
          </a:p>
          <a:p>
            <a:r>
              <a:rPr lang="de-DE" b="0" baseline="0" dirty="0" smtClean="0"/>
              <a:t>Beide </a:t>
            </a:r>
            <a:r>
              <a:rPr lang="de-DE" b="0" baseline="0" dirty="0" err="1" smtClean="0"/>
              <a:t>paper</a:t>
            </a:r>
            <a:r>
              <a:rPr lang="de-DE" b="0" baseline="0" dirty="0" smtClean="0"/>
              <a:t> sind nicht direkt für unser </a:t>
            </a:r>
            <a:r>
              <a:rPr lang="de-DE" b="0" baseline="0" dirty="0" err="1" smtClean="0"/>
              <a:t>szenario</a:t>
            </a:r>
            <a:r>
              <a:rPr lang="de-DE" b="0" baseline="0" dirty="0" smtClean="0"/>
              <a:t>, </a:t>
            </a:r>
            <a:r>
              <a:rPr lang="de-DE" b="0" baseline="0" dirty="0" err="1" smtClean="0"/>
              <a:t>unterstützung</a:t>
            </a:r>
            <a:r>
              <a:rPr lang="de-DE" b="0" baseline="0" dirty="0" smtClean="0"/>
              <a:t> von </a:t>
            </a:r>
            <a:r>
              <a:rPr lang="de-DE" b="0" baseline="0" dirty="0" err="1" smtClean="0"/>
              <a:t>level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designers</a:t>
            </a:r>
            <a:r>
              <a:rPr lang="de-DE" b="0" baseline="0" dirty="0" smtClean="0"/>
              <a:t> in spielen, anwendbar und brauchen entweder beispiel-daten oder </a:t>
            </a:r>
            <a:r>
              <a:rPr lang="de-DE" b="0" baseline="0" dirty="0" err="1" smtClean="0"/>
              <a:t>constraints</a:t>
            </a:r>
            <a:r>
              <a:rPr lang="de-DE" b="0" baseline="0" dirty="0" smtClean="0"/>
              <a:t> die vorher formuliert werden müssen.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5193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 bekommen dann eine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art</a:t>
            </a:r>
            <a:r>
              <a:rPr lang="de-DE" baseline="0" dirty="0" smtClean="0"/>
              <a:t> „</a:t>
            </a:r>
            <a:r>
              <a:rPr lang="de-DE" baseline="0" dirty="0" err="1" smtClean="0"/>
              <a:t>likelihood</a:t>
            </a:r>
            <a:r>
              <a:rPr lang="de-DE" baseline="0" dirty="0" smtClean="0"/>
              <a:t>“ </a:t>
            </a:r>
            <a:r>
              <a:rPr lang="de-DE" baseline="0" dirty="0" err="1" smtClean="0"/>
              <a:t>feld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692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Ich möchte</a:t>
            </a:r>
            <a:r>
              <a:rPr lang="de-DE" baseline="0" dirty="0" smtClean="0"/>
              <a:t> jetzt noch kurz was zu den </a:t>
            </a:r>
            <a:r>
              <a:rPr lang="de-DE" baseline="0" dirty="0" err="1" smtClean="0"/>
              <a:t>algorithmen</a:t>
            </a:r>
            <a:r>
              <a:rPr lang="de-DE" baseline="0" dirty="0" smtClean="0"/>
              <a:t> sagen. Hier gehe ich nur auf die bidirektionalen </a:t>
            </a:r>
            <a:r>
              <a:rPr lang="de-DE" baseline="0" dirty="0" err="1" smtClean="0"/>
              <a:t>matches</a:t>
            </a:r>
            <a:r>
              <a:rPr lang="de-DE" baseline="0" dirty="0" smtClean="0"/>
              <a:t> ein.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636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Eine naive </a:t>
            </a:r>
            <a:r>
              <a:rPr lang="de-DE" baseline="0" dirty="0" err="1" smtClean="0"/>
              <a:t>implementierung</a:t>
            </a:r>
            <a:r>
              <a:rPr lang="de-DE" baseline="0" dirty="0" smtClean="0"/>
              <a:t> vergleicht einfach alle probe </a:t>
            </a:r>
            <a:r>
              <a:rPr lang="de-DE" baseline="0" dirty="0" err="1" smtClean="0"/>
              <a:t>samples</a:t>
            </a:r>
            <a:r>
              <a:rPr lang="de-DE" baseline="0" dirty="0" smtClean="0"/>
              <a:t> im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volumen</a:t>
            </a:r>
            <a:r>
              <a:rPr lang="de-DE" baseline="0" dirty="0" smtClean="0"/>
              <a:t> mit allen probe </a:t>
            </a:r>
            <a:r>
              <a:rPr lang="de-DE" baseline="0" dirty="0" err="1" smtClean="0"/>
              <a:t>samples</a:t>
            </a:r>
            <a:r>
              <a:rPr lang="de-DE" baseline="0" dirty="0" smtClean="0"/>
              <a:t> für ein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297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ist aber langsam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058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</a:t>
            </a:r>
            <a:r>
              <a:rPr lang="de-DE" baseline="0" dirty="0" smtClean="0"/>
              <a:t> können aber den </a:t>
            </a:r>
            <a:r>
              <a:rPr lang="de-DE" baseline="0" dirty="0" err="1" smtClean="0"/>
              <a:t>algorithmus</a:t>
            </a:r>
            <a:r>
              <a:rPr lang="de-DE" baseline="0" dirty="0" smtClean="0"/>
              <a:t> </a:t>
            </a:r>
            <a:r>
              <a:rPr lang="de-DE" b="1" baseline="0" dirty="0" smtClean="0"/>
              <a:t>schneller und besser </a:t>
            </a:r>
            <a:r>
              <a:rPr lang="de-DE" baseline="0" dirty="0" smtClean="0"/>
              <a:t>machen.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0949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Meine</a:t>
            </a:r>
            <a:r>
              <a:rPr lang="de-DE" baseline="0" dirty="0" smtClean="0"/>
              <a:t> erste </a:t>
            </a:r>
            <a:r>
              <a:rPr lang="de-DE" baseline="0" dirty="0" err="1" smtClean="0"/>
              <a:t>optimierung</a:t>
            </a:r>
            <a:r>
              <a:rPr lang="de-DE" baseline="0" dirty="0" smtClean="0"/>
              <a:t> bestand darin, eine </a:t>
            </a:r>
            <a:r>
              <a:rPr lang="de-DE" baseline="0" dirty="0" err="1" smtClean="0"/>
              <a:t>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merge-join</a:t>
            </a:r>
            <a:r>
              <a:rPr lang="de-DE" baseline="0" dirty="0" smtClean="0"/>
              <a:t> zu implementieren:</a:t>
            </a:r>
          </a:p>
          <a:p>
            <a:r>
              <a:rPr lang="de-DE" baseline="0" dirty="0" smtClean="0"/>
              <a:t>Man läuft über beide </a:t>
            </a:r>
            <a:r>
              <a:rPr lang="de-DE" baseline="0" dirty="0" err="1" smtClean="0"/>
              <a:t>datensätze</a:t>
            </a:r>
            <a:r>
              <a:rPr lang="de-DE" baseline="0" dirty="0" smtClean="0"/>
              <a:t> gleichzeitig drüber und benutzt eine zusätzlichen </a:t>
            </a:r>
            <a:r>
              <a:rPr lang="de-DE" baseline="0" dirty="0" err="1" smtClean="0"/>
              <a:t>skippointer</a:t>
            </a:r>
            <a:r>
              <a:rPr lang="de-DE" baseline="0" dirty="0" smtClean="0"/>
              <a:t> um mit einer gewissen </a:t>
            </a:r>
            <a:r>
              <a:rPr lang="de-DE" baseline="0" dirty="0" err="1" smtClean="0"/>
              <a:t>toleranz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matchen</a:t>
            </a:r>
            <a:r>
              <a:rPr lang="de-DE" baseline="0" dirty="0" smtClean="0"/>
              <a:t> zu können.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4819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Hier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matcht</a:t>
            </a:r>
            <a:r>
              <a:rPr lang="de-DE" baseline="0" dirty="0" smtClean="0"/>
              <a:t> noch nichts. Deswegen laufen wir weiter.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409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Und weiter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5643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Hier </a:t>
            </a:r>
            <a:r>
              <a:rPr lang="de-DE" dirty="0" err="1" smtClean="0"/>
              <a:t>matchen</a:t>
            </a:r>
            <a:r>
              <a:rPr lang="de-DE" baseline="0" dirty="0" smtClean="0"/>
              <a:t> wir jetzt 3 proben miteinander. Wir merken uns ab wann die nächste proben unten </a:t>
            </a:r>
            <a:r>
              <a:rPr lang="de-DE" baseline="0" dirty="0" err="1" smtClean="0"/>
              <a:t>losmatchen</a:t>
            </a:r>
            <a:r>
              <a:rPr lang="de-DE" baseline="0" dirty="0" smtClean="0"/>
              <a:t> würde und springen dahin zurück.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9946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Wie hier.</a:t>
            </a:r>
          </a:p>
          <a:p>
            <a:r>
              <a:rPr lang="de-DE" dirty="0" smtClean="0"/>
              <a:t>Das ist schon schneller</a:t>
            </a:r>
            <a:r>
              <a:rPr lang="de-DE" baseline="0" dirty="0" smtClean="0"/>
              <a:t> aber immer noch zu langsam. Deshalb: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08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Meine Masterarbeit</a:t>
            </a:r>
            <a:r>
              <a:rPr lang="de-DE" baseline="0" dirty="0" smtClean="0"/>
              <a:t> musste von der idee auf 2 Papern von Matthäus aufbauen.</a:t>
            </a:r>
          </a:p>
          <a:p>
            <a:r>
              <a:rPr lang="de-DE" baseline="0" dirty="0" smtClean="0"/>
              <a:t>Sein „Schatz“, sein erstes </a:t>
            </a:r>
            <a:r>
              <a:rPr lang="de-DE" baseline="0" dirty="0" err="1" smtClean="0"/>
              <a:t>paper</a:t>
            </a:r>
            <a:r>
              <a:rPr lang="de-DE" baseline="0" dirty="0" smtClean="0"/>
              <a:t>/</a:t>
            </a:r>
            <a:r>
              <a:rPr lang="de-DE" baseline="0" dirty="0" err="1" smtClean="0"/>
              <a:t>diplomarbeit</a:t>
            </a:r>
            <a:r>
              <a:rPr lang="de-DE" baseline="0" dirty="0" smtClean="0"/>
              <a:t> „</a:t>
            </a:r>
            <a:r>
              <a:rPr lang="de-DE" baseline="0" dirty="0" err="1" smtClean="0"/>
              <a:t>Assisted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Texture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Assignment</a:t>
            </a:r>
            <a:r>
              <a:rPr lang="de-DE" baseline="0" dirty="0" smtClean="0"/>
              <a:t>“. Wer die Idee noch nicht kennt:</a:t>
            </a:r>
          </a:p>
          <a:p>
            <a:r>
              <a:rPr lang="de-DE" baseline="0" dirty="0" smtClean="0"/>
              <a:t>Auf allen Oberflächen werden Proben platziert und ihre geometrische </a:t>
            </a:r>
            <a:r>
              <a:rPr lang="de-DE" baseline="0" dirty="0" err="1" smtClean="0"/>
              <a:t>eigenschaften</a:t>
            </a:r>
            <a:r>
              <a:rPr lang="de-DE" baseline="0" dirty="0" smtClean="0"/>
              <a:t> werden gesampelt. Occlusion, Krümmung usw. diese </a:t>
            </a:r>
            <a:r>
              <a:rPr lang="de-DE" baseline="0" dirty="0" err="1" smtClean="0"/>
              <a:t>daten</a:t>
            </a:r>
            <a:r>
              <a:rPr lang="de-DE" baseline="0" dirty="0" smtClean="0"/>
              <a:t> werden dann bei </a:t>
            </a:r>
            <a:r>
              <a:rPr lang="de-DE" baseline="0" dirty="0" err="1" smtClean="0"/>
              <a:t>surfaces</a:t>
            </a:r>
            <a:r>
              <a:rPr lang="de-DE" baseline="0" dirty="0" smtClean="0"/>
              <a:t> genutzt, um die ähnlichsten </a:t>
            </a:r>
            <a:r>
              <a:rPr lang="de-DE" baseline="0" dirty="0" err="1" smtClean="0"/>
              <a:t>texturen</a:t>
            </a:r>
            <a:r>
              <a:rPr lang="de-DE" baseline="0" dirty="0" smtClean="0"/>
              <a:t> zu finden.</a:t>
            </a:r>
          </a:p>
          <a:p>
            <a:r>
              <a:rPr lang="de-DE" baseline="0" dirty="0" smtClean="0"/>
              <a:t>Es scheint gut zu funktionieren. Das </a:t>
            </a:r>
            <a:r>
              <a:rPr lang="de-DE" baseline="0" dirty="0" err="1" smtClean="0"/>
              <a:t>paper</a:t>
            </a:r>
            <a:r>
              <a:rPr lang="de-DE" baseline="0" dirty="0" smtClean="0"/>
              <a:t> führt aber kein </a:t>
            </a:r>
            <a:r>
              <a:rPr lang="de-DE" baseline="0" dirty="0" err="1" smtClean="0"/>
              <a:t>wahrscheinlichkeitsmodell</a:t>
            </a:r>
            <a:r>
              <a:rPr lang="de-DE" baseline="0" dirty="0" smtClean="0"/>
              <a:t> ein oder versucht nicht die </a:t>
            </a:r>
            <a:r>
              <a:rPr lang="de-DE" baseline="0" dirty="0" err="1" smtClean="0"/>
              <a:t>hintergründe</a:t>
            </a:r>
            <a:r>
              <a:rPr lang="de-DE" baseline="0" dirty="0" smtClean="0"/>
              <a:t> auszuleuchten.</a:t>
            </a:r>
          </a:p>
          <a:p>
            <a:endParaRPr lang="de-DE" baseline="0" dirty="0" smtClean="0"/>
          </a:p>
          <a:p>
            <a:r>
              <a:rPr lang="de-DE" baseline="0" dirty="0" smtClean="0"/>
              <a:t>Das andere </a:t>
            </a:r>
            <a:r>
              <a:rPr lang="de-DE" baseline="0" dirty="0" err="1" smtClean="0"/>
              <a:t>paper</a:t>
            </a:r>
            <a:r>
              <a:rPr lang="de-DE" baseline="0" dirty="0" smtClean="0"/>
              <a:t> von </a:t>
            </a:r>
            <a:r>
              <a:rPr lang="de-DE" baseline="0" dirty="0" err="1" smtClean="0"/>
              <a:t>matthäus</a:t>
            </a:r>
            <a:r>
              <a:rPr lang="de-DE" baseline="0" dirty="0" smtClean="0"/>
              <a:t> ist „</a:t>
            </a:r>
            <a:r>
              <a:rPr lang="de-DE" baseline="0" dirty="0" err="1" smtClean="0"/>
              <a:t>assisted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environment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map</a:t>
            </a:r>
            <a:r>
              <a:rPr lang="de-DE" baseline="0" dirty="0" smtClean="0"/>
              <a:t>) probe </a:t>
            </a:r>
            <a:r>
              <a:rPr lang="de-DE" baseline="0" dirty="0" err="1" smtClean="0"/>
              <a:t>placement</a:t>
            </a:r>
            <a:r>
              <a:rPr lang="de-DE" baseline="0" dirty="0" smtClean="0"/>
              <a:t>“. Hier werden proben für </a:t>
            </a:r>
            <a:r>
              <a:rPr lang="de-DE" baseline="0" dirty="0" err="1" smtClean="0"/>
              <a:t>environment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maps</a:t>
            </a:r>
            <a:r>
              <a:rPr lang="de-DE" baseline="0" dirty="0" smtClean="0"/>
              <a:t> in einem </a:t>
            </a:r>
            <a:r>
              <a:rPr lang="de-DE" baseline="0" dirty="0" err="1" smtClean="0"/>
              <a:t>gitter</a:t>
            </a:r>
            <a:r>
              <a:rPr lang="de-DE" baseline="0" dirty="0" smtClean="0"/>
              <a:t> gesetzt und es werden diejenigen herausgefiltert die am besten verschiedene teile der </a:t>
            </a:r>
            <a:r>
              <a:rPr lang="de-DE" baseline="0" dirty="0" err="1" smtClean="0"/>
              <a:t>szene</a:t>
            </a:r>
            <a:r>
              <a:rPr lang="de-DE" baseline="0" dirty="0" smtClean="0"/>
              <a:t> repräsentieren.</a:t>
            </a:r>
          </a:p>
          <a:p>
            <a:endParaRPr lang="de-DE" baseline="0" dirty="0" smtClean="0"/>
          </a:p>
          <a:p>
            <a:r>
              <a:rPr lang="de-DE" baseline="0" dirty="0" smtClean="0"/>
              <a:t>Meine </a:t>
            </a:r>
            <a:r>
              <a:rPr lang="de-DE" baseline="0" dirty="0" err="1" smtClean="0"/>
              <a:t>arbeit</a:t>
            </a:r>
            <a:r>
              <a:rPr lang="de-DE" baseline="0" dirty="0" smtClean="0"/>
              <a:t> ist eine </a:t>
            </a:r>
            <a:r>
              <a:rPr lang="de-DE" baseline="0" dirty="0" err="1" smtClean="0"/>
              <a:t>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fortführung</a:t>
            </a:r>
            <a:r>
              <a:rPr lang="de-DE" baseline="0" dirty="0" smtClean="0"/>
              <a:t> „</a:t>
            </a:r>
            <a:r>
              <a:rPr lang="de-DE" baseline="0" dirty="0" err="1" smtClean="0"/>
              <a:t>further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</a:t>
            </a:r>
            <a:r>
              <a:rPr lang="de-DE" baseline="0" dirty="0" smtClean="0"/>
              <a:t>“ von ATA und benutzt den gleichen </a:t>
            </a:r>
            <a:r>
              <a:rPr lang="de-DE" baseline="0" dirty="0" err="1" smtClean="0"/>
              <a:t>ansatz</a:t>
            </a:r>
            <a:r>
              <a:rPr lang="de-DE" baseline="0" dirty="0" smtClean="0"/>
              <a:t> und hat leider auch kein gutes </a:t>
            </a:r>
            <a:r>
              <a:rPr lang="de-DE" baseline="0" dirty="0" err="1" smtClean="0"/>
              <a:t>ws‘keits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modell</a:t>
            </a:r>
            <a:r>
              <a:rPr lang="de-DE" baseline="0" dirty="0" smtClean="0"/>
              <a:t> als </a:t>
            </a:r>
            <a:r>
              <a:rPr lang="de-DE" baseline="0" dirty="0" err="1" smtClean="0"/>
              <a:t>basis</a:t>
            </a:r>
            <a:r>
              <a:rPr lang="de-DE" baseline="0" dirty="0" smtClean="0"/>
              <a:t>, obwohl ich es versucht habe ein bisschen zu motivieren.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7372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Benutzen</a:t>
            </a:r>
            <a:r>
              <a:rPr lang="de-DE" baseline="0" dirty="0" smtClean="0"/>
              <a:t> wir einen ganz anderen </a:t>
            </a:r>
            <a:r>
              <a:rPr lang="de-DE" baseline="0" dirty="0" err="1" smtClean="0"/>
              <a:t>ansatz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Aber zuerst quantisieren wir die proben.</a:t>
            </a:r>
          </a:p>
          <a:p>
            <a:r>
              <a:rPr lang="de-DE" baseline="0" dirty="0" smtClean="0"/>
              <a:t>Die </a:t>
            </a:r>
            <a:r>
              <a:rPr lang="de-DE" baseline="0" dirty="0" err="1" smtClean="0"/>
              <a:t>daten</a:t>
            </a:r>
            <a:r>
              <a:rPr lang="de-DE" baseline="0" dirty="0" smtClean="0"/>
              <a:t> sehen wie folgt aus (aus </a:t>
            </a:r>
            <a:r>
              <a:rPr lang="de-DE" baseline="0" dirty="0" err="1" smtClean="0"/>
              <a:t>optix</a:t>
            </a:r>
            <a:r>
              <a:rPr lang="de-DE" baseline="0" dirty="0" smtClean="0"/>
              <a:t>).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4502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 reduzieren die </a:t>
            </a:r>
            <a:r>
              <a:rPr lang="de-DE" dirty="0" err="1" smtClean="0"/>
              <a:t>bitanzahl</a:t>
            </a:r>
            <a:r>
              <a:rPr lang="de-DE" baseline="0" dirty="0" smtClean="0"/>
              <a:t> deutlich auf 16-22bits durch eine </a:t>
            </a:r>
            <a:r>
              <a:rPr lang="de-DE" baseline="0" dirty="0" err="1" smtClean="0"/>
              <a:t>quantisierung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Der </a:t>
            </a:r>
            <a:r>
              <a:rPr lang="de-DE" baseline="0" dirty="0" err="1" smtClean="0"/>
              <a:t>vorteil</a:t>
            </a:r>
            <a:r>
              <a:rPr lang="de-DE" baseline="0" dirty="0" smtClean="0"/>
              <a:t> ist folgender: beim bidirektionalen </a:t>
            </a:r>
            <a:r>
              <a:rPr lang="de-DE" baseline="0" dirty="0" err="1" smtClean="0"/>
              <a:t>matching</a:t>
            </a:r>
            <a:r>
              <a:rPr lang="de-DE" baseline="0" dirty="0" smtClean="0"/>
              <a:t> zähle ich wie viele proben </a:t>
            </a:r>
            <a:r>
              <a:rPr lang="de-DE" baseline="0" dirty="0" err="1" smtClean="0"/>
              <a:t>samples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datensatz</a:t>
            </a:r>
            <a:r>
              <a:rPr lang="de-DE" baseline="0" dirty="0" smtClean="0"/>
              <a:t> A einen </a:t>
            </a:r>
            <a:r>
              <a:rPr lang="de-DE" baseline="0" dirty="0" err="1" smtClean="0"/>
              <a:t>matchpartner</a:t>
            </a:r>
            <a:r>
              <a:rPr lang="de-DE" baseline="0" dirty="0" smtClean="0"/>
              <a:t> in B finden und dann umgekehrt.</a:t>
            </a:r>
          </a:p>
          <a:p>
            <a:r>
              <a:rPr lang="de-DE" baseline="0" dirty="0" smtClean="0"/>
              <a:t>Dazu muss ich aber nicht die </a:t>
            </a:r>
            <a:r>
              <a:rPr lang="de-DE" baseline="0" dirty="0" err="1" smtClean="0"/>
              <a:t>matchpartner</a:t>
            </a:r>
            <a:r>
              <a:rPr lang="de-DE" baseline="0" dirty="0" smtClean="0"/>
              <a:t> kennen.</a:t>
            </a:r>
          </a:p>
          <a:p>
            <a:endParaRPr lang="de-DE" dirty="0" smtClean="0"/>
          </a:p>
          <a:p>
            <a:r>
              <a:rPr lang="de-DE" dirty="0" smtClean="0"/>
              <a:t>Mit</a:t>
            </a:r>
            <a:r>
              <a:rPr lang="de-DE" baseline="0" dirty="0" smtClean="0"/>
              <a:t> 16-22bit können wir ein </a:t>
            </a:r>
            <a:r>
              <a:rPr lang="de-DE" baseline="0" dirty="0" err="1" smtClean="0"/>
              <a:t>bitset</a:t>
            </a:r>
            <a:r>
              <a:rPr lang="de-DE" baseline="0" dirty="0" smtClean="0"/>
              <a:t> benutzen um eine </a:t>
            </a:r>
            <a:r>
              <a:rPr lang="de-DE" baseline="0" dirty="0" err="1" smtClean="0"/>
              <a:t>lookup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table</a:t>
            </a:r>
            <a:r>
              <a:rPr lang="de-DE" baseline="0" dirty="0" smtClean="0"/>
              <a:t> zu erstellen.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4732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Wie</a:t>
            </a:r>
            <a:r>
              <a:rPr lang="de-DE" baseline="0" dirty="0" smtClean="0"/>
              <a:t> hier.</a:t>
            </a:r>
          </a:p>
          <a:p>
            <a:endParaRPr lang="de-DE" baseline="0" dirty="0" smtClean="0"/>
          </a:p>
          <a:p>
            <a:r>
              <a:rPr lang="de-DE" baseline="0" dirty="0" smtClean="0"/>
              <a:t>Und dann können wir noch alle proben </a:t>
            </a:r>
            <a:r>
              <a:rPr lang="de-DE" baseline="0" dirty="0" err="1" smtClean="0"/>
              <a:t>samples</a:t>
            </a:r>
            <a:r>
              <a:rPr lang="de-DE" baseline="0" dirty="0" smtClean="0"/>
              <a:t> auch in eine </a:t>
            </a:r>
            <a:r>
              <a:rPr lang="de-DE" baseline="0" dirty="0" err="1" smtClean="0"/>
              <a:t>sequenz</a:t>
            </a:r>
            <a:r>
              <a:rPr lang="de-DE" baseline="0" dirty="0" smtClean="0"/>
              <a:t> packen. Das ist jetzt nichts besonderes.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4696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Und</a:t>
            </a:r>
            <a:r>
              <a:rPr lang="de-DE" baseline="0" dirty="0" smtClean="0"/>
              <a:t> beim </a:t>
            </a:r>
            <a:r>
              <a:rPr lang="de-DE" baseline="0" dirty="0" err="1" smtClean="0"/>
              <a:t>samplen</a:t>
            </a:r>
            <a:r>
              <a:rPr lang="de-DE" baseline="0" dirty="0" smtClean="0"/>
              <a:t> benutzen wir die </a:t>
            </a:r>
            <a:r>
              <a:rPr lang="de-DE" baseline="0" dirty="0" err="1" smtClean="0"/>
              <a:t>sequenz</a:t>
            </a:r>
            <a:r>
              <a:rPr lang="de-DE" baseline="0" dirty="0" smtClean="0"/>
              <a:t> als </a:t>
            </a:r>
            <a:r>
              <a:rPr lang="de-DE" baseline="0" dirty="0" err="1" smtClean="0"/>
              <a:t>adresse</a:t>
            </a:r>
            <a:r>
              <a:rPr lang="de-DE" baseline="0" dirty="0" smtClean="0"/>
              <a:t> ins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set</a:t>
            </a:r>
            <a:r>
              <a:rPr lang="de-DE" baseline="0" dirty="0" smtClean="0"/>
              <a:t> um zu zählen.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4523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Also hier: 3 </a:t>
            </a:r>
            <a:r>
              <a:rPr lang="de-DE" dirty="0" err="1" smtClean="0"/>
              <a:t>matches</a:t>
            </a:r>
            <a:r>
              <a:rPr lang="de-DE" dirty="0" smtClean="0"/>
              <a:t> und 2 proben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samples</a:t>
            </a:r>
            <a:r>
              <a:rPr lang="de-DE" baseline="0" dirty="0" smtClean="0"/>
              <a:t> die nichts zum </a:t>
            </a:r>
            <a:r>
              <a:rPr lang="de-DE" baseline="0" dirty="0" err="1" smtClean="0"/>
              <a:t>matchen</a:t>
            </a:r>
            <a:r>
              <a:rPr lang="de-DE" baseline="0" dirty="0" smtClean="0"/>
              <a:t> gefunden haben.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0193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Und genauso können wir es umgekehrt</a:t>
            </a:r>
            <a:r>
              <a:rPr lang="de-DE" baseline="0" dirty="0" smtClean="0"/>
              <a:t> machen um die </a:t>
            </a:r>
            <a:r>
              <a:rPr lang="de-DE" baseline="0" dirty="0" err="1" smtClean="0"/>
              <a:t>matches</a:t>
            </a:r>
            <a:r>
              <a:rPr lang="de-DE" baseline="0" dirty="0" smtClean="0"/>
              <a:t> im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volume</a:t>
            </a:r>
            <a:r>
              <a:rPr lang="de-DE" baseline="0" dirty="0" smtClean="0"/>
              <a:t> zu zählen.</a:t>
            </a:r>
          </a:p>
          <a:p>
            <a:endParaRPr lang="de-DE" baseline="0" dirty="0" smtClean="0"/>
          </a:p>
          <a:p>
            <a:r>
              <a:rPr lang="de-DE" baseline="0" dirty="0" smtClean="0"/>
              <a:t>Kosten insgesamt: </a:t>
            </a:r>
            <a:r>
              <a:rPr lang="de-DE" b="1" baseline="0" dirty="0" smtClean="0"/>
              <a:t>#proben samples query + #proben samples model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Bei der </a:t>
            </a:r>
            <a:r>
              <a:rPr lang="de-DE" baseline="0" dirty="0" err="1" smtClean="0"/>
              <a:t>configuration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benutzen wir eine </a:t>
            </a:r>
            <a:r>
              <a:rPr lang="de-DE" b="1" baseline="0" dirty="0" err="1" smtClean="0"/>
              <a:t>hash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map</a:t>
            </a:r>
            <a:r>
              <a:rPr lang="de-DE" baseline="0" dirty="0" smtClean="0"/>
              <a:t>. Die </a:t>
            </a:r>
            <a:r>
              <a:rPr lang="de-DE" baseline="0" dirty="0" err="1" smtClean="0"/>
              <a:t>algorithmen</a:t>
            </a:r>
            <a:r>
              <a:rPr lang="de-DE" baseline="0" dirty="0" smtClean="0"/>
              <a:t> sind vergleichbar mit einem </a:t>
            </a:r>
            <a:r>
              <a:rPr lang="de-DE" b="1" baseline="0" dirty="0" smtClean="0"/>
              <a:t>hash-</a:t>
            </a:r>
            <a:r>
              <a:rPr lang="de-DE" b="1" baseline="0" dirty="0" err="1" smtClean="0"/>
              <a:t>join</a:t>
            </a:r>
            <a:r>
              <a:rPr lang="de-DE" b="1" baseline="0" dirty="0" smtClean="0"/>
              <a:t> </a:t>
            </a:r>
            <a:r>
              <a:rPr lang="de-DE" baseline="0" dirty="0" smtClean="0"/>
              <a:t>und eine </a:t>
            </a:r>
            <a:r>
              <a:rPr lang="de-DE" b="1" baseline="0" dirty="0" err="1" smtClean="0"/>
              <a:t>hash</a:t>
            </a:r>
            <a:r>
              <a:rPr lang="de-DE" b="1" baseline="0" dirty="0" smtClean="0"/>
              <a:t> semi-</a:t>
            </a:r>
            <a:r>
              <a:rPr lang="de-DE" b="1" baseline="0" dirty="0" err="1" smtClean="0"/>
              <a:t>join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945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war jetzt genug</a:t>
            </a:r>
            <a:r>
              <a:rPr lang="de-DE" baseline="0" dirty="0" smtClean="0"/>
              <a:t> zu proben.</a:t>
            </a:r>
          </a:p>
          <a:p>
            <a:endParaRPr lang="de-DE" baseline="0" dirty="0" smtClean="0"/>
          </a:p>
          <a:p>
            <a:r>
              <a:rPr lang="de-DE" baseline="0" dirty="0" smtClean="0"/>
              <a:t>Unser zweiter </a:t>
            </a:r>
            <a:r>
              <a:rPr lang="de-DE" baseline="0" dirty="0" err="1" smtClean="0"/>
              <a:t>kontext</a:t>
            </a:r>
            <a:r>
              <a:rPr lang="de-DE" baseline="0" dirty="0" smtClean="0"/>
              <a:t> ist der </a:t>
            </a:r>
            <a:r>
              <a:rPr lang="de-DE" baseline="0" dirty="0" err="1" smtClean="0"/>
              <a:t>nachbarschaftskontext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Hier ist ein </a:t>
            </a:r>
            <a:r>
              <a:rPr lang="de-DE" baseline="0" dirty="0" err="1" smtClean="0"/>
              <a:t>beispiel</a:t>
            </a:r>
            <a:r>
              <a:rPr lang="de-DE" baseline="0" dirty="0" smtClean="0"/>
              <a:t>. Wir betrachten nur die </a:t>
            </a:r>
            <a:r>
              <a:rPr lang="de-DE" baseline="0" dirty="0" err="1" smtClean="0"/>
              <a:t>entfernung</a:t>
            </a:r>
            <a:r>
              <a:rPr lang="de-DE" baseline="0" dirty="0" smtClean="0"/>
              <a:t> zwischen den </a:t>
            </a:r>
            <a:r>
              <a:rPr lang="de-DE" baseline="0" dirty="0" err="1" smtClean="0"/>
              <a:t>objekten</a:t>
            </a:r>
            <a:r>
              <a:rPr lang="de-DE" baseline="0" dirty="0" smtClean="0"/>
              <a:t>. Hier aus der </a:t>
            </a:r>
            <a:r>
              <a:rPr lang="de-DE" baseline="0" dirty="0" err="1" smtClean="0"/>
              <a:t>sicht</a:t>
            </a:r>
            <a:r>
              <a:rPr lang="de-DE" baseline="0" dirty="0" smtClean="0"/>
              <a:t> des blauen </a:t>
            </a:r>
            <a:r>
              <a:rPr lang="de-DE" baseline="0" dirty="0" err="1" smtClean="0"/>
              <a:t>dreiecks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Es hat 4 kreise in </a:t>
            </a:r>
            <a:r>
              <a:rPr lang="de-DE" baseline="0" dirty="0" err="1" smtClean="0"/>
              <a:t>entfernung</a:t>
            </a:r>
            <a:r>
              <a:rPr lang="de-DE" baseline="0" dirty="0" smtClean="0"/>
              <a:t> 4, und 5 in </a:t>
            </a:r>
            <a:r>
              <a:rPr lang="de-DE" baseline="0" dirty="0" err="1" smtClean="0"/>
              <a:t>entfernung</a:t>
            </a:r>
            <a:r>
              <a:rPr lang="de-DE" baseline="0" dirty="0" smtClean="0"/>
              <a:t> 5.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3997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Hier ei</a:t>
            </a:r>
            <a:r>
              <a:rPr lang="de-DE" baseline="0" dirty="0" smtClean="0"/>
              <a:t>n anderes </a:t>
            </a:r>
            <a:r>
              <a:rPr lang="de-DE" baseline="0" dirty="0" err="1" smtClean="0"/>
              <a:t>beispiel</a:t>
            </a:r>
            <a:r>
              <a:rPr lang="de-DE" baseline="0" dirty="0" smtClean="0"/>
              <a:t>: auch 4 kreise in </a:t>
            </a:r>
            <a:r>
              <a:rPr lang="de-DE" baseline="0" dirty="0" err="1" smtClean="0"/>
              <a:t>entfernung</a:t>
            </a:r>
            <a:r>
              <a:rPr lang="de-DE" baseline="0" dirty="0" smtClean="0"/>
              <a:t> 4 und 5 in 5.</a:t>
            </a:r>
          </a:p>
          <a:p>
            <a:r>
              <a:rPr lang="de-DE" baseline="0" dirty="0" err="1" smtClean="0"/>
              <a:t>Dh</a:t>
            </a:r>
            <a:r>
              <a:rPr lang="de-DE" baseline="0" dirty="0" smtClean="0"/>
              <a:t> die beiden fälle sind für uns gleich.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9112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Wenn wir jetzt eine abfrage</a:t>
            </a:r>
            <a:r>
              <a:rPr lang="de-DE" baseline="0" dirty="0" smtClean="0"/>
              <a:t> wie die hier haben. Der grüne punkt ist unsere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stelle.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9731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Dann schlägt</a:t>
            </a:r>
            <a:r>
              <a:rPr lang="de-DE" baseline="0" dirty="0" smtClean="0"/>
              <a:t> mein </a:t>
            </a:r>
            <a:r>
              <a:rPr lang="de-DE" baseline="0" dirty="0" err="1" smtClean="0"/>
              <a:t>algorithmus</a:t>
            </a:r>
            <a:r>
              <a:rPr lang="de-DE" baseline="0" dirty="0" smtClean="0"/>
              <a:t> beide mit gleicher </a:t>
            </a:r>
            <a:r>
              <a:rPr lang="de-DE" baseline="0" dirty="0" err="1" smtClean="0"/>
              <a:t>wahrscheinlichkeit</a:t>
            </a:r>
            <a:r>
              <a:rPr lang="de-DE" baseline="0" dirty="0" smtClean="0"/>
              <a:t> vor.</a:t>
            </a:r>
          </a:p>
          <a:p>
            <a:endParaRPr lang="de-DE" baseline="0" dirty="0" smtClean="0"/>
          </a:p>
          <a:p>
            <a:r>
              <a:rPr lang="de-DE" baseline="0" dirty="0" smtClean="0"/>
              <a:t>Aber das ist praktisch nicht weiter schlimm, weil </a:t>
            </a:r>
            <a:r>
              <a:rPr lang="de-DE" baseline="0" dirty="0" err="1" smtClean="0"/>
              <a:t>objektkonfiguration</a:t>
            </a:r>
            <a:r>
              <a:rPr lang="de-DE" baseline="0" dirty="0" smtClean="0"/>
              <a:t> selten so symmetrisch sind. Außerdem benutzen wir den </a:t>
            </a:r>
            <a:r>
              <a:rPr lang="de-DE" baseline="0" dirty="0" err="1" smtClean="0"/>
              <a:t>nachbarschaftskontext</a:t>
            </a:r>
            <a:r>
              <a:rPr lang="de-DE" baseline="0" dirty="0" smtClean="0"/>
              <a:t> nur als </a:t>
            </a:r>
            <a:r>
              <a:rPr lang="de-DE" baseline="0" dirty="0" err="1" smtClean="0"/>
              <a:t>verfeinerung</a:t>
            </a:r>
            <a:r>
              <a:rPr lang="de-DE" baseline="0" dirty="0" smtClean="0"/>
              <a:t> für den proben </a:t>
            </a:r>
            <a:r>
              <a:rPr lang="de-DE" baseline="0" dirty="0" err="1" smtClean="0"/>
              <a:t>kontext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185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Es</a:t>
            </a:r>
            <a:r>
              <a:rPr lang="de-DE" baseline="0" dirty="0" smtClean="0"/>
              <a:t> macht keinen Sinn, so ein Tool zu entwickeln und es nur auf künstlichen Daten zu testen. Deswegen haben wir Shadowgrounds Survivor verwendet.</a:t>
            </a:r>
          </a:p>
          <a:p>
            <a:r>
              <a:rPr lang="de-DE" baseline="0" dirty="0" smtClean="0"/>
              <a:t>Wieso sgs? Ist aelter, open-sourced, hat einfache levels die gut einsehbar sind, hat viele verschiedene props und benutzt sie reichlich.</a:t>
            </a:r>
          </a:p>
          <a:p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2072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Wie</a:t>
            </a:r>
            <a:r>
              <a:rPr lang="de-DE" baseline="0" dirty="0" smtClean="0"/>
              <a:t> vergleichen wir aber </a:t>
            </a:r>
            <a:r>
              <a:rPr lang="de-DE" baseline="0" dirty="0" err="1" smtClean="0"/>
              <a:t>nachbarschaften</a:t>
            </a:r>
            <a:r>
              <a:rPr lang="de-DE" baseline="0" dirty="0" smtClean="0"/>
              <a:t> miteinander?</a:t>
            </a:r>
          </a:p>
          <a:p>
            <a:r>
              <a:rPr lang="de-DE" baseline="0" dirty="0" smtClean="0"/>
              <a:t>Zuerst schauen wir uns an, wie ich eine </a:t>
            </a:r>
            <a:r>
              <a:rPr lang="de-DE" baseline="0" dirty="0" err="1" smtClean="0"/>
              <a:t>nachbarschaft</a:t>
            </a:r>
            <a:r>
              <a:rPr lang="de-DE" baseline="0" dirty="0" smtClean="0"/>
              <a:t> repräsentiere als </a:t>
            </a:r>
            <a:r>
              <a:rPr lang="de-DE" baseline="0" dirty="0" err="1" smtClean="0"/>
              <a:t>modell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41723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Und zwar als </a:t>
            </a:r>
            <a:r>
              <a:rPr lang="de-DE" dirty="0" err="1" smtClean="0"/>
              <a:t>tabelle</a:t>
            </a:r>
            <a:r>
              <a:rPr lang="de-DE" dirty="0" smtClean="0"/>
              <a:t> mit </a:t>
            </a:r>
            <a:r>
              <a:rPr lang="de-DE" dirty="0" err="1" smtClean="0"/>
              <a:t>distanzen</a:t>
            </a:r>
            <a:r>
              <a:rPr lang="de-DE" dirty="0" smtClean="0"/>
              <a:t> für jeden objekttyp.</a:t>
            </a:r>
            <a:r>
              <a:rPr lang="de-DE" baseline="0" dirty="0" smtClean="0"/>
              <a:t> Der grüne punkt ist wieder der punkt von dem wir alles betrachten.</a:t>
            </a:r>
          </a:p>
          <a:p>
            <a:r>
              <a:rPr lang="de-DE" baseline="0" dirty="0" smtClean="0"/>
              <a:t>Instanzen von einem </a:t>
            </a:r>
            <a:r>
              <a:rPr lang="de-DE" baseline="0" dirty="0" err="1" smtClean="0"/>
              <a:t>modell</a:t>
            </a:r>
            <a:r>
              <a:rPr lang="de-DE" baseline="0" dirty="0" smtClean="0"/>
              <a:t> sind „identisch“ deswegen geht bei der </a:t>
            </a:r>
            <a:r>
              <a:rPr lang="de-DE" baseline="0" dirty="0" err="1" smtClean="0"/>
              <a:t>tabelle</a:t>
            </a:r>
            <a:r>
              <a:rPr lang="de-DE" baseline="0" dirty="0" smtClean="0"/>
              <a:t> keine </a:t>
            </a:r>
            <a:r>
              <a:rPr lang="de-DE" baseline="0" dirty="0" err="1" smtClean="0"/>
              <a:t>information</a:t>
            </a:r>
            <a:r>
              <a:rPr lang="de-DE" baseline="0" dirty="0" smtClean="0"/>
              <a:t> verloren.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434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</a:t>
            </a:r>
            <a:r>
              <a:rPr lang="de-DE" baseline="0" dirty="0" smtClean="0"/>
              <a:t> speichern die </a:t>
            </a:r>
            <a:r>
              <a:rPr lang="de-DE" baseline="0" dirty="0" err="1" smtClean="0"/>
              <a:t>distanzen</a:t>
            </a:r>
            <a:r>
              <a:rPr lang="de-DE" baseline="0" dirty="0" smtClean="0"/>
              <a:t> als </a:t>
            </a:r>
            <a:r>
              <a:rPr lang="de-DE" b="1" baseline="0" dirty="0" smtClean="0"/>
              <a:t>multi-set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Dh</a:t>
            </a:r>
            <a:r>
              <a:rPr lang="de-DE" baseline="0" dirty="0" smtClean="0"/>
              <a:t> die gleiche </a:t>
            </a:r>
            <a:r>
              <a:rPr lang="de-DE" baseline="0" dirty="0" err="1" smtClean="0"/>
              <a:t>distanz</a:t>
            </a:r>
            <a:r>
              <a:rPr lang="de-DE" baseline="0" dirty="0" smtClean="0"/>
              <a:t> kann öfters vorkommen. Hier im </a:t>
            </a:r>
            <a:r>
              <a:rPr lang="de-DE" baseline="0" dirty="0" err="1" smtClean="0"/>
              <a:t>beispiel</a:t>
            </a:r>
            <a:r>
              <a:rPr lang="de-DE" baseline="0" dirty="0" smtClean="0"/>
              <a:t> sind das die beiden blauen </a:t>
            </a:r>
            <a:r>
              <a:rPr lang="de-DE" baseline="0" dirty="0" err="1" smtClean="0"/>
              <a:t>dreiecke</a:t>
            </a:r>
            <a:r>
              <a:rPr lang="de-DE" baseline="0" dirty="0" smtClean="0"/>
              <a:t>, die rot </a:t>
            </a:r>
            <a:r>
              <a:rPr lang="de-DE" baseline="0" dirty="0" err="1" smtClean="0"/>
              <a:t>umkringelt</a:t>
            </a:r>
            <a:r>
              <a:rPr lang="de-DE" baseline="0" dirty="0" smtClean="0"/>
              <a:t> sind in der </a:t>
            </a:r>
            <a:r>
              <a:rPr lang="de-DE" baseline="0" dirty="0" err="1" smtClean="0"/>
              <a:t>tabelle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Wie vergleichen wir jetzt </a:t>
            </a:r>
            <a:r>
              <a:rPr lang="de-DE" baseline="0" dirty="0" err="1" smtClean="0"/>
              <a:t>nachbarschaften</a:t>
            </a:r>
            <a:r>
              <a:rPr lang="de-DE" baseline="0" dirty="0" smtClean="0"/>
              <a:t>? Auch </a:t>
            </a:r>
            <a:r>
              <a:rPr lang="de-DE" baseline="0" dirty="0" err="1" smtClean="0"/>
              <a:t>modell</a:t>
            </a:r>
            <a:r>
              <a:rPr lang="de-DE" baseline="0" dirty="0" smtClean="0"/>
              <a:t> für </a:t>
            </a:r>
            <a:r>
              <a:rPr lang="de-DE" baseline="0" dirty="0" err="1" smtClean="0"/>
              <a:t>modell</a:t>
            </a:r>
            <a:r>
              <a:rPr lang="de-DE" baseline="0" dirty="0" smtClean="0"/>
              <a:t>. Wir bestimmen für die </a:t>
            </a:r>
            <a:r>
              <a:rPr lang="de-DE" baseline="0" dirty="0" err="1" smtClean="0"/>
              <a:t>querydaten</a:t>
            </a:r>
            <a:r>
              <a:rPr lang="de-DE" baseline="0" dirty="0" smtClean="0"/>
              <a:t> und jedes </a:t>
            </a:r>
            <a:r>
              <a:rPr lang="de-DE" baseline="0" dirty="0" err="1" smtClean="0"/>
              <a:t>modell</a:t>
            </a:r>
            <a:r>
              <a:rPr lang="de-DE" baseline="0" dirty="0" smtClean="0"/>
              <a:t> in der </a:t>
            </a:r>
            <a:r>
              <a:rPr lang="de-DE" baseline="0" dirty="0" err="1" smtClean="0"/>
              <a:t>datenbank</a:t>
            </a:r>
            <a:r>
              <a:rPr lang="de-DE" baseline="0" dirty="0" smtClean="0"/>
              <a:t> anhand seine </a:t>
            </a:r>
            <a:r>
              <a:rPr lang="de-DE" baseline="0" dirty="0" err="1" smtClean="0"/>
              <a:t>instanzen</a:t>
            </a:r>
            <a:r>
              <a:rPr lang="de-DE" baseline="0" dirty="0" smtClean="0"/>
              <a:t> in der </a:t>
            </a:r>
            <a:r>
              <a:rPr lang="de-DE" baseline="0" dirty="0" err="1" smtClean="0"/>
              <a:t>szene</a:t>
            </a:r>
            <a:r>
              <a:rPr lang="de-DE" baseline="0" dirty="0" smtClean="0"/>
              <a:t> einen score für jeden </a:t>
            </a:r>
            <a:r>
              <a:rPr lang="de-DE" baseline="0" dirty="0" err="1" smtClean="0"/>
              <a:t>nachbarobjekt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typ.also</a:t>
            </a:r>
            <a:r>
              <a:rPr lang="de-DE" baseline="0" dirty="0" smtClean="0"/>
              <a:t> wie gut passen die lila </a:t>
            </a:r>
            <a:r>
              <a:rPr lang="de-DE" baseline="0" dirty="0" err="1" smtClean="0"/>
              <a:t>quadrat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distanzen</a:t>
            </a:r>
            <a:r>
              <a:rPr lang="de-DE" baseline="0" dirty="0" smtClean="0"/>
              <a:t> vom </a:t>
            </a:r>
            <a:r>
              <a:rPr lang="de-DE" baseline="0" dirty="0" err="1" smtClean="0"/>
              <a:t>querz</a:t>
            </a:r>
            <a:r>
              <a:rPr lang="de-DE" baseline="0" dirty="0" smtClean="0"/>
              <a:t> zu den lila </a:t>
            </a:r>
            <a:r>
              <a:rPr lang="de-DE" baseline="0" dirty="0" err="1" smtClean="0"/>
              <a:t>quadrat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distanzen</a:t>
            </a:r>
            <a:r>
              <a:rPr lang="de-DE" baseline="0" dirty="0" smtClean="0"/>
              <a:t> von den blauen </a:t>
            </a:r>
            <a:r>
              <a:rPr lang="de-DE" baseline="0" dirty="0" err="1" smtClean="0"/>
              <a:t>dreiecken</a:t>
            </a:r>
            <a:r>
              <a:rPr lang="de-DE" baseline="0" dirty="0" smtClean="0"/>
              <a:t>…?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3704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Dazu folgendes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beispiel</a:t>
            </a:r>
            <a:endParaRPr lang="de-DE" baseline="0" dirty="0" smtClean="0"/>
          </a:p>
          <a:p>
            <a:r>
              <a:rPr lang="de-DE" baseline="0" dirty="0" smtClean="0"/>
              <a:t>Oben sind die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distanzen</a:t>
            </a:r>
            <a:r>
              <a:rPr lang="de-DE" baseline="0" dirty="0" smtClean="0"/>
              <a:t> für ein </a:t>
            </a:r>
            <a:r>
              <a:rPr lang="de-DE" baseline="0" dirty="0" err="1" smtClean="0"/>
              <a:t>objekt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zB</a:t>
            </a:r>
            <a:r>
              <a:rPr lang="de-DE" baseline="0" dirty="0" smtClean="0"/>
              <a:t> lila </a:t>
            </a:r>
            <a:r>
              <a:rPr lang="de-DE" baseline="0" dirty="0" err="1" smtClean="0"/>
              <a:t>quadrat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Und unten sind die bekannten </a:t>
            </a:r>
            <a:r>
              <a:rPr lang="de-DE" baseline="0" dirty="0" err="1" smtClean="0"/>
              <a:t>distanzen</a:t>
            </a:r>
            <a:r>
              <a:rPr lang="de-DE" baseline="0" dirty="0" smtClean="0"/>
              <a:t> von </a:t>
            </a:r>
            <a:r>
              <a:rPr lang="de-DE" baseline="0" dirty="0" err="1" smtClean="0"/>
              <a:t>zB</a:t>
            </a:r>
            <a:r>
              <a:rPr lang="de-DE" baseline="0" dirty="0" smtClean="0"/>
              <a:t> zwei lila </a:t>
            </a:r>
            <a:r>
              <a:rPr lang="de-DE" baseline="0" dirty="0" err="1" smtClean="0"/>
              <a:t>quadrat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instanzen</a:t>
            </a:r>
            <a:r>
              <a:rPr lang="de-DE" baseline="0" dirty="0" smtClean="0"/>
              <a:t> zu anderen lila </a:t>
            </a:r>
            <a:r>
              <a:rPr lang="de-DE" baseline="0" dirty="0" err="1" smtClean="0"/>
              <a:t>quadrat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instanzen</a:t>
            </a:r>
            <a:r>
              <a:rPr lang="de-DE" baseline="0" dirty="0" smtClean="0"/>
              <a:t> oder vom kreis zu lila </a:t>
            </a:r>
            <a:r>
              <a:rPr lang="de-DE" baseline="0" dirty="0" err="1" smtClean="0"/>
              <a:t>quadrat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nachbarn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63688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 gruppieren</a:t>
            </a:r>
            <a:r>
              <a:rPr lang="de-DE" baseline="0" dirty="0" smtClean="0"/>
              <a:t> alle </a:t>
            </a:r>
            <a:r>
              <a:rPr lang="de-DE" baseline="0" dirty="0" err="1" smtClean="0"/>
              <a:t>distanzen</a:t>
            </a:r>
            <a:r>
              <a:rPr lang="de-DE" baseline="0" dirty="0" smtClean="0"/>
              <a:t>. Hier die die einen </a:t>
            </a:r>
            <a:r>
              <a:rPr lang="de-DE" baseline="0" dirty="0" err="1" smtClean="0"/>
              <a:t>match</a:t>
            </a:r>
            <a:r>
              <a:rPr lang="de-DE" baseline="0" dirty="0" smtClean="0"/>
              <a:t> beim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haben.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3436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Und danach alle die noch</a:t>
            </a:r>
            <a:r>
              <a:rPr lang="de-DE" baseline="0" dirty="0" smtClean="0"/>
              <a:t> nicht behandelt wurden. Dabei benutzen wir auch eine gewisse </a:t>
            </a:r>
            <a:r>
              <a:rPr lang="de-DE" baseline="0" dirty="0" err="1" smtClean="0"/>
              <a:t>toleranz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96180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Diese </a:t>
            </a:r>
            <a:r>
              <a:rPr lang="de-DE" dirty="0" err="1" smtClean="0"/>
              <a:t>darstellung</a:t>
            </a:r>
            <a:r>
              <a:rPr lang="de-DE" baseline="0" dirty="0" smtClean="0"/>
              <a:t> eignet sich noch nicht so gut zum rechnen, deswegen: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9579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Jede gruppe</a:t>
            </a:r>
            <a:r>
              <a:rPr lang="de-DE" baseline="0" dirty="0" smtClean="0"/>
              <a:t> bekommt eine spalte in einer zugehörigkeits-matrix. Und wir können die </a:t>
            </a:r>
            <a:r>
              <a:rPr lang="de-DE" baseline="0" dirty="0" err="1" smtClean="0"/>
              <a:t>bitstrings</a:t>
            </a:r>
            <a:r>
              <a:rPr lang="de-DE" baseline="0" dirty="0" smtClean="0"/>
              <a:t> auf </a:t>
            </a:r>
            <a:r>
              <a:rPr lang="de-DE" baseline="0" dirty="0" err="1" smtClean="0"/>
              <a:t>ähnlichkeit</a:t>
            </a:r>
            <a:r>
              <a:rPr lang="de-DE" baseline="0" dirty="0" smtClean="0"/>
              <a:t> vergleichen.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076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problem</a:t>
            </a:r>
            <a:r>
              <a:rPr lang="de-DE" baseline="0" dirty="0" smtClean="0"/>
              <a:t> ist also </a:t>
            </a:r>
            <a:r>
              <a:rPr lang="de-DE" baseline="0" dirty="0" err="1" smtClean="0"/>
              <a:t>bitstrings</a:t>
            </a:r>
            <a:r>
              <a:rPr lang="de-DE" baseline="0" dirty="0" smtClean="0"/>
              <a:t> miteinander zu vergleichen. Wir haben mehrere </a:t>
            </a:r>
            <a:r>
              <a:rPr lang="de-DE" baseline="0" dirty="0" err="1" smtClean="0"/>
              <a:t>möglichkeiten</a:t>
            </a:r>
            <a:r>
              <a:rPr lang="de-DE" baseline="0" dirty="0" smtClean="0"/>
              <a:t> ausprobiert.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00436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einfachste ist das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measure</a:t>
            </a:r>
            <a:r>
              <a:rPr lang="de-DE" baseline="0" dirty="0" smtClean="0"/>
              <a:t>. Wir zählen alle </a:t>
            </a:r>
            <a:r>
              <a:rPr lang="de-DE" baseline="0" dirty="0" err="1" smtClean="0"/>
              <a:t>übereinstimmungen</a:t>
            </a:r>
            <a:r>
              <a:rPr lang="de-DE" baseline="0" dirty="0" smtClean="0"/>
              <a:t> und dividieren durch alle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876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ziele dieser </a:t>
            </a:r>
            <a:r>
              <a:rPr lang="de-DE" dirty="0" err="1" smtClean="0"/>
              <a:t>arbeit</a:t>
            </a:r>
            <a:r>
              <a:rPr lang="de-DE" dirty="0" smtClean="0"/>
              <a:t> waren folgende:</a:t>
            </a:r>
          </a:p>
          <a:p>
            <a:r>
              <a:rPr lang="de-DE" dirty="0" smtClean="0"/>
              <a:t>Wir</a:t>
            </a:r>
            <a:r>
              <a:rPr lang="de-DE" baseline="0" dirty="0" smtClean="0"/>
              <a:t> wollten einen </a:t>
            </a:r>
            <a:r>
              <a:rPr lang="de-DE" baseline="0" dirty="0" err="1" smtClean="0"/>
              <a:t>algorithmus</a:t>
            </a:r>
            <a:r>
              <a:rPr lang="de-DE" baseline="0" dirty="0" smtClean="0"/>
              <a:t> entwickeln, der einem </a:t>
            </a:r>
            <a:r>
              <a:rPr lang="de-DE" baseline="0" dirty="0" err="1" smtClean="0"/>
              <a:t>objekte</a:t>
            </a:r>
            <a:r>
              <a:rPr lang="de-DE" baseline="0" dirty="0" smtClean="0"/>
              <a:t> vorschlägt die gut zu einer bestimmten stelle im </a:t>
            </a:r>
            <a:r>
              <a:rPr lang="de-DE" baseline="0" dirty="0" err="1" smtClean="0"/>
              <a:t>level</a:t>
            </a:r>
            <a:r>
              <a:rPr lang="de-DE" baseline="0" dirty="0" smtClean="0"/>
              <a:t> passen.</a:t>
            </a:r>
          </a:p>
          <a:p>
            <a:r>
              <a:rPr lang="de-DE" baseline="0" dirty="0" smtClean="0"/>
              <a:t>Nur </a:t>
            </a:r>
            <a:r>
              <a:rPr lang="de-DE" baseline="0" dirty="0" err="1" smtClean="0"/>
              <a:t>geometrie</a:t>
            </a:r>
            <a:r>
              <a:rPr lang="de-DE" baseline="0" dirty="0" smtClean="0"/>
              <a:t> und die bestehende </a:t>
            </a:r>
            <a:r>
              <a:rPr lang="de-DE" baseline="0" dirty="0" err="1" smtClean="0"/>
              <a:t>anordnung</a:t>
            </a:r>
            <a:r>
              <a:rPr lang="de-DE" baseline="0" dirty="0" smtClean="0"/>
              <a:t> von verschiedenen </a:t>
            </a:r>
            <a:r>
              <a:rPr lang="de-DE" baseline="0" dirty="0" err="1" smtClean="0"/>
              <a:t>objekten</a:t>
            </a:r>
            <a:r>
              <a:rPr lang="de-DE" baseline="0" dirty="0" smtClean="0"/>
              <a:t> soll benutzt werden. Unser algorithmus soll möglichst autonom vorschläge erarbeiten und schnell.</a:t>
            </a:r>
          </a:p>
          <a:p>
            <a:endParaRPr lang="de-DE" baseline="0" dirty="0" smtClean="0"/>
          </a:p>
          <a:p>
            <a:r>
              <a:rPr lang="de-DE" baseline="0" dirty="0" smtClean="0"/>
              <a:t>Außerdem wollten wir eine beispiel-anwendung entwickeln. Eine </a:t>
            </a:r>
            <a:r>
              <a:rPr lang="de-DE" baseline="0" dirty="0" err="1" smtClean="0"/>
              <a:t>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level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editor</a:t>
            </a:r>
            <a:r>
              <a:rPr lang="de-DE" baseline="0" dirty="0" smtClean="0"/>
              <a:t>, in dem man verschiedene </a:t>
            </a:r>
            <a:r>
              <a:rPr lang="de-DE" baseline="0" dirty="0" err="1" smtClean="0"/>
              <a:t>levels</a:t>
            </a:r>
            <a:r>
              <a:rPr lang="de-DE" baseline="0" dirty="0" smtClean="0"/>
              <a:t> testen kann und schauen kann, ob es alles korrekt funktioniert.</a:t>
            </a:r>
          </a:p>
          <a:p>
            <a:r>
              <a:rPr lang="de-DE" baseline="0" dirty="0" smtClean="0"/>
              <a:t>Der </a:t>
            </a:r>
            <a:r>
              <a:rPr lang="de-DE" baseline="0" dirty="0" err="1" smtClean="0"/>
              <a:t>editor</a:t>
            </a:r>
            <a:r>
              <a:rPr lang="de-DE" baseline="0" dirty="0" smtClean="0"/>
              <a:t> soll:</a:t>
            </a:r>
          </a:p>
          <a:p>
            <a:r>
              <a:rPr lang="de-DE" baseline="0" dirty="0" smtClean="0"/>
              <a:t>Levels laden können,</a:t>
            </a:r>
          </a:p>
          <a:p>
            <a:r>
              <a:rPr lang="de-DE" baseline="0" dirty="0" smtClean="0"/>
              <a:t>Objekte bearbeiten können,</a:t>
            </a:r>
          </a:p>
          <a:p>
            <a:r>
              <a:rPr lang="de-DE" baseline="0" dirty="0" err="1" smtClean="0"/>
              <a:t>Debug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visualisierungen</a:t>
            </a:r>
            <a:r>
              <a:rPr lang="de-DE" baseline="0" dirty="0" smtClean="0"/>
              <a:t> darstellen können für alles, damit man gut debuggen kann.</a:t>
            </a:r>
          </a:p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0931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</a:t>
            </a:r>
            <a:r>
              <a:rPr lang="de-DE" b="1" dirty="0" err="1" smtClean="0"/>
              <a:t>problem</a:t>
            </a:r>
            <a:r>
              <a:rPr lang="de-DE" b="1" baseline="0" dirty="0" smtClean="0"/>
              <a:t> bei der </a:t>
            </a:r>
            <a:r>
              <a:rPr lang="de-DE" b="1" baseline="0" dirty="0" err="1" smtClean="0"/>
              <a:t>rand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measure</a:t>
            </a:r>
            <a:r>
              <a:rPr lang="de-DE" b="1" baseline="0" dirty="0" smtClean="0"/>
              <a:t> ist</a:t>
            </a:r>
            <a:r>
              <a:rPr lang="de-DE" baseline="0" dirty="0" smtClean="0"/>
              <a:t>, dass wir immer mehr spalten bekommen mit zunehmender </a:t>
            </a:r>
            <a:r>
              <a:rPr lang="de-DE" baseline="0" dirty="0" err="1" smtClean="0"/>
              <a:t>anzahl</a:t>
            </a:r>
            <a:r>
              <a:rPr lang="de-DE" baseline="0" dirty="0" smtClean="0"/>
              <a:t> an gesampelten </a:t>
            </a:r>
            <a:r>
              <a:rPr lang="de-DE" baseline="0" dirty="0" err="1" smtClean="0"/>
              <a:t>objekte</a:t>
            </a:r>
            <a:r>
              <a:rPr lang="de-DE" baseline="0" dirty="0" smtClean="0"/>
              <a:t>, da der </a:t>
            </a:r>
            <a:r>
              <a:rPr lang="de-DE" baseline="0" dirty="0" err="1" smtClean="0"/>
              <a:t>algorithmus</a:t>
            </a:r>
            <a:r>
              <a:rPr lang="de-DE" baseline="0" dirty="0" smtClean="0"/>
              <a:t> nur mit </a:t>
            </a:r>
            <a:r>
              <a:rPr lang="de-DE" baseline="0" dirty="0" err="1" smtClean="0"/>
              <a:t>toleranz</a:t>
            </a:r>
            <a:r>
              <a:rPr lang="de-DE" baseline="0" dirty="0" smtClean="0"/>
              <a:t> gruppiert und nicht </a:t>
            </a:r>
            <a:r>
              <a:rPr lang="de-DE" baseline="0" dirty="0" err="1" smtClean="0"/>
              <a:t>gematchte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distanzen</a:t>
            </a:r>
            <a:r>
              <a:rPr lang="de-DE" baseline="0" dirty="0" smtClean="0"/>
              <a:t> eine eigene gruppe bekommen </a:t>
            </a:r>
            <a:r>
              <a:rPr lang="de-DE" baseline="0" dirty="0" err="1" smtClean="0"/>
              <a:t>wsl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Dann gibt es viele spalten mit 00 </a:t>
            </a:r>
            <a:r>
              <a:rPr lang="de-DE" baseline="0" dirty="0" err="1" smtClean="0"/>
              <a:t>matches</a:t>
            </a:r>
            <a:r>
              <a:rPr lang="de-DE" baseline="0" dirty="0" smtClean="0"/>
              <a:t> und R geht langsam gegen 1.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3408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Der </a:t>
            </a:r>
            <a:r>
              <a:rPr lang="de-DE" dirty="0" err="1" smtClean="0"/>
              <a:t>jaccard</a:t>
            </a:r>
            <a:r>
              <a:rPr lang="de-DE" dirty="0" smtClean="0"/>
              <a:t> </a:t>
            </a:r>
            <a:r>
              <a:rPr lang="de-DE" dirty="0" err="1" smtClean="0"/>
              <a:t>index</a:t>
            </a:r>
            <a:r>
              <a:rPr lang="de-DE" dirty="0" smtClean="0"/>
              <a:t> verschafft hier </a:t>
            </a:r>
            <a:r>
              <a:rPr lang="de-DE" dirty="0" err="1" smtClean="0"/>
              <a:t>abhilfe</a:t>
            </a:r>
            <a:r>
              <a:rPr lang="de-DE" dirty="0" smtClean="0"/>
              <a:t>.</a:t>
            </a:r>
            <a:r>
              <a:rPr lang="de-DE" baseline="0" dirty="0" smtClean="0"/>
              <a:t> Er ignoriert 00 und zählt nur den </a:t>
            </a:r>
            <a:r>
              <a:rPr lang="de-DE" baseline="0" dirty="0" err="1" smtClean="0"/>
              <a:t>rest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5959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Blau</a:t>
            </a:r>
            <a:r>
              <a:rPr lang="de-DE" baseline="0" dirty="0" smtClean="0"/>
              <a:t> sind die kreise die nicht zählen.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4915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9619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Als</a:t>
            </a:r>
            <a:r>
              <a:rPr lang="de-DE" baseline="0" dirty="0" smtClean="0"/>
              <a:t> letztes haben wir noch probiert das </a:t>
            </a:r>
            <a:r>
              <a:rPr lang="de-DE" baseline="0" dirty="0" err="1" smtClean="0"/>
              <a:t>rand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measure</a:t>
            </a:r>
            <a:r>
              <a:rPr lang="de-DE" baseline="0" dirty="0" smtClean="0"/>
              <a:t> mit </a:t>
            </a:r>
            <a:r>
              <a:rPr lang="de-DE" baseline="0" dirty="0" err="1" smtClean="0"/>
              <a:t>importance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weights</a:t>
            </a:r>
            <a:r>
              <a:rPr lang="de-DE" baseline="0" dirty="0" smtClean="0"/>
              <a:t> zu verbessern.</a:t>
            </a:r>
          </a:p>
          <a:p>
            <a:r>
              <a:rPr lang="de-DE" baseline="0" dirty="0" smtClean="0"/>
              <a:t>Eine </a:t>
            </a:r>
            <a:r>
              <a:rPr lang="de-DE" baseline="0" dirty="0" err="1" smtClean="0"/>
              <a:t>übereinstimmung</a:t>
            </a:r>
            <a:r>
              <a:rPr lang="de-DE" baseline="0" dirty="0" smtClean="0"/>
              <a:t> von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und </a:t>
            </a:r>
            <a:r>
              <a:rPr lang="de-DE" baseline="0" dirty="0" err="1" smtClean="0"/>
              <a:t>instanz</a:t>
            </a:r>
            <a:r>
              <a:rPr lang="de-DE" baseline="0" dirty="0" smtClean="0"/>
              <a:t> bedeutet eine 1. keine eine 0. deshalb das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-set. Wir bilden den gemittelten durchschnitt über alle </a:t>
            </a:r>
            <a:r>
              <a:rPr lang="de-DE" baseline="0" dirty="0" err="1" smtClean="0"/>
              <a:t>ergebnisse</a:t>
            </a:r>
            <a:r>
              <a:rPr lang="de-DE" baseline="0" dirty="0" smtClean="0"/>
              <a:t>. Das normale </a:t>
            </a:r>
            <a:r>
              <a:rPr lang="de-DE" baseline="0" dirty="0" err="1" smtClean="0"/>
              <a:t>rand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measure</a:t>
            </a:r>
            <a:r>
              <a:rPr lang="de-DE" baseline="0" dirty="0" smtClean="0"/>
              <a:t> hat überall einfach </a:t>
            </a:r>
            <a:r>
              <a:rPr lang="de-DE" baseline="0" dirty="0" err="1" smtClean="0"/>
              <a:t>gewicht</a:t>
            </a:r>
            <a:r>
              <a:rPr lang="de-DE" baseline="0" dirty="0" smtClean="0"/>
              <a:t> 1.</a:t>
            </a:r>
          </a:p>
          <a:p>
            <a:endParaRPr lang="de-DE" baseline="0" dirty="0" smtClean="0"/>
          </a:p>
          <a:p>
            <a:r>
              <a:rPr lang="de-DE" dirty="0" smtClean="0"/>
              <a:t>Als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gewicht</a:t>
            </a:r>
            <a:r>
              <a:rPr lang="de-DE" baseline="0" dirty="0" smtClean="0"/>
              <a:t> benutzen wir die summe beider nachrichtenlängen. </a:t>
            </a:r>
            <a:r>
              <a:rPr lang="de-DE" baseline="0" dirty="0" err="1" smtClean="0"/>
              <a:t>Dh</a:t>
            </a:r>
            <a:r>
              <a:rPr lang="de-DE" baseline="0" dirty="0" smtClean="0"/>
              <a:t> das </a:t>
            </a:r>
            <a:r>
              <a:rPr lang="de-DE" baseline="0" dirty="0" err="1" smtClean="0"/>
              <a:t>gewicht</a:t>
            </a:r>
            <a:r>
              <a:rPr lang="de-DE" baseline="0" dirty="0" smtClean="0"/>
              <a:t> ist für jede </a:t>
            </a:r>
            <a:r>
              <a:rPr lang="de-DE" baseline="0" dirty="0" err="1" smtClean="0"/>
              <a:t>instanz</a:t>
            </a:r>
            <a:r>
              <a:rPr lang="de-DE" baseline="0" dirty="0" smtClean="0"/>
              <a:t> anders. Die genaue </a:t>
            </a:r>
            <a:r>
              <a:rPr lang="de-DE" baseline="0" dirty="0" err="1" smtClean="0"/>
              <a:t>motivation</a:t>
            </a:r>
            <a:r>
              <a:rPr lang="de-DE" baseline="0" dirty="0" smtClean="0"/>
              <a:t> ist in meiner </a:t>
            </a:r>
            <a:r>
              <a:rPr lang="de-DE" baseline="0" dirty="0" err="1" smtClean="0"/>
              <a:t>masterarbeit</a:t>
            </a:r>
            <a:r>
              <a:rPr lang="de-DE" baseline="0" dirty="0" smtClean="0"/>
              <a:t> erklärt, aber kurz gesagt messe ich den überraschungswert für jedes </a:t>
            </a:r>
            <a:r>
              <a:rPr lang="de-DE" baseline="0" dirty="0" err="1" smtClean="0"/>
              <a:t>ereignis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1975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Damit sind wir fast durch.</a:t>
            </a:r>
            <a:r>
              <a:rPr lang="de-DE" baseline="0" dirty="0" smtClean="0"/>
              <a:t> Wir müssen nur noch die </a:t>
            </a:r>
            <a:r>
              <a:rPr lang="de-DE" baseline="0" dirty="0" err="1" smtClean="0"/>
              <a:t>ergebnisse</a:t>
            </a:r>
            <a:r>
              <a:rPr lang="de-DE" baseline="0" dirty="0" smtClean="0"/>
              <a:t> kombinieren.</a:t>
            </a:r>
          </a:p>
          <a:p>
            <a:r>
              <a:rPr lang="de-DE" baseline="0" dirty="0" smtClean="0"/>
              <a:t>Die beiden </a:t>
            </a:r>
            <a:r>
              <a:rPr lang="de-DE" baseline="0" dirty="0" err="1" smtClean="0"/>
              <a:t>kontexte</a:t>
            </a:r>
            <a:r>
              <a:rPr lang="de-DE" baseline="0" dirty="0" smtClean="0"/>
              <a:t> sind fast unabhängig voneinander. Der proben </a:t>
            </a:r>
            <a:r>
              <a:rPr lang="de-DE" baseline="0" dirty="0" err="1" smtClean="0"/>
              <a:t>kontext</a:t>
            </a:r>
            <a:r>
              <a:rPr lang="de-DE" baseline="0" dirty="0" smtClean="0"/>
              <a:t> sampelt nur einen sehr kleinen </a:t>
            </a:r>
            <a:r>
              <a:rPr lang="de-DE" baseline="0" dirty="0" err="1" smtClean="0"/>
              <a:t>bereich</a:t>
            </a:r>
            <a:r>
              <a:rPr lang="de-DE" baseline="0" dirty="0" smtClean="0"/>
              <a:t>, während der </a:t>
            </a:r>
            <a:r>
              <a:rPr lang="de-DE" baseline="0" dirty="0" err="1" smtClean="0"/>
              <a:t>nachbarschafts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kontext</a:t>
            </a:r>
            <a:r>
              <a:rPr lang="de-DE" baseline="0" dirty="0" smtClean="0"/>
              <a:t> mehr sampelt.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8596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</a:t>
            </a:r>
            <a:r>
              <a:rPr lang="de-DE" dirty="0" err="1" smtClean="0"/>
              <a:t>eingekringelte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object</a:t>
            </a:r>
            <a:r>
              <a:rPr lang="de-DE" baseline="0" dirty="0" smtClean="0"/>
              <a:t> ist zwar im proben </a:t>
            </a:r>
            <a:r>
              <a:rPr lang="de-DE" baseline="0" dirty="0" err="1" smtClean="0"/>
              <a:t>kontext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radius</a:t>
            </a:r>
            <a:r>
              <a:rPr lang="de-DE" baseline="0" dirty="0" smtClean="0"/>
              <a:t>, aber wird durch ein anderes </a:t>
            </a:r>
            <a:r>
              <a:rPr lang="de-DE" baseline="0" dirty="0" err="1" smtClean="0"/>
              <a:t>objekt</a:t>
            </a:r>
            <a:r>
              <a:rPr lang="de-DE" baseline="0" dirty="0" smtClean="0"/>
              <a:t> verdeckt.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7769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Foglich</a:t>
            </a:r>
            <a:r>
              <a:rPr lang="de-DE" dirty="0" smtClean="0"/>
              <a:t> können wir</a:t>
            </a:r>
            <a:r>
              <a:rPr lang="de-DE" baseline="0" dirty="0" smtClean="0"/>
              <a:t> die </a:t>
            </a:r>
            <a:r>
              <a:rPr lang="de-DE" baseline="0" dirty="0" err="1" smtClean="0"/>
              <a:t>scores</a:t>
            </a:r>
            <a:r>
              <a:rPr lang="de-DE" baseline="0" dirty="0" smtClean="0"/>
              <a:t> einfach miteinander multiplizieren um einen gemeinsamen score zu berechnen.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65585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Jetzt</a:t>
            </a:r>
            <a:r>
              <a:rPr lang="de-DE" baseline="0" dirty="0" smtClean="0"/>
              <a:t> sind wir fast fertig. Als letztes </a:t>
            </a:r>
            <a:r>
              <a:rPr lang="de-DE" baseline="0" dirty="0" err="1" smtClean="0"/>
              <a:t>nochs</a:t>
            </a:r>
            <a:r>
              <a:rPr lang="de-DE" baseline="0" dirty="0" smtClean="0"/>
              <a:t> ein paar </a:t>
            </a:r>
            <a:r>
              <a:rPr lang="de-DE" baseline="0" dirty="0" err="1" smtClean="0"/>
              <a:t>Results</a:t>
            </a:r>
            <a:r>
              <a:rPr lang="de-DE" baseline="0" dirty="0" smtClean="0"/>
              <a:t> : )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9154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Es ist gar nicht so einfach hier irgendetwas zu validieren.</a:t>
            </a:r>
          </a:p>
          <a:p>
            <a:endParaRPr lang="de-DE" dirty="0" smtClean="0"/>
          </a:p>
          <a:p>
            <a:r>
              <a:rPr lang="de-DE" dirty="0" smtClean="0"/>
              <a:t>Wir</a:t>
            </a:r>
            <a:r>
              <a:rPr lang="de-DE" baseline="0" dirty="0" smtClean="0"/>
              <a:t> generieren neuen </a:t>
            </a:r>
            <a:r>
              <a:rPr lang="de-DE" baseline="0" dirty="0" err="1" smtClean="0"/>
              <a:t>content</a:t>
            </a:r>
            <a:r>
              <a:rPr lang="de-DE" baseline="0" dirty="0" smtClean="0"/>
              <a:t>, wie soll man da </a:t>
            </a:r>
            <a:r>
              <a:rPr lang="de-DE" baseline="0" dirty="0" err="1" smtClean="0"/>
              <a:t>güte</a:t>
            </a:r>
            <a:r>
              <a:rPr lang="de-DE" baseline="0" dirty="0" smtClean="0"/>
              <a:t> überprüfen? Andere </a:t>
            </a:r>
            <a:r>
              <a:rPr lang="de-DE" baseline="0" dirty="0" err="1" smtClean="0"/>
              <a:t>paper</a:t>
            </a:r>
            <a:r>
              <a:rPr lang="de-DE" baseline="0" dirty="0" smtClean="0"/>
              <a:t> benutzen </a:t>
            </a:r>
            <a:r>
              <a:rPr lang="de-DE" baseline="0" dirty="0" err="1" smtClean="0"/>
              <a:t>umfragen</a:t>
            </a:r>
            <a:r>
              <a:rPr lang="de-DE" baseline="0" dirty="0" smtClean="0"/>
              <a:t> um die </a:t>
            </a:r>
            <a:r>
              <a:rPr lang="de-DE" baseline="0" dirty="0" err="1" smtClean="0"/>
              <a:t>plausibilität</a:t>
            </a:r>
            <a:r>
              <a:rPr lang="de-DE" baseline="0" dirty="0" smtClean="0"/>
              <a:t> zu schätzen.</a:t>
            </a:r>
          </a:p>
          <a:p>
            <a:endParaRPr lang="de-DE" baseline="0" dirty="0" smtClean="0"/>
          </a:p>
          <a:p>
            <a:r>
              <a:rPr lang="de-DE" baseline="0" dirty="0" smtClean="0"/>
              <a:t>Wir lernen alle </a:t>
            </a:r>
            <a:r>
              <a:rPr lang="de-DE" baseline="0" dirty="0" err="1" smtClean="0"/>
              <a:t>objekte</a:t>
            </a:r>
            <a:r>
              <a:rPr lang="de-DE" baseline="0" dirty="0" smtClean="0"/>
              <a:t> und schauen, ob jedes </a:t>
            </a:r>
            <a:r>
              <a:rPr lang="de-DE" baseline="0" dirty="0" err="1" smtClean="0"/>
              <a:t>objekt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seiner stelle wieder vorgeschlagen wird. Dabei betrachten wir den rank in der </a:t>
            </a:r>
            <a:r>
              <a:rPr lang="de-DE" baseline="0" dirty="0" err="1" smtClean="0"/>
              <a:t>kandidatenliste</a:t>
            </a:r>
            <a:r>
              <a:rPr lang="de-DE" baseline="0" dirty="0" smtClean="0"/>
              <a:t>. Der </a:t>
            </a:r>
            <a:r>
              <a:rPr lang="de-DE" baseline="0" dirty="0" err="1" smtClean="0"/>
              <a:t>durchschnitttliche</a:t>
            </a:r>
            <a:r>
              <a:rPr lang="de-DE" baseline="0" dirty="0" smtClean="0"/>
              <a:t> rank über alle </a:t>
            </a:r>
            <a:r>
              <a:rPr lang="de-DE" baseline="0" dirty="0" err="1" smtClean="0"/>
              <a:t>instanzen</a:t>
            </a:r>
            <a:r>
              <a:rPr lang="de-DE" baseline="0" dirty="0" smtClean="0"/>
              <a:t> ist dann ein </a:t>
            </a:r>
            <a:r>
              <a:rPr lang="de-DE" baseline="0" dirty="0" err="1" smtClean="0"/>
              <a:t>gütewert</a:t>
            </a:r>
            <a:r>
              <a:rPr lang="de-DE" baseline="0" dirty="0" smtClean="0"/>
              <a:t> für den </a:t>
            </a:r>
            <a:r>
              <a:rPr lang="de-DE" baseline="0" dirty="0" err="1" smtClean="0"/>
              <a:t>algorithmus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683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Der </a:t>
            </a:r>
            <a:r>
              <a:rPr lang="de-DE" dirty="0" err="1" smtClean="0"/>
              <a:t>editor</a:t>
            </a:r>
            <a:r>
              <a:rPr lang="de-DE" dirty="0" smtClean="0"/>
              <a:t> soll ein einfaches </a:t>
            </a:r>
            <a:r>
              <a:rPr lang="de-DE" dirty="0" err="1" smtClean="0"/>
              <a:t>interface</a:t>
            </a:r>
            <a:r>
              <a:rPr lang="de-DE" dirty="0" smtClean="0"/>
              <a:t> bieten um </a:t>
            </a:r>
            <a:r>
              <a:rPr lang="de-DE" dirty="0" err="1" smtClean="0"/>
              <a:t>vorschläge</a:t>
            </a:r>
            <a:r>
              <a:rPr lang="de-DE" dirty="0" smtClean="0"/>
              <a:t> zu bekommen. Hier</a:t>
            </a:r>
            <a:r>
              <a:rPr lang="de-DE" baseline="0" dirty="0" smtClean="0"/>
              <a:t> sieht man das. Wir können ein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volume</a:t>
            </a:r>
            <a:r>
              <a:rPr lang="de-DE" baseline="0" dirty="0" smtClean="0"/>
              <a:t> platzieren. Das ist die rote box und dann fragen wir ab, was da gut hinpasst und bekommen die </a:t>
            </a:r>
            <a:r>
              <a:rPr lang="de-DE" baseline="0" dirty="0" err="1" smtClean="0"/>
              <a:t>vorschläge</a:t>
            </a:r>
            <a:r>
              <a:rPr lang="de-DE" baseline="0" dirty="0" smtClean="0"/>
              <a:t> dargestellt.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0554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Übersicht über das Level </a:t>
            </a:r>
            <a:r>
              <a:rPr lang="de-DE" dirty="0" err="1" smtClean="0"/>
              <a:t>wakeup</a:t>
            </a:r>
            <a:r>
              <a:rPr lang="de-DE" dirty="0" smtClean="0"/>
              <a:t>. Alle Objekte, die wir automatisch vorschlagen wollen, sind markiert.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84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7001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Und</a:t>
            </a:r>
            <a:r>
              <a:rPr lang="de-DE" baseline="0" dirty="0" smtClean="0"/>
              <a:t> hier ist das 2. Level </a:t>
            </a:r>
            <a:r>
              <a:rPr lang="de-DE" baseline="0" dirty="0" err="1" smtClean="0"/>
              <a:t>road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85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02856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</a:t>
            </a:r>
            <a:r>
              <a:rPr lang="de-DE" dirty="0" err="1" smtClean="0"/>
              <a:t>queries</a:t>
            </a:r>
            <a:r>
              <a:rPr lang="de-DE" dirty="0" smtClean="0"/>
              <a:t> werden</a:t>
            </a:r>
            <a:r>
              <a:rPr lang="de-DE" baseline="0" dirty="0" smtClean="0"/>
              <a:t> besser. Aber nicht besonders toll.</a:t>
            </a:r>
          </a:p>
          <a:p>
            <a:endParaRPr lang="de-DE" baseline="0" dirty="0" smtClean="0"/>
          </a:p>
          <a:p>
            <a:r>
              <a:rPr lang="de-DE" baseline="0" dirty="0" smtClean="0"/>
              <a:t>Kleine </a:t>
            </a:r>
            <a:r>
              <a:rPr lang="de-DE" baseline="0" dirty="0" err="1" smtClean="0"/>
              <a:t>Maxdistance</a:t>
            </a:r>
            <a:r>
              <a:rPr lang="de-DE" baseline="0" dirty="0" smtClean="0"/>
              <a:t>, sieht alles ähnlich aus.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17163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Nachbarschaften</a:t>
            </a:r>
            <a:r>
              <a:rPr lang="de-DE" baseline="0" dirty="0" smtClean="0"/>
              <a:t> passen sehr genau. Und viel bessere </a:t>
            </a:r>
            <a:r>
              <a:rPr lang="de-DE" baseline="0" dirty="0" err="1" smtClean="0"/>
              <a:t>ergebnisse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Max </a:t>
            </a:r>
            <a:r>
              <a:rPr lang="de-DE" baseline="0" dirty="0" err="1" smtClean="0"/>
              <a:t>random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shift</a:t>
            </a:r>
            <a:r>
              <a:rPr lang="de-DE" baseline="0" dirty="0" smtClean="0"/>
              <a:t> heißt dass man den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punkt verschiebt.</a:t>
            </a:r>
          </a:p>
          <a:p>
            <a:r>
              <a:rPr lang="de-DE" baseline="0" dirty="0" smtClean="0"/>
              <a:t>Max </a:t>
            </a:r>
            <a:r>
              <a:rPr lang="de-DE" baseline="0" dirty="0" err="1" smtClean="0"/>
              <a:t>distance</a:t>
            </a:r>
            <a:r>
              <a:rPr lang="de-DE" baseline="0" dirty="0" smtClean="0"/>
              <a:t> ist einfach die </a:t>
            </a:r>
            <a:r>
              <a:rPr lang="de-DE" baseline="0" dirty="0" err="1" smtClean="0"/>
              <a:t>distanz</a:t>
            </a:r>
            <a:r>
              <a:rPr lang="de-DE" baseline="0" dirty="0" smtClean="0"/>
              <a:t> bis zu der man sich die </a:t>
            </a:r>
            <a:r>
              <a:rPr lang="de-DE" baseline="0" dirty="0" err="1" smtClean="0"/>
              <a:t>nachbarschaft</a:t>
            </a:r>
            <a:r>
              <a:rPr lang="de-DE" baseline="0" dirty="0" smtClean="0"/>
              <a:t> anschaut.</a:t>
            </a:r>
          </a:p>
          <a:p>
            <a:endParaRPr lang="de-DE" baseline="0" dirty="0" smtClean="0"/>
          </a:p>
          <a:p>
            <a:r>
              <a:rPr lang="de-DE" baseline="0" dirty="0" smtClean="0"/>
              <a:t>Wir sehen, dass mehr </a:t>
            </a:r>
            <a:r>
              <a:rPr lang="de-DE" baseline="0" dirty="0" err="1" smtClean="0"/>
              <a:t>max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distance</a:t>
            </a:r>
            <a:r>
              <a:rPr lang="de-DE" baseline="0" dirty="0" smtClean="0"/>
              <a:t> mehr </a:t>
            </a:r>
            <a:r>
              <a:rPr lang="de-DE" baseline="0" dirty="0" err="1" smtClean="0"/>
              <a:t>noise</a:t>
            </a:r>
            <a:r>
              <a:rPr lang="de-DE" baseline="0" dirty="0" smtClean="0"/>
              <a:t> bedeutet und erst mal die werte hochtreibt</a:t>
            </a:r>
          </a:p>
          <a:p>
            <a:r>
              <a:rPr lang="de-DE" baseline="0" dirty="0" smtClean="0"/>
              <a:t>Erst bei hohem </a:t>
            </a:r>
            <a:r>
              <a:rPr lang="de-DE" baseline="0" dirty="0" err="1" smtClean="0"/>
              <a:t>shift</a:t>
            </a:r>
            <a:r>
              <a:rPr lang="de-DE" baseline="0" dirty="0" smtClean="0"/>
              <a:t>, verbessert sich der </a:t>
            </a:r>
            <a:r>
              <a:rPr lang="de-DE" baseline="0" dirty="0" err="1" smtClean="0"/>
              <a:t>avg</a:t>
            </a:r>
            <a:r>
              <a:rPr lang="de-DE" baseline="0" dirty="0" smtClean="0"/>
              <a:t> rank wieder, statt schlechter zu werden.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87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1921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</a:t>
            </a:r>
            <a:r>
              <a:rPr lang="de-DE" dirty="0" err="1" smtClean="0"/>
              <a:t>combine</a:t>
            </a:r>
            <a:r>
              <a:rPr lang="de-DE" baseline="0" dirty="0" err="1" smtClean="0"/>
              <a:t>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matches</a:t>
            </a:r>
            <a:r>
              <a:rPr lang="de-DE" baseline="0" dirty="0" smtClean="0"/>
              <a:t> funktionieren am besten mit </a:t>
            </a:r>
            <a:r>
              <a:rPr lang="de-DE" baseline="0" dirty="0" err="1" smtClean="0"/>
              <a:t>jaccard</a:t>
            </a:r>
            <a:r>
              <a:rPr lang="de-DE" baseline="0" dirty="0" smtClean="0"/>
              <a:t> und uniform </a:t>
            </a:r>
            <a:r>
              <a:rPr lang="de-DE" baseline="0" dirty="0" err="1" smtClean="0"/>
              <a:t>bidirectional</a:t>
            </a:r>
            <a:r>
              <a:rPr lang="de-DE" baseline="0" dirty="0" smtClean="0"/>
              <a:t>. Ich weiß nicht wieso da so ist. </a:t>
            </a:r>
            <a:r>
              <a:rPr lang="de-DE" baseline="0" dirty="0" err="1" smtClean="0"/>
              <a:t>Jaccard</a:t>
            </a:r>
            <a:r>
              <a:rPr lang="de-DE" baseline="0" dirty="0" smtClean="0"/>
              <a:t> bildet anscheinend am besten ab.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3153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</a:t>
            </a:r>
            <a:r>
              <a:rPr lang="de-DE" dirty="0" err="1" smtClean="0"/>
              <a:t>zeiten</a:t>
            </a:r>
            <a:r>
              <a:rPr lang="de-DE" dirty="0" smtClean="0"/>
              <a:t> </a:t>
            </a:r>
            <a:r>
              <a:rPr lang="de-DE" baseline="0" dirty="0" smtClean="0"/>
              <a:t>sind für all </a:t>
            </a:r>
            <a:r>
              <a:rPr lang="de-DE" baseline="0" dirty="0" err="1" smtClean="0"/>
              <a:t>instanzen</a:t>
            </a:r>
            <a:r>
              <a:rPr lang="de-DE" baseline="0" dirty="0" smtClean="0"/>
              <a:t> in den </a:t>
            </a:r>
            <a:r>
              <a:rPr lang="de-DE" baseline="0" dirty="0" err="1" smtClean="0"/>
              <a:t>levels</a:t>
            </a:r>
            <a:r>
              <a:rPr lang="de-DE" baseline="0" dirty="0" smtClean="0"/>
              <a:t> insgesamt.</a:t>
            </a:r>
          </a:p>
          <a:p>
            <a:r>
              <a:rPr lang="de-DE" baseline="0" dirty="0" smtClean="0"/>
              <a:t>Die </a:t>
            </a:r>
            <a:r>
              <a:rPr lang="de-DE" baseline="0" dirty="0" err="1" smtClean="0"/>
              <a:t>zeiten</a:t>
            </a:r>
            <a:r>
              <a:rPr lang="de-DE" baseline="0" dirty="0" smtClean="0"/>
              <a:t> unten sind ohne </a:t>
            </a:r>
            <a:r>
              <a:rPr lang="de-DE" baseline="0" dirty="0" err="1" smtClean="0"/>
              <a:t>sampling</a:t>
            </a:r>
            <a:r>
              <a:rPr lang="de-DE" baseline="0" dirty="0" smtClean="0"/>
              <a:t> mit </a:t>
            </a:r>
            <a:r>
              <a:rPr lang="de-DE" baseline="0" dirty="0" err="1" smtClean="0"/>
              <a:t>optix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dirty="0" smtClean="0"/>
              <a:t>Die einfachen </a:t>
            </a:r>
            <a:r>
              <a:rPr lang="de-DE" dirty="0" err="1" smtClean="0"/>
              <a:t>queries</a:t>
            </a:r>
            <a:r>
              <a:rPr lang="de-DE" dirty="0" smtClean="0"/>
              <a:t> sind super schnell, die </a:t>
            </a:r>
            <a:r>
              <a:rPr lang="de-DE" dirty="0" err="1" smtClean="0"/>
              <a:t>configuration</a:t>
            </a:r>
            <a:r>
              <a:rPr lang="de-DE" dirty="0" smtClean="0"/>
              <a:t> </a:t>
            </a:r>
            <a:r>
              <a:rPr lang="de-DE" dirty="0" err="1" smtClean="0"/>
              <a:t>query</a:t>
            </a:r>
            <a:r>
              <a:rPr lang="de-DE" baseline="0" dirty="0" smtClean="0"/>
              <a:t> dauert schon länger, aber auch das ist noch okay.</a:t>
            </a:r>
          </a:p>
          <a:p>
            <a:r>
              <a:rPr lang="de-DE" baseline="0" dirty="0" smtClean="0"/>
              <a:t>Bei der </a:t>
            </a:r>
            <a:r>
              <a:rPr lang="de-DE" baseline="0" dirty="0" err="1" smtClean="0"/>
              <a:t>merge-join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version</a:t>
            </a:r>
            <a:r>
              <a:rPr lang="de-DE" baseline="0" dirty="0" smtClean="0"/>
              <a:t> vom </a:t>
            </a:r>
            <a:r>
              <a:rPr lang="de-DE" baseline="0" dirty="0" err="1" smtClean="0"/>
              <a:t>algorithmus</a:t>
            </a:r>
            <a:r>
              <a:rPr lang="de-DE" baseline="0" dirty="0" smtClean="0"/>
              <a:t> hat eine einfache bidirektionale </a:t>
            </a:r>
            <a:r>
              <a:rPr lang="de-DE" baseline="0" dirty="0" err="1" smtClean="0"/>
              <a:t>query</a:t>
            </a:r>
            <a:r>
              <a:rPr lang="de-DE" baseline="0" dirty="0" smtClean="0"/>
              <a:t> 280s gedauert.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44306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25 000 </a:t>
            </a:r>
            <a:r>
              <a:rPr lang="de-DE" dirty="0" err="1" smtClean="0"/>
              <a:t>LoC</a:t>
            </a:r>
            <a:r>
              <a:rPr lang="de-DE" dirty="0" smtClean="0"/>
              <a:t> für </a:t>
            </a:r>
            <a:r>
              <a:rPr lang="de-DE" dirty="0" err="1" smtClean="0"/>
              <a:t>demo</a:t>
            </a:r>
            <a:endParaRPr lang="de-DE" dirty="0" smtClean="0"/>
          </a:p>
          <a:p>
            <a:r>
              <a:rPr lang="de-DE" dirty="0" smtClean="0"/>
              <a:t>&gt;50</a:t>
            </a:r>
            <a:r>
              <a:rPr lang="de-DE" baseline="0" dirty="0" smtClean="0"/>
              <a:t> 000 </a:t>
            </a:r>
            <a:r>
              <a:rPr lang="de-DE" baseline="0" dirty="0" err="1" smtClean="0"/>
              <a:t>LoC</a:t>
            </a:r>
            <a:r>
              <a:rPr lang="de-DE" baseline="0" dirty="0" smtClean="0"/>
              <a:t> insgesamt</a:t>
            </a:r>
          </a:p>
          <a:p>
            <a:endParaRPr lang="de-DE" baseline="0" dirty="0" smtClean="0"/>
          </a:p>
          <a:p>
            <a:r>
              <a:rPr lang="de-DE" baseline="0" dirty="0" smtClean="0"/>
              <a:t>Viel ausprobiert, viele Frameworks benutzt, alles selbst geschrieben </a:t>
            </a:r>
            <a:r>
              <a:rPr lang="de-DE" b="1" baseline="0" dirty="0" smtClean="0"/>
              <a:t>mit OpenGL und Boost als hauptstützen und ohne!!! </a:t>
            </a:r>
            <a:r>
              <a:rPr lang="de-DE" b="1" baseline="0" dirty="0" err="1" smtClean="0"/>
              <a:t>Niven</a:t>
            </a:r>
            <a:endParaRPr lang="de-DE" b="1" baseline="0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90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83925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Ich habe sehr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sehr</a:t>
            </a:r>
            <a:r>
              <a:rPr lang="de-DE" baseline="0" dirty="0" smtClean="0"/>
              <a:t> viel Zeit reingesteckt und sehr </a:t>
            </a:r>
            <a:r>
              <a:rPr lang="de-DE" baseline="0" smtClean="0"/>
              <a:t>viel </a:t>
            </a:r>
            <a:r>
              <a:rPr lang="de-DE" baseline="0" smtClean="0"/>
              <a:t>gearbeitet</a:t>
            </a: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91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70122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Aber</a:t>
            </a:r>
            <a:r>
              <a:rPr lang="de-DE" baseline="0" dirty="0" smtClean="0"/>
              <a:t> genug dazu. Gibt es noch fragen? Danach würde ich die Demo geben. Danke!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45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Hier ein überblick.</a:t>
            </a:r>
          </a:p>
          <a:p>
            <a:r>
              <a:rPr lang="de-DE" dirty="0" smtClean="0"/>
              <a:t>Wir</a:t>
            </a:r>
            <a:r>
              <a:rPr lang="de-DE" baseline="0" dirty="0" smtClean="0"/>
              <a:t> betrachten 2 kontexte um für eine stelle gute kandidaten zu bestimmen:</a:t>
            </a:r>
          </a:p>
          <a:p>
            <a:r>
              <a:rPr lang="de-DE" baseline="0" dirty="0" smtClean="0"/>
              <a:t>Den proben </a:t>
            </a:r>
            <a:r>
              <a:rPr lang="de-DE" baseline="0" dirty="0" err="1" smtClean="0"/>
              <a:t>kontext</a:t>
            </a:r>
            <a:r>
              <a:rPr lang="de-DE" baseline="0" dirty="0" smtClean="0"/>
              <a:t>. Er basiert auf ATA. Wir erzeugen proben und schauen uns die lokale </a:t>
            </a:r>
            <a:r>
              <a:rPr lang="de-DE" baseline="0" dirty="0" err="1" smtClean="0"/>
              <a:t>umgebung</a:t>
            </a:r>
            <a:r>
              <a:rPr lang="de-DE" baseline="0" dirty="0" smtClean="0"/>
              <a:t> an.</a:t>
            </a:r>
          </a:p>
          <a:p>
            <a:r>
              <a:rPr lang="de-DE" baseline="0" dirty="0" smtClean="0"/>
              <a:t>Und den </a:t>
            </a:r>
            <a:r>
              <a:rPr lang="de-DE" baseline="0" dirty="0" err="1" smtClean="0"/>
              <a:t>nachbarschafts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kontext</a:t>
            </a:r>
            <a:r>
              <a:rPr lang="de-DE" baseline="0" dirty="0" smtClean="0"/>
              <a:t>. Hier analysieren wir den abstand zwischen </a:t>
            </a:r>
            <a:r>
              <a:rPr lang="de-DE" baseline="0" dirty="0" err="1" smtClean="0"/>
              <a:t>objekten</a:t>
            </a:r>
            <a:r>
              <a:rPr lang="de-DE" baseline="0" dirty="0" smtClean="0"/>
              <a:t> in einem größeren gebiet und vergleichen dann das.</a:t>
            </a:r>
          </a:p>
          <a:p>
            <a:endParaRPr lang="de-DE" baseline="0" dirty="0" smtClean="0"/>
          </a:p>
          <a:p>
            <a:r>
              <a:rPr lang="de-DE" baseline="0" dirty="0" smtClean="0"/>
              <a:t>Die </a:t>
            </a:r>
            <a:r>
              <a:rPr lang="de-DE" baseline="0" dirty="0" err="1" smtClean="0"/>
              <a:t>resultate</a:t>
            </a:r>
            <a:r>
              <a:rPr lang="de-DE" baseline="0" dirty="0" smtClean="0"/>
              <a:t> kombinieren wir dann zu einer gesamtliste.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100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Ich fange mit dem proben </a:t>
            </a:r>
            <a:r>
              <a:rPr lang="de-DE" dirty="0" err="1" smtClean="0"/>
              <a:t>kontext</a:t>
            </a:r>
            <a:r>
              <a:rPr lang="de-DE" dirty="0" smtClean="0"/>
              <a:t> an. Wir legen</a:t>
            </a:r>
            <a:r>
              <a:rPr lang="de-DE" baseline="0" dirty="0" smtClean="0"/>
              <a:t> proben an verschiedene </a:t>
            </a:r>
            <a:r>
              <a:rPr lang="de-DE" baseline="0" dirty="0" err="1" smtClean="0"/>
              <a:t>objekte</a:t>
            </a:r>
            <a:r>
              <a:rPr lang="de-DE" baseline="0" dirty="0" smtClean="0"/>
              <a:t> in einer </a:t>
            </a:r>
            <a:r>
              <a:rPr lang="de-DE" baseline="0" dirty="0" err="1" smtClean="0"/>
              <a:t>szene</a:t>
            </a:r>
            <a:r>
              <a:rPr lang="de-DE" baseline="0" dirty="0" smtClean="0"/>
              <a:t> und sampeln von da die </a:t>
            </a:r>
            <a:r>
              <a:rPr lang="de-DE" baseline="0" dirty="0" err="1" smtClean="0"/>
              <a:t>umgebung</a:t>
            </a:r>
            <a:r>
              <a:rPr lang="de-DE" baseline="0" dirty="0" smtClean="0"/>
              <a:t>. Jede probe hat eine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und eine </a:t>
            </a:r>
            <a:r>
              <a:rPr lang="de-DE" baseline="0" dirty="0" err="1" smtClean="0"/>
              <a:t>richtung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Was </a:t>
            </a:r>
            <a:r>
              <a:rPr lang="de-DE" baseline="0" dirty="0" err="1" smtClean="0"/>
              <a:t>samplen</a:t>
            </a:r>
            <a:r>
              <a:rPr lang="de-DE" baseline="0" dirty="0" smtClean="0"/>
              <a:t> wir genau?</a:t>
            </a:r>
          </a:p>
          <a:p>
            <a:r>
              <a:rPr lang="de-DE" baseline="0" dirty="0" smtClean="0"/>
              <a:t>Das schauen wir uns gleich an: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D679-CA0A-4D85-9443-9BE2DC9D133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541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erade Verbindung 7"/>
          <p:cNvSpPr>
            <a:spLocks noChangeShapeType="1"/>
          </p:cNvSpPr>
          <p:nvPr/>
        </p:nvSpPr>
        <p:spPr bwMode="auto">
          <a:xfrm flipH="1">
            <a:off x="390525" y="6137275"/>
            <a:ext cx="8331200" cy="0"/>
          </a:xfrm>
          <a:prstGeom prst="line">
            <a:avLst/>
          </a:prstGeom>
          <a:noFill/>
          <a:ln w="571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None/>
            </a:pPr>
            <a:endParaRPr lang="de-DE" b="0">
              <a:effectLst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528763" y="5511800"/>
            <a:ext cx="6086475" cy="5492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sz="3000" b="0" dirty="0">
                <a:solidFill>
                  <a:schemeClr val="tx2"/>
                </a:solidFill>
                <a:effectLst/>
                <a:latin typeface="Tahoma"/>
              </a:rPr>
              <a:t>computer graphics &amp; visualization</a:t>
            </a:r>
            <a:endParaRPr lang="de-DE" b="0" dirty="0">
              <a:solidFill>
                <a:schemeClr val="tx2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1470025"/>
          </a:xfrm>
        </p:spPr>
        <p:txBody>
          <a:bodyPr anchor="ctr"/>
          <a:lstStyle>
            <a:lvl1pPr algn="ctr">
              <a:defRPr>
                <a:effectLst>
                  <a:glow rad="101600">
                    <a:schemeClr val="bg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19276"/>
            <a:ext cx="6400800" cy="1752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444874" name="Freeform 10"/>
          <p:cNvSpPr>
            <a:spLocks noEditPoints="1"/>
          </p:cNvSpPr>
          <p:nvPr/>
        </p:nvSpPr>
        <p:spPr bwMode="auto">
          <a:xfrm>
            <a:off x="1647825" y="3571875"/>
            <a:ext cx="3611563" cy="1939925"/>
          </a:xfrm>
          <a:custGeom>
            <a:avLst/>
            <a:gdLst/>
            <a:ahLst/>
            <a:cxnLst>
              <a:cxn ang="0">
                <a:pos x="785" y="4690"/>
              </a:cxn>
              <a:cxn ang="0">
                <a:pos x="900" y="4971"/>
              </a:cxn>
              <a:cxn ang="0">
                <a:pos x="1098" y="5165"/>
              </a:cxn>
              <a:cxn ang="0">
                <a:pos x="1390" y="5279"/>
              </a:cxn>
              <a:cxn ang="0">
                <a:pos x="1607" y="6030"/>
              </a:cxn>
              <a:cxn ang="0">
                <a:pos x="994" y="5936"/>
              </a:cxn>
              <a:cxn ang="0">
                <a:pos x="528" y="5714"/>
              </a:cxn>
              <a:cxn ang="0">
                <a:pos x="209" y="5365"/>
              </a:cxn>
              <a:cxn ang="0">
                <a:pos x="35" y="4887"/>
              </a:cxn>
              <a:cxn ang="0">
                <a:pos x="6292" y="4192"/>
              </a:cxn>
              <a:cxn ang="0">
                <a:pos x="6201" y="4860"/>
              </a:cxn>
              <a:cxn ang="0">
                <a:pos x="5949" y="5402"/>
              </a:cxn>
              <a:cxn ang="0">
                <a:pos x="5548" y="5811"/>
              </a:cxn>
              <a:cxn ang="0">
                <a:pos x="5033" y="6047"/>
              </a:cxn>
              <a:cxn ang="0">
                <a:pos x="4413" y="6108"/>
              </a:cxn>
              <a:cxn ang="0">
                <a:pos x="3825" y="5993"/>
              </a:cxn>
              <a:cxn ang="0">
                <a:pos x="3346" y="5702"/>
              </a:cxn>
              <a:cxn ang="0">
                <a:pos x="2987" y="5249"/>
              </a:cxn>
              <a:cxn ang="0">
                <a:pos x="2786" y="4668"/>
              </a:cxn>
              <a:cxn ang="0">
                <a:pos x="3485" y="4269"/>
              </a:cxn>
              <a:cxn ang="0">
                <a:pos x="3534" y="4641"/>
              </a:cxn>
              <a:cxn ang="0">
                <a:pos x="3679" y="4953"/>
              </a:cxn>
              <a:cxn ang="0">
                <a:pos x="3913" y="5196"/>
              </a:cxn>
              <a:cxn ang="0">
                <a:pos x="4204" y="5342"/>
              </a:cxn>
              <a:cxn ang="0">
                <a:pos x="4548" y="5386"/>
              </a:cxn>
              <a:cxn ang="0">
                <a:pos x="4887" y="5327"/>
              </a:cxn>
              <a:cxn ang="0">
                <a:pos x="5169" y="5165"/>
              </a:cxn>
              <a:cxn ang="0">
                <a:pos x="5389" y="4909"/>
              </a:cxn>
              <a:cxn ang="0">
                <a:pos x="5517" y="4588"/>
              </a:cxn>
              <a:cxn ang="0">
                <a:pos x="5830" y="4107"/>
              </a:cxn>
              <a:cxn ang="0">
                <a:pos x="5567" y="1521"/>
              </a:cxn>
              <a:cxn ang="0">
                <a:pos x="5708" y="947"/>
              </a:cxn>
              <a:cxn ang="0">
                <a:pos x="5996" y="490"/>
              </a:cxn>
              <a:cxn ang="0">
                <a:pos x="6407" y="173"/>
              </a:cxn>
              <a:cxn ang="0">
                <a:pos x="6920" y="17"/>
              </a:cxn>
              <a:cxn ang="0">
                <a:pos x="7517" y="31"/>
              </a:cxn>
              <a:cxn ang="0">
                <a:pos x="8060" y="254"/>
              </a:cxn>
              <a:cxn ang="0">
                <a:pos x="8495" y="599"/>
              </a:cxn>
              <a:cxn ang="0">
                <a:pos x="8952" y="203"/>
              </a:cxn>
              <a:cxn ang="0">
                <a:pos x="9502" y="16"/>
              </a:cxn>
              <a:cxn ang="0">
                <a:pos x="10090" y="31"/>
              </a:cxn>
              <a:cxn ang="0">
                <a:pos x="10586" y="212"/>
              </a:cxn>
              <a:cxn ang="0">
                <a:pos x="10982" y="555"/>
              </a:cxn>
              <a:cxn ang="0">
                <a:pos x="11248" y="1030"/>
              </a:cxn>
              <a:cxn ang="0">
                <a:pos x="11367" y="1621"/>
              </a:cxn>
              <a:cxn ang="0">
                <a:pos x="10603" y="1383"/>
              </a:cxn>
              <a:cxn ang="0">
                <a:pos x="10356" y="952"/>
              </a:cxn>
              <a:cxn ang="0">
                <a:pos x="10101" y="785"/>
              </a:cxn>
              <a:cxn ang="0">
                <a:pos x="9592" y="728"/>
              </a:cxn>
              <a:cxn ang="0">
                <a:pos x="9257" y="845"/>
              </a:cxn>
              <a:cxn ang="0">
                <a:pos x="8989" y="1110"/>
              </a:cxn>
              <a:cxn ang="0">
                <a:pos x="8840" y="1579"/>
              </a:cxn>
              <a:cxn ang="0">
                <a:pos x="8037" y="1293"/>
              </a:cxn>
              <a:cxn ang="0">
                <a:pos x="7862" y="1002"/>
              </a:cxn>
              <a:cxn ang="0">
                <a:pos x="7596" y="803"/>
              </a:cxn>
              <a:cxn ang="0">
                <a:pos x="7143" y="719"/>
              </a:cxn>
              <a:cxn ang="0">
                <a:pos x="6746" y="823"/>
              </a:cxn>
              <a:cxn ang="0">
                <a:pos x="6523" y="1002"/>
              </a:cxn>
              <a:cxn ang="0">
                <a:pos x="6326" y="1383"/>
              </a:cxn>
            </a:cxnLst>
            <a:rect l="0" t="0" r="r" b="b"/>
            <a:pathLst>
              <a:path w="11374" h="6110">
                <a:moveTo>
                  <a:pt x="0" y="747"/>
                </a:moveTo>
                <a:lnTo>
                  <a:pt x="750" y="747"/>
                </a:lnTo>
                <a:lnTo>
                  <a:pt x="750" y="1855"/>
                </a:lnTo>
                <a:lnTo>
                  <a:pt x="2017" y="1855"/>
                </a:lnTo>
                <a:lnTo>
                  <a:pt x="2017" y="2561"/>
                </a:lnTo>
                <a:lnTo>
                  <a:pt x="750" y="2561"/>
                </a:lnTo>
                <a:lnTo>
                  <a:pt x="750" y="4351"/>
                </a:lnTo>
                <a:lnTo>
                  <a:pt x="751" y="4413"/>
                </a:lnTo>
                <a:lnTo>
                  <a:pt x="755" y="4472"/>
                </a:lnTo>
                <a:lnTo>
                  <a:pt x="760" y="4530"/>
                </a:lnTo>
                <a:lnTo>
                  <a:pt x="767" y="4585"/>
                </a:lnTo>
                <a:lnTo>
                  <a:pt x="775" y="4639"/>
                </a:lnTo>
                <a:lnTo>
                  <a:pt x="785" y="4690"/>
                </a:lnTo>
                <a:lnTo>
                  <a:pt x="791" y="4714"/>
                </a:lnTo>
                <a:lnTo>
                  <a:pt x="798" y="4738"/>
                </a:lnTo>
                <a:lnTo>
                  <a:pt x="805" y="4763"/>
                </a:lnTo>
                <a:lnTo>
                  <a:pt x="812" y="4786"/>
                </a:lnTo>
                <a:lnTo>
                  <a:pt x="820" y="4809"/>
                </a:lnTo>
                <a:lnTo>
                  <a:pt x="828" y="4831"/>
                </a:lnTo>
                <a:lnTo>
                  <a:pt x="837" y="4852"/>
                </a:lnTo>
                <a:lnTo>
                  <a:pt x="847" y="4874"/>
                </a:lnTo>
                <a:lnTo>
                  <a:pt x="856" y="4894"/>
                </a:lnTo>
                <a:lnTo>
                  <a:pt x="866" y="4914"/>
                </a:lnTo>
                <a:lnTo>
                  <a:pt x="877" y="4933"/>
                </a:lnTo>
                <a:lnTo>
                  <a:pt x="888" y="4953"/>
                </a:lnTo>
                <a:lnTo>
                  <a:pt x="900" y="4971"/>
                </a:lnTo>
                <a:lnTo>
                  <a:pt x="913" y="4989"/>
                </a:lnTo>
                <a:lnTo>
                  <a:pt x="924" y="5006"/>
                </a:lnTo>
                <a:lnTo>
                  <a:pt x="938" y="5023"/>
                </a:lnTo>
                <a:lnTo>
                  <a:pt x="952" y="5040"/>
                </a:lnTo>
                <a:lnTo>
                  <a:pt x="966" y="5056"/>
                </a:lnTo>
                <a:lnTo>
                  <a:pt x="980" y="5071"/>
                </a:lnTo>
                <a:lnTo>
                  <a:pt x="995" y="5085"/>
                </a:lnTo>
                <a:lnTo>
                  <a:pt x="1011" y="5100"/>
                </a:lnTo>
                <a:lnTo>
                  <a:pt x="1027" y="5114"/>
                </a:lnTo>
                <a:lnTo>
                  <a:pt x="1044" y="5126"/>
                </a:lnTo>
                <a:lnTo>
                  <a:pt x="1061" y="5140"/>
                </a:lnTo>
                <a:lnTo>
                  <a:pt x="1080" y="5152"/>
                </a:lnTo>
                <a:lnTo>
                  <a:pt x="1098" y="5165"/>
                </a:lnTo>
                <a:lnTo>
                  <a:pt x="1117" y="5176"/>
                </a:lnTo>
                <a:lnTo>
                  <a:pt x="1136" y="5187"/>
                </a:lnTo>
                <a:lnTo>
                  <a:pt x="1157" y="5198"/>
                </a:lnTo>
                <a:lnTo>
                  <a:pt x="1177" y="5208"/>
                </a:lnTo>
                <a:lnTo>
                  <a:pt x="1199" y="5218"/>
                </a:lnTo>
                <a:lnTo>
                  <a:pt x="1221" y="5227"/>
                </a:lnTo>
                <a:lnTo>
                  <a:pt x="1243" y="5236"/>
                </a:lnTo>
                <a:lnTo>
                  <a:pt x="1266" y="5245"/>
                </a:lnTo>
                <a:lnTo>
                  <a:pt x="1290" y="5253"/>
                </a:lnTo>
                <a:lnTo>
                  <a:pt x="1314" y="5260"/>
                </a:lnTo>
                <a:lnTo>
                  <a:pt x="1339" y="5267"/>
                </a:lnTo>
                <a:lnTo>
                  <a:pt x="1364" y="5274"/>
                </a:lnTo>
                <a:lnTo>
                  <a:pt x="1390" y="5279"/>
                </a:lnTo>
                <a:lnTo>
                  <a:pt x="1416" y="5285"/>
                </a:lnTo>
                <a:lnTo>
                  <a:pt x="1472" y="5296"/>
                </a:lnTo>
                <a:lnTo>
                  <a:pt x="1528" y="5304"/>
                </a:lnTo>
                <a:lnTo>
                  <a:pt x="1588" y="5309"/>
                </a:lnTo>
                <a:lnTo>
                  <a:pt x="1648" y="5314"/>
                </a:lnTo>
                <a:lnTo>
                  <a:pt x="1712" y="5316"/>
                </a:lnTo>
                <a:lnTo>
                  <a:pt x="1778" y="5318"/>
                </a:lnTo>
                <a:lnTo>
                  <a:pt x="2017" y="5318"/>
                </a:lnTo>
                <a:lnTo>
                  <a:pt x="2017" y="6032"/>
                </a:lnTo>
                <a:lnTo>
                  <a:pt x="1770" y="6032"/>
                </a:lnTo>
                <a:lnTo>
                  <a:pt x="1714" y="6032"/>
                </a:lnTo>
                <a:lnTo>
                  <a:pt x="1661" y="6031"/>
                </a:lnTo>
                <a:lnTo>
                  <a:pt x="1607" y="6030"/>
                </a:lnTo>
                <a:lnTo>
                  <a:pt x="1555" y="6027"/>
                </a:lnTo>
                <a:lnTo>
                  <a:pt x="1503" y="6023"/>
                </a:lnTo>
                <a:lnTo>
                  <a:pt x="1453" y="6020"/>
                </a:lnTo>
                <a:lnTo>
                  <a:pt x="1403" y="6014"/>
                </a:lnTo>
                <a:lnTo>
                  <a:pt x="1355" y="6009"/>
                </a:lnTo>
                <a:lnTo>
                  <a:pt x="1306" y="6002"/>
                </a:lnTo>
                <a:lnTo>
                  <a:pt x="1258" y="5995"/>
                </a:lnTo>
                <a:lnTo>
                  <a:pt x="1212" y="5987"/>
                </a:lnTo>
                <a:lnTo>
                  <a:pt x="1167" y="5978"/>
                </a:lnTo>
                <a:lnTo>
                  <a:pt x="1123" y="5969"/>
                </a:lnTo>
                <a:lnTo>
                  <a:pt x="1079" y="5958"/>
                </a:lnTo>
                <a:lnTo>
                  <a:pt x="1036" y="5948"/>
                </a:lnTo>
                <a:lnTo>
                  <a:pt x="994" y="5936"/>
                </a:lnTo>
                <a:lnTo>
                  <a:pt x="953" y="5923"/>
                </a:lnTo>
                <a:lnTo>
                  <a:pt x="913" y="5911"/>
                </a:lnTo>
                <a:lnTo>
                  <a:pt x="873" y="5896"/>
                </a:lnTo>
                <a:lnTo>
                  <a:pt x="835" y="5882"/>
                </a:lnTo>
                <a:lnTo>
                  <a:pt x="797" y="5866"/>
                </a:lnTo>
                <a:lnTo>
                  <a:pt x="761" y="5849"/>
                </a:lnTo>
                <a:lnTo>
                  <a:pt x="725" y="5832"/>
                </a:lnTo>
                <a:lnTo>
                  <a:pt x="689" y="5815"/>
                </a:lnTo>
                <a:lnTo>
                  <a:pt x="655" y="5796"/>
                </a:lnTo>
                <a:lnTo>
                  <a:pt x="622" y="5776"/>
                </a:lnTo>
                <a:lnTo>
                  <a:pt x="589" y="5757"/>
                </a:lnTo>
                <a:lnTo>
                  <a:pt x="558" y="5736"/>
                </a:lnTo>
                <a:lnTo>
                  <a:pt x="528" y="5714"/>
                </a:lnTo>
                <a:lnTo>
                  <a:pt x="498" y="5692"/>
                </a:lnTo>
                <a:lnTo>
                  <a:pt x="469" y="5669"/>
                </a:lnTo>
                <a:lnTo>
                  <a:pt x="441" y="5644"/>
                </a:lnTo>
                <a:lnTo>
                  <a:pt x="414" y="5620"/>
                </a:lnTo>
                <a:lnTo>
                  <a:pt x="387" y="5596"/>
                </a:lnTo>
                <a:lnTo>
                  <a:pt x="362" y="5569"/>
                </a:lnTo>
                <a:lnTo>
                  <a:pt x="337" y="5542"/>
                </a:lnTo>
                <a:lnTo>
                  <a:pt x="314" y="5515"/>
                </a:lnTo>
                <a:lnTo>
                  <a:pt x="291" y="5487"/>
                </a:lnTo>
                <a:lnTo>
                  <a:pt x="269" y="5457"/>
                </a:lnTo>
                <a:lnTo>
                  <a:pt x="248" y="5428"/>
                </a:lnTo>
                <a:lnTo>
                  <a:pt x="227" y="5396"/>
                </a:lnTo>
                <a:lnTo>
                  <a:pt x="209" y="5365"/>
                </a:lnTo>
                <a:lnTo>
                  <a:pt x="190" y="5333"/>
                </a:lnTo>
                <a:lnTo>
                  <a:pt x="172" y="5300"/>
                </a:lnTo>
                <a:lnTo>
                  <a:pt x="155" y="5265"/>
                </a:lnTo>
                <a:lnTo>
                  <a:pt x="139" y="5232"/>
                </a:lnTo>
                <a:lnTo>
                  <a:pt x="124" y="5196"/>
                </a:lnTo>
                <a:lnTo>
                  <a:pt x="110" y="5160"/>
                </a:lnTo>
                <a:lnTo>
                  <a:pt x="97" y="5123"/>
                </a:lnTo>
                <a:lnTo>
                  <a:pt x="85" y="5086"/>
                </a:lnTo>
                <a:lnTo>
                  <a:pt x="73" y="5048"/>
                </a:lnTo>
                <a:lnTo>
                  <a:pt x="61" y="5008"/>
                </a:lnTo>
                <a:lnTo>
                  <a:pt x="52" y="4968"/>
                </a:lnTo>
                <a:lnTo>
                  <a:pt x="43" y="4927"/>
                </a:lnTo>
                <a:lnTo>
                  <a:pt x="35" y="4887"/>
                </a:lnTo>
                <a:lnTo>
                  <a:pt x="28" y="4844"/>
                </a:lnTo>
                <a:lnTo>
                  <a:pt x="21" y="4801"/>
                </a:lnTo>
                <a:lnTo>
                  <a:pt x="15" y="4757"/>
                </a:lnTo>
                <a:lnTo>
                  <a:pt x="10" y="4713"/>
                </a:lnTo>
                <a:lnTo>
                  <a:pt x="7" y="4668"/>
                </a:lnTo>
                <a:lnTo>
                  <a:pt x="3" y="4621"/>
                </a:lnTo>
                <a:lnTo>
                  <a:pt x="1" y="4575"/>
                </a:lnTo>
                <a:lnTo>
                  <a:pt x="0" y="4527"/>
                </a:lnTo>
                <a:lnTo>
                  <a:pt x="0" y="4479"/>
                </a:lnTo>
                <a:lnTo>
                  <a:pt x="0" y="747"/>
                </a:lnTo>
                <a:close/>
                <a:moveTo>
                  <a:pt x="6294" y="4107"/>
                </a:moveTo>
                <a:lnTo>
                  <a:pt x="6294" y="4135"/>
                </a:lnTo>
                <a:lnTo>
                  <a:pt x="6292" y="4192"/>
                </a:lnTo>
                <a:lnTo>
                  <a:pt x="6291" y="4247"/>
                </a:lnTo>
                <a:lnTo>
                  <a:pt x="6289" y="4302"/>
                </a:lnTo>
                <a:lnTo>
                  <a:pt x="6286" y="4356"/>
                </a:lnTo>
                <a:lnTo>
                  <a:pt x="6282" y="4410"/>
                </a:lnTo>
                <a:lnTo>
                  <a:pt x="6276" y="4463"/>
                </a:lnTo>
                <a:lnTo>
                  <a:pt x="6270" y="4515"/>
                </a:lnTo>
                <a:lnTo>
                  <a:pt x="6263" y="4567"/>
                </a:lnTo>
                <a:lnTo>
                  <a:pt x="6255" y="4617"/>
                </a:lnTo>
                <a:lnTo>
                  <a:pt x="6246" y="4668"/>
                </a:lnTo>
                <a:lnTo>
                  <a:pt x="6236" y="4716"/>
                </a:lnTo>
                <a:lnTo>
                  <a:pt x="6225" y="4765"/>
                </a:lnTo>
                <a:lnTo>
                  <a:pt x="6214" y="4812"/>
                </a:lnTo>
                <a:lnTo>
                  <a:pt x="6201" y="4860"/>
                </a:lnTo>
                <a:lnTo>
                  <a:pt x="6187" y="4906"/>
                </a:lnTo>
                <a:lnTo>
                  <a:pt x="6173" y="4951"/>
                </a:lnTo>
                <a:lnTo>
                  <a:pt x="6157" y="4996"/>
                </a:lnTo>
                <a:lnTo>
                  <a:pt x="6141" y="5040"/>
                </a:lnTo>
                <a:lnTo>
                  <a:pt x="6123" y="5084"/>
                </a:lnTo>
                <a:lnTo>
                  <a:pt x="6105" y="5125"/>
                </a:lnTo>
                <a:lnTo>
                  <a:pt x="6085" y="5167"/>
                </a:lnTo>
                <a:lnTo>
                  <a:pt x="6065" y="5209"/>
                </a:lnTo>
                <a:lnTo>
                  <a:pt x="6043" y="5249"/>
                </a:lnTo>
                <a:lnTo>
                  <a:pt x="6021" y="5289"/>
                </a:lnTo>
                <a:lnTo>
                  <a:pt x="5998" y="5327"/>
                </a:lnTo>
                <a:lnTo>
                  <a:pt x="5975" y="5365"/>
                </a:lnTo>
                <a:lnTo>
                  <a:pt x="5949" y="5402"/>
                </a:lnTo>
                <a:lnTo>
                  <a:pt x="5924" y="5439"/>
                </a:lnTo>
                <a:lnTo>
                  <a:pt x="5897" y="5475"/>
                </a:lnTo>
                <a:lnTo>
                  <a:pt x="5869" y="5510"/>
                </a:lnTo>
                <a:lnTo>
                  <a:pt x="5840" y="5545"/>
                </a:lnTo>
                <a:lnTo>
                  <a:pt x="5810" y="5578"/>
                </a:lnTo>
                <a:lnTo>
                  <a:pt x="5780" y="5611"/>
                </a:lnTo>
                <a:lnTo>
                  <a:pt x="5749" y="5642"/>
                </a:lnTo>
                <a:lnTo>
                  <a:pt x="5716" y="5673"/>
                </a:lnTo>
                <a:lnTo>
                  <a:pt x="5684" y="5702"/>
                </a:lnTo>
                <a:lnTo>
                  <a:pt x="5651" y="5731"/>
                </a:lnTo>
                <a:lnTo>
                  <a:pt x="5618" y="5759"/>
                </a:lnTo>
                <a:lnTo>
                  <a:pt x="5583" y="5786"/>
                </a:lnTo>
                <a:lnTo>
                  <a:pt x="5548" y="5811"/>
                </a:lnTo>
                <a:lnTo>
                  <a:pt x="5512" y="5835"/>
                </a:lnTo>
                <a:lnTo>
                  <a:pt x="5476" y="5859"/>
                </a:lnTo>
                <a:lnTo>
                  <a:pt x="5439" y="5881"/>
                </a:lnTo>
                <a:lnTo>
                  <a:pt x="5401" y="5903"/>
                </a:lnTo>
                <a:lnTo>
                  <a:pt x="5362" y="5922"/>
                </a:lnTo>
                <a:lnTo>
                  <a:pt x="5324" y="5942"/>
                </a:lnTo>
                <a:lnTo>
                  <a:pt x="5284" y="5961"/>
                </a:lnTo>
                <a:lnTo>
                  <a:pt x="5244" y="5977"/>
                </a:lnTo>
                <a:lnTo>
                  <a:pt x="5202" y="5993"/>
                </a:lnTo>
                <a:lnTo>
                  <a:pt x="5162" y="6008"/>
                </a:lnTo>
                <a:lnTo>
                  <a:pt x="5119" y="6022"/>
                </a:lnTo>
                <a:lnTo>
                  <a:pt x="5076" y="6036"/>
                </a:lnTo>
                <a:lnTo>
                  <a:pt x="5033" y="6047"/>
                </a:lnTo>
                <a:lnTo>
                  <a:pt x="4989" y="6058"/>
                </a:lnTo>
                <a:lnTo>
                  <a:pt x="4944" y="6068"/>
                </a:lnTo>
                <a:lnTo>
                  <a:pt x="4899" y="6076"/>
                </a:lnTo>
                <a:lnTo>
                  <a:pt x="4852" y="6085"/>
                </a:lnTo>
                <a:lnTo>
                  <a:pt x="4806" y="6091"/>
                </a:lnTo>
                <a:lnTo>
                  <a:pt x="4758" y="6097"/>
                </a:lnTo>
                <a:lnTo>
                  <a:pt x="4711" y="6102"/>
                </a:lnTo>
                <a:lnTo>
                  <a:pt x="4662" y="6105"/>
                </a:lnTo>
                <a:lnTo>
                  <a:pt x="4613" y="6108"/>
                </a:lnTo>
                <a:lnTo>
                  <a:pt x="4563" y="6110"/>
                </a:lnTo>
                <a:lnTo>
                  <a:pt x="4512" y="6110"/>
                </a:lnTo>
                <a:lnTo>
                  <a:pt x="4462" y="6110"/>
                </a:lnTo>
                <a:lnTo>
                  <a:pt x="4413" y="6108"/>
                </a:lnTo>
                <a:lnTo>
                  <a:pt x="4363" y="6105"/>
                </a:lnTo>
                <a:lnTo>
                  <a:pt x="4315" y="6102"/>
                </a:lnTo>
                <a:lnTo>
                  <a:pt x="4268" y="6097"/>
                </a:lnTo>
                <a:lnTo>
                  <a:pt x="4220" y="6091"/>
                </a:lnTo>
                <a:lnTo>
                  <a:pt x="4174" y="6085"/>
                </a:lnTo>
                <a:lnTo>
                  <a:pt x="4127" y="6076"/>
                </a:lnTo>
                <a:lnTo>
                  <a:pt x="4082" y="6068"/>
                </a:lnTo>
                <a:lnTo>
                  <a:pt x="4038" y="6058"/>
                </a:lnTo>
                <a:lnTo>
                  <a:pt x="3994" y="6047"/>
                </a:lnTo>
                <a:lnTo>
                  <a:pt x="3951" y="6035"/>
                </a:lnTo>
                <a:lnTo>
                  <a:pt x="3908" y="6022"/>
                </a:lnTo>
                <a:lnTo>
                  <a:pt x="3866" y="6008"/>
                </a:lnTo>
                <a:lnTo>
                  <a:pt x="3825" y="5993"/>
                </a:lnTo>
                <a:lnTo>
                  <a:pt x="3784" y="5977"/>
                </a:lnTo>
                <a:lnTo>
                  <a:pt x="3745" y="5959"/>
                </a:lnTo>
                <a:lnTo>
                  <a:pt x="3705" y="5942"/>
                </a:lnTo>
                <a:lnTo>
                  <a:pt x="3666" y="5922"/>
                </a:lnTo>
                <a:lnTo>
                  <a:pt x="3628" y="5903"/>
                </a:lnTo>
                <a:lnTo>
                  <a:pt x="3590" y="5881"/>
                </a:lnTo>
                <a:lnTo>
                  <a:pt x="3553" y="5859"/>
                </a:lnTo>
                <a:lnTo>
                  <a:pt x="3517" y="5835"/>
                </a:lnTo>
                <a:lnTo>
                  <a:pt x="3481" y="5811"/>
                </a:lnTo>
                <a:lnTo>
                  <a:pt x="3447" y="5786"/>
                </a:lnTo>
                <a:lnTo>
                  <a:pt x="3413" y="5759"/>
                </a:lnTo>
                <a:lnTo>
                  <a:pt x="3379" y="5731"/>
                </a:lnTo>
                <a:lnTo>
                  <a:pt x="3346" y="5702"/>
                </a:lnTo>
                <a:lnTo>
                  <a:pt x="3313" y="5673"/>
                </a:lnTo>
                <a:lnTo>
                  <a:pt x="3282" y="5642"/>
                </a:lnTo>
                <a:lnTo>
                  <a:pt x="3251" y="5611"/>
                </a:lnTo>
                <a:lnTo>
                  <a:pt x="3220" y="5578"/>
                </a:lnTo>
                <a:lnTo>
                  <a:pt x="3190" y="5545"/>
                </a:lnTo>
                <a:lnTo>
                  <a:pt x="3161" y="5510"/>
                </a:lnTo>
                <a:lnTo>
                  <a:pt x="3133" y="5475"/>
                </a:lnTo>
                <a:lnTo>
                  <a:pt x="3107" y="5439"/>
                </a:lnTo>
                <a:lnTo>
                  <a:pt x="3081" y="5402"/>
                </a:lnTo>
                <a:lnTo>
                  <a:pt x="3056" y="5365"/>
                </a:lnTo>
                <a:lnTo>
                  <a:pt x="3033" y="5327"/>
                </a:lnTo>
                <a:lnTo>
                  <a:pt x="3009" y="5289"/>
                </a:lnTo>
                <a:lnTo>
                  <a:pt x="2987" y="5249"/>
                </a:lnTo>
                <a:lnTo>
                  <a:pt x="2966" y="5209"/>
                </a:lnTo>
                <a:lnTo>
                  <a:pt x="2946" y="5167"/>
                </a:lnTo>
                <a:lnTo>
                  <a:pt x="2926" y="5125"/>
                </a:lnTo>
                <a:lnTo>
                  <a:pt x="2908" y="5084"/>
                </a:lnTo>
                <a:lnTo>
                  <a:pt x="2891" y="5040"/>
                </a:lnTo>
                <a:lnTo>
                  <a:pt x="2874" y="4996"/>
                </a:lnTo>
                <a:lnTo>
                  <a:pt x="2859" y="4951"/>
                </a:lnTo>
                <a:lnTo>
                  <a:pt x="2844" y="4905"/>
                </a:lnTo>
                <a:lnTo>
                  <a:pt x="2831" y="4860"/>
                </a:lnTo>
                <a:lnTo>
                  <a:pt x="2818" y="4812"/>
                </a:lnTo>
                <a:lnTo>
                  <a:pt x="2806" y="4765"/>
                </a:lnTo>
                <a:lnTo>
                  <a:pt x="2795" y="4716"/>
                </a:lnTo>
                <a:lnTo>
                  <a:pt x="2786" y="4668"/>
                </a:lnTo>
                <a:lnTo>
                  <a:pt x="2776" y="4617"/>
                </a:lnTo>
                <a:lnTo>
                  <a:pt x="2768" y="4567"/>
                </a:lnTo>
                <a:lnTo>
                  <a:pt x="2761" y="4515"/>
                </a:lnTo>
                <a:lnTo>
                  <a:pt x="2755" y="4463"/>
                </a:lnTo>
                <a:lnTo>
                  <a:pt x="2750" y="4410"/>
                </a:lnTo>
                <a:lnTo>
                  <a:pt x="2746" y="4356"/>
                </a:lnTo>
                <a:lnTo>
                  <a:pt x="2743" y="4302"/>
                </a:lnTo>
                <a:lnTo>
                  <a:pt x="2740" y="4247"/>
                </a:lnTo>
                <a:lnTo>
                  <a:pt x="2739" y="4192"/>
                </a:lnTo>
                <a:lnTo>
                  <a:pt x="2738" y="4135"/>
                </a:lnTo>
                <a:lnTo>
                  <a:pt x="2738" y="1855"/>
                </a:lnTo>
                <a:lnTo>
                  <a:pt x="3485" y="1855"/>
                </a:lnTo>
                <a:lnTo>
                  <a:pt x="3485" y="4269"/>
                </a:lnTo>
                <a:lnTo>
                  <a:pt x="3485" y="4300"/>
                </a:lnTo>
                <a:lnTo>
                  <a:pt x="3486" y="4331"/>
                </a:lnTo>
                <a:lnTo>
                  <a:pt x="3487" y="4361"/>
                </a:lnTo>
                <a:lnTo>
                  <a:pt x="3489" y="4391"/>
                </a:lnTo>
                <a:lnTo>
                  <a:pt x="3492" y="4420"/>
                </a:lnTo>
                <a:lnTo>
                  <a:pt x="3495" y="4449"/>
                </a:lnTo>
                <a:lnTo>
                  <a:pt x="3499" y="4478"/>
                </a:lnTo>
                <a:lnTo>
                  <a:pt x="3503" y="4505"/>
                </a:lnTo>
                <a:lnTo>
                  <a:pt x="3508" y="4533"/>
                </a:lnTo>
                <a:lnTo>
                  <a:pt x="3514" y="4561"/>
                </a:lnTo>
                <a:lnTo>
                  <a:pt x="3520" y="4588"/>
                </a:lnTo>
                <a:lnTo>
                  <a:pt x="3527" y="4616"/>
                </a:lnTo>
                <a:lnTo>
                  <a:pt x="3534" y="4641"/>
                </a:lnTo>
                <a:lnTo>
                  <a:pt x="3541" y="4668"/>
                </a:lnTo>
                <a:lnTo>
                  <a:pt x="3550" y="4693"/>
                </a:lnTo>
                <a:lnTo>
                  <a:pt x="3558" y="4719"/>
                </a:lnTo>
                <a:lnTo>
                  <a:pt x="3567" y="4744"/>
                </a:lnTo>
                <a:lnTo>
                  <a:pt x="3578" y="4768"/>
                </a:lnTo>
                <a:lnTo>
                  <a:pt x="3588" y="4793"/>
                </a:lnTo>
                <a:lnTo>
                  <a:pt x="3600" y="4816"/>
                </a:lnTo>
                <a:lnTo>
                  <a:pt x="3611" y="4840"/>
                </a:lnTo>
                <a:lnTo>
                  <a:pt x="3623" y="4863"/>
                </a:lnTo>
                <a:lnTo>
                  <a:pt x="3636" y="4887"/>
                </a:lnTo>
                <a:lnTo>
                  <a:pt x="3650" y="4909"/>
                </a:lnTo>
                <a:lnTo>
                  <a:pt x="3663" y="4931"/>
                </a:lnTo>
                <a:lnTo>
                  <a:pt x="3679" y="4953"/>
                </a:lnTo>
                <a:lnTo>
                  <a:pt x="3694" y="4973"/>
                </a:lnTo>
                <a:lnTo>
                  <a:pt x="3709" y="4994"/>
                </a:lnTo>
                <a:lnTo>
                  <a:pt x="3725" y="5015"/>
                </a:lnTo>
                <a:lnTo>
                  <a:pt x="3742" y="5036"/>
                </a:lnTo>
                <a:lnTo>
                  <a:pt x="3760" y="5056"/>
                </a:lnTo>
                <a:lnTo>
                  <a:pt x="3777" y="5075"/>
                </a:lnTo>
                <a:lnTo>
                  <a:pt x="3796" y="5094"/>
                </a:lnTo>
                <a:lnTo>
                  <a:pt x="3814" y="5113"/>
                </a:lnTo>
                <a:lnTo>
                  <a:pt x="3833" y="5131"/>
                </a:lnTo>
                <a:lnTo>
                  <a:pt x="3852" y="5148"/>
                </a:lnTo>
                <a:lnTo>
                  <a:pt x="3872" y="5165"/>
                </a:lnTo>
                <a:lnTo>
                  <a:pt x="3892" y="5181"/>
                </a:lnTo>
                <a:lnTo>
                  <a:pt x="3913" y="5196"/>
                </a:lnTo>
                <a:lnTo>
                  <a:pt x="3933" y="5211"/>
                </a:lnTo>
                <a:lnTo>
                  <a:pt x="3953" y="5226"/>
                </a:lnTo>
                <a:lnTo>
                  <a:pt x="3975" y="5239"/>
                </a:lnTo>
                <a:lnTo>
                  <a:pt x="3996" y="5253"/>
                </a:lnTo>
                <a:lnTo>
                  <a:pt x="4018" y="5264"/>
                </a:lnTo>
                <a:lnTo>
                  <a:pt x="4040" y="5277"/>
                </a:lnTo>
                <a:lnTo>
                  <a:pt x="4062" y="5287"/>
                </a:lnTo>
                <a:lnTo>
                  <a:pt x="4086" y="5299"/>
                </a:lnTo>
                <a:lnTo>
                  <a:pt x="4109" y="5308"/>
                </a:lnTo>
                <a:lnTo>
                  <a:pt x="4132" y="5318"/>
                </a:lnTo>
                <a:lnTo>
                  <a:pt x="4155" y="5327"/>
                </a:lnTo>
                <a:lnTo>
                  <a:pt x="4180" y="5335"/>
                </a:lnTo>
                <a:lnTo>
                  <a:pt x="4204" y="5342"/>
                </a:lnTo>
                <a:lnTo>
                  <a:pt x="4228" y="5350"/>
                </a:lnTo>
                <a:lnTo>
                  <a:pt x="4254" y="5356"/>
                </a:lnTo>
                <a:lnTo>
                  <a:pt x="4279" y="5362"/>
                </a:lnTo>
                <a:lnTo>
                  <a:pt x="4305" y="5366"/>
                </a:lnTo>
                <a:lnTo>
                  <a:pt x="4330" y="5371"/>
                </a:lnTo>
                <a:lnTo>
                  <a:pt x="4356" y="5376"/>
                </a:lnTo>
                <a:lnTo>
                  <a:pt x="4382" y="5379"/>
                </a:lnTo>
                <a:lnTo>
                  <a:pt x="4409" y="5381"/>
                </a:lnTo>
                <a:lnTo>
                  <a:pt x="4437" y="5384"/>
                </a:lnTo>
                <a:lnTo>
                  <a:pt x="4464" y="5385"/>
                </a:lnTo>
                <a:lnTo>
                  <a:pt x="4491" y="5386"/>
                </a:lnTo>
                <a:lnTo>
                  <a:pt x="4519" y="5386"/>
                </a:lnTo>
                <a:lnTo>
                  <a:pt x="4548" y="5386"/>
                </a:lnTo>
                <a:lnTo>
                  <a:pt x="4576" y="5385"/>
                </a:lnTo>
                <a:lnTo>
                  <a:pt x="4604" y="5384"/>
                </a:lnTo>
                <a:lnTo>
                  <a:pt x="4631" y="5381"/>
                </a:lnTo>
                <a:lnTo>
                  <a:pt x="4658" y="5379"/>
                </a:lnTo>
                <a:lnTo>
                  <a:pt x="4685" y="5376"/>
                </a:lnTo>
                <a:lnTo>
                  <a:pt x="4711" y="5371"/>
                </a:lnTo>
                <a:lnTo>
                  <a:pt x="4737" y="5366"/>
                </a:lnTo>
                <a:lnTo>
                  <a:pt x="4763" y="5362"/>
                </a:lnTo>
                <a:lnTo>
                  <a:pt x="4788" y="5356"/>
                </a:lnTo>
                <a:lnTo>
                  <a:pt x="4813" y="5349"/>
                </a:lnTo>
                <a:lnTo>
                  <a:pt x="4838" y="5342"/>
                </a:lnTo>
                <a:lnTo>
                  <a:pt x="4863" y="5335"/>
                </a:lnTo>
                <a:lnTo>
                  <a:pt x="4887" y="5327"/>
                </a:lnTo>
                <a:lnTo>
                  <a:pt x="4910" y="5318"/>
                </a:lnTo>
                <a:lnTo>
                  <a:pt x="4933" y="5308"/>
                </a:lnTo>
                <a:lnTo>
                  <a:pt x="4957" y="5298"/>
                </a:lnTo>
                <a:lnTo>
                  <a:pt x="4980" y="5287"/>
                </a:lnTo>
                <a:lnTo>
                  <a:pt x="5002" y="5276"/>
                </a:lnTo>
                <a:lnTo>
                  <a:pt x="5024" y="5264"/>
                </a:lnTo>
                <a:lnTo>
                  <a:pt x="5046" y="5252"/>
                </a:lnTo>
                <a:lnTo>
                  <a:pt x="5067" y="5239"/>
                </a:lnTo>
                <a:lnTo>
                  <a:pt x="5089" y="5225"/>
                </a:lnTo>
                <a:lnTo>
                  <a:pt x="5108" y="5211"/>
                </a:lnTo>
                <a:lnTo>
                  <a:pt x="5129" y="5196"/>
                </a:lnTo>
                <a:lnTo>
                  <a:pt x="5149" y="5181"/>
                </a:lnTo>
                <a:lnTo>
                  <a:pt x="5169" y="5165"/>
                </a:lnTo>
                <a:lnTo>
                  <a:pt x="5188" y="5148"/>
                </a:lnTo>
                <a:lnTo>
                  <a:pt x="5208" y="5131"/>
                </a:lnTo>
                <a:lnTo>
                  <a:pt x="5227" y="5113"/>
                </a:lnTo>
                <a:lnTo>
                  <a:pt x="5245" y="5094"/>
                </a:lnTo>
                <a:lnTo>
                  <a:pt x="5263" y="5075"/>
                </a:lnTo>
                <a:lnTo>
                  <a:pt x="5281" y="5056"/>
                </a:lnTo>
                <a:lnTo>
                  <a:pt x="5297" y="5035"/>
                </a:lnTo>
                <a:lnTo>
                  <a:pt x="5315" y="5015"/>
                </a:lnTo>
                <a:lnTo>
                  <a:pt x="5330" y="4994"/>
                </a:lnTo>
                <a:lnTo>
                  <a:pt x="5346" y="4973"/>
                </a:lnTo>
                <a:lnTo>
                  <a:pt x="5361" y="4951"/>
                </a:lnTo>
                <a:lnTo>
                  <a:pt x="5375" y="4931"/>
                </a:lnTo>
                <a:lnTo>
                  <a:pt x="5389" y="4909"/>
                </a:lnTo>
                <a:lnTo>
                  <a:pt x="5402" y="4885"/>
                </a:lnTo>
                <a:lnTo>
                  <a:pt x="5415" y="4863"/>
                </a:lnTo>
                <a:lnTo>
                  <a:pt x="5427" y="4840"/>
                </a:lnTo>
                <a:lnTo>
                  <a:pt x="5438" y="4816"/>
                </a:lnTo>
                <a:lnTo>
                  <a:pt x="5449" y="4793"/>
                </a:lnTo>
                <a:lnTo>
                  <a:pt x="5460" y="4768"/>
                </a:lnTo>
                <a:lnTo>
                  <a:pt x="5469" y="4743"/>
                </a:lnTo>
                <a:lnTo>
                  <a:pt x="5478" y="4719"/>
                </a:lnTo>
                <a:lnTo>
                  <a:pt x="5488" y="4693"/>
                </a:lnTo>
                <a:lnTo>
                  <a:pt x="5496" y="4668"/>
                </a:lnTo>
                <a:lnTo>
                  <a:pt x="5504" y="4641"/>
                </a:lnTo>
                <a:lnTo>
                  <a:pt x="5511" y="4614"/>
                </a:lnTo>
                <a:lnTo>
                  <a:pt x="5517" y="4588"/>
                </a:lnTo>
                <a:lnTo>
                  <a:pt x="5522" y="4561"/>
                </a:lnTo>
                <a:lnTo>
                  <a:pt x="5528" y="4533"/>
                </a:lnTo>
                <a:lnTo>
                  <a:pt x="5533" y="4505"/>
                </a:lnTo>
                <a:lnTo>
                  <a:pt x="5538" y="4478"/>
                </a:lnTo>
                <a:lnTo>
                  <a:pt x="5541" y="4449"/>
                </a:lnTo>
                <a:lnTo>
                  <a:pt x="5544" y="4420"/>
                </a:lnTo>
                <a:lnTo>
                  <a:pt x="5547" y="4391"/>
                </a:lnTo>
                <a:lnTo>
                  <a:pt x="5550" y="4331"/>
                </a:lnTo>
                <a:lnTo>
                  <a:pt x="5551" y="4269"/>
                </a:lnTo>
                <a:lnTo>
                  <a:pt x="5551" y="4107"/>
                </a:lnTo>
                <a:lnTo>
                  <a:pt x="5644" y="4107"/>
                </a:lnTo>
                <a:lnTo>
                  <a:pt x="5737" y="4107"/>
                </a:lnTo>
                <a:lnTo>
                  <a:pt x="5830" y="4107"/>
                </a:lnTo>
                <a:lnTo>
                  <a:pt x="5923" y="4107"/>
                </a:lnTo>
                <a:lnTo>
                  <a:pt x="6015" y="4107"/>
                </a:lnTo>
                <a:lnTo>
                  <a:pt x="6108" y="4107"/>
                </a:lnTo>
                <a:lnTo>
                  <a:pt x="6201" y="4107"/>
                </a:lnTo>
                <a:lnTo>
                  <a:pt x="6294" y="4107"/>
                </a:lnTo>
                <a:close/>
                <a:moveTo>
                  <a:pt x="5551" y="4107"/>
                </a:moveTo>
                <a:lnTo>
                  <a:pt x="5551" y="1826"/>
                </a:lnTo>
                <a:lnTo>
                  <a:pt x="5551" y="1773"/>
                </a:lnTo>
                <a:lnTo>
                  <a:pt x="5553" y="1722"/>
                </a:lnTo>
                <a:lnTo>
                  <a:pt x="5555" y="1671"/>
                </a:lnTo>
                <a:lnTo>
                  <a:pt x="5558" y="1620"/>
                </a:lnTo>
                <a:lnTo>
                  <a:pt x="5562" y="1570"/>
                </a:lnTo>
                <a:lnTo>
                  <a:pt x="5567" y="1521"/>
                </a:lnTo>
                <a:lnTo>
                  <a:pt x="5572" y="1472"/>
                </a:lnTo>
                <a:lnTo>
                  <a:pt x="5579" y="1425"/>
                </a:lnTo>
                <a:lnTo>
                  <a:pt x="5586" y="1377"/>
                </a:lnTo>
                <a:lnTo>
                  <a:pt x="5594" y="1332"/>
                </a:lnTo>
                <a:lnTo>
                  <a:pt x="5604" y="1286"/>
                </a:lnTo>
                <a:lnTo>
                  <a:pt x="5614" y="1241"/>
                </a:lnTo>
                <a:lnTo>
                  <a:pt x="5624" y="1197"/>
                </a:lnTo>
                <a:lnTo>
                  <a:pt x="5636" y="1154"/>
                </a:lnTo>
                <a:lnTo>
                  <a:pt x="5649" y="1111"/>
                </a:lnTo>
                <a:lnTo>
                  <a:pt x="5663" y="1069"/>
                </a:lnTo>
                <a:lnTo>
                  <a:pt x="5677" y="1028"/>
                </a:lnTo>
                <a:lnTo>
                  <a:pt x="5692" y="987"/>
                </a:lnTo>
                <a:lnTo>
                  <a:pt x="5708" y="947"/>
                </a:lnTo>
                <a:lnTo>
                  <a:pt x="5725" y="907"/>
                </a:lnTo>
                <a:lnTo>
                  <a:pt x="5743" y="869"/>
                </a:lnTo>
                <a:lnTo>
                  <a:pt x="5761" y="831"/>
                </a:lnTo>
                <a:lnTo>
                  <a:pt x="5781" y="794"/>
                </a:lnTo>
                <a:lnTo>
                  <a:pt x="5802" y="758"/>
                </a:lnTo>
                <a:lnTo>
                  <a:pt x="5823" y="722"/>
                </a:lnTo>
                <a:lnTo>
                  <a:pt x="5845" y="686"/>
                </a:lnTo>
                <a:lnTo>
                  <a:pt x="5868" y="652"/>
                </a:lnTo>
                <a:lnTo>
                  <a:pt x="5892" y="619"/>
                </a:lnTo>
                <a:lnTo>
                  <a:pt x="5917" y="585"/>
                </a:lnTo>
                <a:lnTo>
                  <a:pt x="5942" y="553"/>
                </a:lnTo>
                <a:lnTo>
                  <a:pt x="5969" y="521"/>
                </a:lnTo>
                <a:lnTo>
                  <a:pt x="5996" y="490"/>
                </a:lnTo>
                <a:lnTo>
                  <a:pt x="6023" y="460"/>
                </a:lnTo>
                <a:lnTo>
                  <a:pt x="6052" y="431"/>
                </a:lnTo>
                <a:lnTo>
                  <a:pt x="6081" y="403"/>
                </a:lnTo>
                <a:lnTo>
                  <a:pt x="6112" y="375"/>
                </a:lnTo>
                <a:lnTo>
                  <a:pt x="6142" y="349"/>
                </a:lnTo>
                <a:lnTo>
                  <a:pt x="6173" y="323"/>
                </a:lnTo>
                <a:lnTo>
                  <a:pt x="6204" y="299"/>
                </a:lnTo>
                <a:lnTo>
                  <a:pt x="6237" y="276"/>
                </a:lnTo>
                <a:lnTo>
                  <a:pt x="6270" y="254"/>
                </a:lnTo>
                <a:lnTo>
                  <a:pt x="6303" y="232"/>
                </a:lnTo>
                <a:lnTo>
                  <a:pt x="6338" y="211"/>
                </a:lnTo>
                <a:lnTo>
                  <a:pt x="6372" y="191"/>
                </a:lnTo>
                <a:lnTo>
                  <a:pt x="6407" y="173"/>
                </a:lnTo>
                <a:lnTo>
                  <a:pt x="6443" y="155"/>
                </a:lnTo>
                <a:lnTo>
                  <a:pt x="6479" y="138"/>
                </a:lnTo>
                <a:lnTo>
                  <a:pt x="6516" y="123"/>
                </a:lnTo>
                <a:lnTo>
                  <a:pt x="6555" y="108"/>
                </a:lnTo>
                <a:lnTo>
                  <a:pt x="6593" y="94"/>
                </a:lnTo>
                <a:lnTo>
                  <a:pt x="6631" y="81"/>
                </a:lnTo>
                <a:lnTo>
                  <a:pt x="6671" y="68"/>
                </a:lnTo>
                <a:lnTo>
                  <a:pt x="6711" y="58"/>
                </a:lnTo>
                <a:lnTo>
                  <a:pt x="6752" y="47"/>
                </a:lnTo>
                <a:lnTo>
                  <a:pt x="6792" y="38"/>
                </a:lnTo>
                <a:lnTo>
                  <a:pt x="6834" y="30"/>
                </a:lnTo>
                <a:lnTo>
                  <a:pt x="6877" y="23"/>
                </a:lnTo>
                <a:lnTo>
                  <a:pt x="6920" y="17"/>
                </a:lnTo>
                <a:lnTo>
                  <a:pt x="6964" y="12"/>
                </a:lnTo>
                <a:lnTo>
                  <a:pt x="7008" y="8"/>
                </a:lnTo>
                <a:lnTo>
                  <a:pt x="7053" y="5"/>
                </a:lnTo>
                <a:lnTo>
                  <a:pt x="7098" y="2"/>
                </a:lnTo>
                <a:lnTo>
                  <a:pt x="7145" y="0"/>
                </a:lnTo>
                <a:lnTo>
                  <a:pt x="7191" y="0"/>
                </a:lnTo>
                <a:lnTo>
                  <a:pt x="7239" y="1"/>
                </a:lnTo>
                <a:lnTo>
                  <a:pt x="7286" y="2"/>
                </a:lnTo>
                <a:lnTo>
                  <a:pt x="7334" y="6"/>
                </a:lnTo>
                <a:lnTo>
                  <a:pt x="7380" y="10"/>
                </a:lnTo>
                <a:lnTo>
                  <a:pt x="7425" y="16"/>
                </a:lnTo>
                <a:lnTo>
                  <a:pt x="7472" y="23"/>
                </a:lnTo>
                <a:lnTo>
                  <a:pt x="7517" y="31"/>
                </a:lnTo>
                <a:lnTo>
                  <a:pt x="7561" y="41"/>
                </a:lnTo>
                <a:lnTo>
                  <a:pt x="7605" y="52"/>
                </a:lnTo>
                <a:lnTo>
                  <a:pt x="7649" y="64"/>
                </a:lnTo>
                <a:lnTo>
                  <a:pt x="7692" y="78"/>
                </a:lnTo>
                <a:lnTo>
                  <a:pt x="7735" y="92"/>
                </a:lnTo>
                <a:lnTo>
                  <a:pt x="7778" y="108"/>
                </a:lnTo>
                <a:lnTo>
                  <a:pt x="7820" y="125"/>
                </a:lnTo>
                <a:lnTo>
                  <a:pt x="7862" y="144"/>
                </a:lnTo>
                <a:lnTo>
                  <a:pt x="7902" y="163"/>
                </a:lnTo>
                <a:lnTo>
                  <a:pt x="7943" y="184"/>
                </a:lnTo>
                <a:lnTo>
                  <a:pt x="7982" y="206"/>
                </a:lnTo>
                <a:lnTo>
                  <a:pt x="8022" y="229"/>
                </a:lnTo>
                <a:lnTo>
                  <a:pt x="8060" y="254"/>
                </a:lnTo>
                <a:lnTo>
                  <a:pt x="8097" y="279"/>
                </a:lnTo>
                <a:lnTo>
                  <a:pt x="8134" y="306"/>
                </a:lnTo>
                <a:lnTo>
                  <a:pt x="8170" y="334"/>
                </a:lnTo>
                <a:lnTo>
                  <a:pt x="8206" y="363"/>
                </a:lnTo>
                <a:lnTo>
                  <a:pt x="8241" y="393"/>
                </a:lnTo>
                <a:lnTo>
                  <a:pt x="8274" y="424"/>
                </a:lnTo>
                <a:lnTo>
                  <a:pt x="8308" y="458"/>
                </a:lnTo>
                <a:lnTo>
                  <a:pt x="8340" y="491"/>
                </a:lnTo>
                <a:lnTo>
                  <a:pt x="8372" y="526"/>
                </a:lnTo>
                <a:lnTo>
                  <a:pt x="8403" y="562"/>
                </a:lnTo>
                <a:lnTo>
                  <a:pt x="8434" y="599"/>
                </a:lnTo>
                <a:lnTo>
                  <a:pt x="8465" y="637"/>
                </a:lnTo>
                <a:lnTo>
                  <a:pt x="8495" y="599"/>
                </a:lnTo>
                <a:lnTo>
                  <a:pt x="8526" y="561"/>
                </a:lnTo>
                <a:lnTo>
                  <a:pt x="8558" y="525"/>
                </a:lnTo>
                <a:lnTo>
                  <a:pt x="8591" y="489"/>
                </a:lnTo>
                <a:lnTo>
                  <a:pt x="8625" y="455"/>
                </a:lnTo>
                <a:lnTo>
                  <a:pt x="8658" y="423"/>
                </a:lnTo>
                <a:lnTo>
                  <a:pt x="8693" y="390"/>
                </a:lnTo>
                <a:lnTo>
                  <a:pt x="8728" y="360"/>
                </a:lnTo>
                <a:lnTo>
                  <a:pt x="8764" y="331"/>
                </a:lnTo>
                <a:lnTo>
                  <a:pt x="8800" y="304"/>
                </a:lnTo>
                <a:lnTo>
                  <a:pt x="8837" y="276"/>
                </a:lnTo>
                <a:lnTo>
                  <a:pt x="8875" y="250"/>
                </a:lnTo>
                <a:lnTo>
                  <a:pt x="8913" y="226"/>
                </a:lnTo>
                <a:lnTo>
                  <a:pt x="8952" y="203"/>
                </a:lnTo>
                <a:lnTo>
                  <a:pt x="8991" y="181"/>
                </a:lnTo>
                <a:lnTo>
                  <a:pt x="9032" y="160"/>
                </a:lnTo>
                <a:lnTo>
                  <a:pt x="9071" y="140"/>
                </a:lnTo>
                <a:lnTo>
                  <a:pt x="9113" y="123"/>
                </a:lnTo>
                <a:lnTo>
                  <a:pt x="9153" y="105"/>
                </a:lnTo>
                <a:lnTo>
                  <a:pt x="9195" y="90"/>
                </a:lnTo>
                <a:lnTo>
                  <a:pt x="9238" y="75"/>
                </a:lnTo>
                <a:lnTo>
                  <a:pt x="9281" y="63"/>
                </a:lnTo>
                <a:lnTo>
                  <a:pt x="9324" y="51"/>
                </a:lnTo>
                <a:lnTo>
                  <a:pt x="9368" y="41"/>
                </a:lnTo>
                <a:lnTo>
                  <a:pt x="9412" y="30"/>
                </a:lnTo>
                <a:lnTo>
                  <a:pt x="9457" y="22"/>
                </a:lnTo>
                <a:lnTo>
                  <a:pt x="9502" y="16"/>
                </a:lnTo>
                <a:lnTo>
                  <a:pt x="9549" y="10"/>
                </a:lnTo>
                <a:lnTo>
                  <a:pt x="9595" y="6"/>
                </a:lnTo>
                <a:lnTo>
                  <a:pt x="9642" y="2"/>
                </a:lnTo>
                <a:lnTo>
                  <a:pt x="9689" y="1"/>
                </a:lnTo>
                <a:lnTo>
                  <a:pt x="9737" y="0"/>
                </a:lnTo>
                <a:lnTo>
                  <a:pt x="9783" y="0"/>
                </a:lnTo>
                <a:lnTo>
                  <a:pt x="9830" y="2"/>
                </a:lnTo>
                <a:lnTo>
                  <a:pt x="9874" y="5"/>
                </a:lnTo>
                <a:lnTo>
                  <a:pt x="9919" y="8"/>
                </a:lnTo>
                <a:lnTo>
                  <a:pt x="9963" y="12"/>
                </a:lnTo>
                <a:lnTo>
                  <a:pt x="10006" y="17"/>
                </a:lnTo>
                <a:lnTo>
                  <a:pt x="10049" y="23"/>
                </a:lnTo>
                <a:lnTo>
                  <a:pt x="10090" y="31"/>
                </a:lnTo>
                <a:lnTo>
                  <a:pt x="10132" y="39"/>
                </a:lnTo>
                <a:lnTo>
                  <a:pt x="10174" y="49"/>
                </a:lnTo>
                <a:lnTo>
                  <a:pt x="10213" y="58"/>
                </a:lnTo>
                <a:lnTo>
                  <a:pt x="10254" y="70"/>
                </a:lnTo>
                <a:lnTo>
                  <a:pt x="10293" y="81"/>
                </a:lnTo>
                <a:lnTo>
                  <a:pt x="10332" y="94"/>
                </a:lnTo>
                <a:lnTo>
                  <a:pt x="10370" y="108"/>
                </a:lnTo>
                <a:lnTo>
                  <a:pt x="10407" y="123"/>
                </a:lnTo>
                <a:lnTo>
                  <a:pt x="10444" y="139"/>
                </a:lnTo>
                <a:lnTo>
                  <a:pt x="10480" y="155"/>
                </a:lnTo>
                <a:lnTo>
                  <a:pt x="10516" y="174"/>
                </a:lnTo>
                <a:lnTo>
                  <a:pt x="10551" y="192"/>
                </a:lnTo>
                <a:lnTo>
                  <a:pt x="10586" y="212"/>
                </a:lnTo>
                <a:lnTo>
                  <a:pt x="10620" y="233"/>
                </a:lnTo>
                <a:lnTo>
                  <a:pt x="10653" y="254"/>
                </a:lnTo>
                <a:lnTo>
                  <a:pt x="10687" y="277"/>
                </a:lnTo>
                <a:lnTo>
                  <a:pt x="10719" y="300"/>
                </a:lnTo>
                <a:lnTo>
                  <a:pt x="10750" y="324"/>
                </a:lnTo>
                <a:lnTo>
                  <a:pt x="10782" y="350"/>
                </a:lnTo>
                <a:lnTo>
                  <a:pt x="10812" y="377"/>
                </a:lnTo>
                <a:lnTo>
                  <a:pt x="10842" y="404"/>
                </a:lnTo>
                <a:lnTo>
                  <a:pt x="10871" y="432"/>
                </a:lnTo>
                <a:lnTo>
                  <a:pt x="10900" y="461"/>
                </a:lnTo>
                <a:lnTo>
                  <a:pt x="10928" y="491"/>
                </a:lnTo>
                <a:lnTo>
                  <a:pt x="10956" y="522"/>
                </a:lnTo>
                <a:lnTo>
                  <a:pt x="10982" y="555"/>
                </a:lnTo>
                <a:lnTo>
                  <a:pt x="11008" y="587"/>
                </a:lnTo>
                <a:lnTo>
                  <a:pt x="11032" y="621"/>
                </a:lnTo>
                <a:lnTo>
                  <a:pt x="11056" y="655"/>
                </a:lnTo>
                <a:lnTo>
                  <a:pt x="11080" y="689"/>
                </a:lnTo>
                <a:lnTo>
                  <a:pt x="11102" y="724"/>
                </a:lnTo>
                <a:lnTo>
                  <a:pt x="11123" y="760"/>
                </a:lnTo>
                <a:lnTo>
                  <a:pt x="11143" y="797"/>
                </a:lnTo>
                <a:lnTo>
                  <a:pt x="11163" y="834"/>
                </a:lnTo>
                <a:lnTo>
                  <a:pt x="11182" y="871"/>
                </a:lnTo>
                <a:lnTo>
                  <a:pt x="11199" y="911"/>
                </a:lnTo>
                <a:lnTo>
                  <a:pt x="11216" y="950"/>
                </a:lnTo>
                <a:lnTo>
                  <a:pt x="11233" y="989"/>
                </a:lnTo>
                <a:lnTo>
                  <a:pt x="11248" y="1030"/>
                </a:lnTo>
                <a:lnTo>
                  <a:pt x="11263" y="1072"/>
                </a:lnTo>
                <a:lnTo>
                  <a:pt x="11276" y="1113"/>
                </a:lnTo>
                <a:lnTo>
                  <a:pt x="11288" y="1156"/>
                </a:lnTo>
                <a:lnTo>
                  <a:pt x="11300" y="1200"/>
                </a:lnTo>
                <a:lnTo>
                  <a:pt x="11312" y="1244"/>
                </a:lnTo>
                <a:lnTo>
                  <a:pt x="11321" y="1288"/>
                </a:lnTo>
                <a:lnTo>
                  <a:pt x="11330" y="1333"/>
                </a:lnTo>
                <a:lnTo>
                  <a:pt x="11338" y="1380"/>
                </a:lnTo>
                <a:lnTo>
                  <a:pt x="11346" y="1426"/>
                </a:lnTo>
                <a:lnTo>
                  <a:pt x="11352" y="1474"/>
                </a:lnTo>
                <a:lnTo>
                  <a:pt x="11358" y="1522"/>
                </a:lnTo>
                <a:lnTo>
                  <a:pt x="11363" y="1571"/>
                </a:lnTo>
                <a:lnTo>
                  <a:pt x="11367" y="1621"/>
                </a:lnTo>
                <a:lnTo>
                  <a:pt x="11370" y="1671"/>
                </a:lnTo>
                <a:lnTo>
                  <a:pt x="11372" y="1722"/>
                </a:lnTo>
                <a:lnTo>
                  <a:pt x="11373" y="1774"/>
                </a:lnTo>
                <a:lnTo>
                  <a:pt x="11374" y="1826"/>
                </a:lnTo>
                <a:lnTo>
                  <a:pt x="11374" y="4220"/>
                </a:lnTo>
                <a:lnTo>
                  <a:pt x="10638" y="4220"/>
                </a:lnTo>
                <a:lnTo>
                  <a:pt x="10638" y="1686"/>
                </a:lnTo>
                <a:lnTo>
                  <a:pt x="10637" y="1632"/>
                </a:lnTo>
                <a:lnTo>
                  <a:pt x="10634" y="1579"/>
                </a:lnTo>
                <a:lnTo>
                  <a:pt x="10629" y="1528"/>
                </a:lnTo>
                <a:lnTo>
                  <a:pt x="10622" y="1479"/>
                </a:lnTo>
                <a:lnTo>
                  <a:pt x="10613" y="1431"/>
                </a:lnTo>
                <a:lnTo>
                  <a:pt x="10603" y="1383"/>
                </a:lnTo>
                <a:lnTo>
                  <a:pt x="10590" y="1338"/>
                </a:lnTo>
                <a:lnTo>
                  <a:pt x="10575" y="1293"/>
                </a:lnTo>
                <a:lnTo>
                  <a:pt x="10559" y="1250"/>
                </a:lnTo>
                <a:lnTo>
                  <a:pt x="10540" y="1208"/>
                </a:lnTo>
                <a:lnTo>
                  <a:pt x="10520" y="1168"/>
                </a:lnTo>
                <a:lnTo>
                  <a:pt x="10497" y="1128"/>
                </a:lnTo>
                <a:lnTo>
                  <a:pt x="10485" y="1110"/>
                </a:lnTo>
                <a:lnTo>
                  <a:pt x="10473" y="1090"/>
                </a:lnTo>
                <a:lnTo>
                  <a:pt x="10459" y="1072"/>
                </a:lnTo>
                <a:lnTo>
                  <a:pt x="10446" y="1054"/>
                </a:lnTo>
                <a:lnTo>
                  <a:pt x="10419" y="1018"/>
                </a:lnTo>
                <a:lnTo>
                  <a:pt x="10388" y="985"/>
                </a:lnTo>
                <a:lnTo>
                  <a:pt x="10356" y="952"/>
                </a:lnTo>
                <a:lnTo>
                  <a:pt x="10324" y="922"/>
                </a:lnTo>
                <a:lnTo>
                  <a:pt x="10306" y="908"/>
                </a:lnTo>
                <a:lnTo>
                  <a:pt x="10289" y="894"/>
                </a:lnTo>
                <a:lnTo>
                  <a:pt x="10271" y="882"/>
                </a:lnTo>
                <a:lnTo>
                  <a:pt x="10254" y="869"/>
                </a:lnTo>
                <a:lnTo>
                  <a:pt x="10235" y="856"/>
                </a:lnTo>
                <a:lnTo>
                  <a:pt x="10218" y="845"/>
                </a:lnTo>
                <a:lnTo>
                  <a:pt x="10198" y="833"/>
                </a:lnTo>
                <a:lnTo>
                  <a:pt x="10180" y="823"/>
                </a:lnTo>
                <a:lnTo>
                  <a:pt x="10160" y="812"/>
                </a:lnTo>
                <a:lnTo>
                  <a:pt x="10141" y="803"/>
                </a:lnTo>
                <a:lnTo>
                  <a:pt x="10121" y="794"/>
                </a:lnTo>
                <a:lnTo>
                  <a:pt x="10101" y="785"/>
                </a:lnTo>
                <a:lnTo>
                  <a:pt x="10080" y="777"/>
                </a:lnTo>
                <a:lnTo>
                  <a:pt x="10059" y="769"/>
                </a:lnTo>
                <a:lnTo>
                  <a:pt x="10038" y="762"/>
                </a:lnTo>
                <a:lnTo>
                  <a:pt x="10017" y="755"/>
                </a:lnTo>
                <a:lnTo>
                  <a:pt x="9973" y="744"/>
                </a:lnTo>
                <a:lnTo>
                  <a:pt x="9929" y="734"/>
                </a:lnTo>
                <a:lnTo>
                  <a:pt x="9883" y="728"/>
                </a:lnTo>
                <a:lnTo>
                  <a:pt x="9835" y="723"/>
                </a:lnTo>
                <a:lnTo>
                  <a:pt x="9787" y="719"/>
                </a:lnTo>
                <a:lnTo>
                  <a:pt x="9737" y="718"/>
                </a:lnTo>
                <a:lnTo>
                  <a:pt x="9687" y="719"/>
                </a:lnTo>
                <a:lnTo>
                  <a:pt x="9639" y="723"/>
                </a:lnTo>
                <a:lnTo>
                  <a:pt x="9592" y="728"/>
                </a:lnTo>
                <a:lnTo>
                  <a:pt x="9545" y="734"/>
                </a:lnTo>
                <a:lnTo>
                  <a:pt x="9500" y="744"/>
                </a:lnTo>
                <a:lnTo>
                  <a:pt x="9457" y="755"/>
                </a:lnTo>
                <a:lnTo>
                  <a:pt x="9435" y="762"/>
                </a:lnTo>
                <a:lnTo>
                  <a:pt x="9414" y="769"/>
                </a:lnTo>
                <a:lnTo>
                  <a:pt x="9393" y="777"/>
                </a:lnTo>
                <a:lnTo>
                  <a:pt x="9373" y="785"/>
                </a:lnTo>
                <a:lnTo>
                  <a:pt x="9353" y="794"/>
                </a:lnTo>
                <a:lnTo>
                  <a:pt x="9333" y="803"/>
                </a:lnTo>
                <a:lnTo>
                  <a:pt x="9313" y="812"/>
                </a:lnTo>
                <a:lnTo>
                  <a:pt x="9294" y="823"/>
                </a:lnTo>
                <a:lnTo>
                  <a:pt x="9275" y="833"/>
                </a:lnTo>
                <a:lnTo>
                  <a:pt x="9257" y="845"/>
                </a:lnTo>
                <a:lnTo>
                  <a:pt x="9238" y="856"/>
                </a:lnTo>
                <a:lnTo>
                  <a:pt x="9220" y="869"/>
                </a:lnTo>
                <a:lnTo>
                  <a:pt x="9202" y="882"/>
                </a:lnTo>
                <a:lnTo>
                  <a:pt x="9185" y="894"/>
                </a:lnTo>
                <a:lnTo>
                  <a:pt x="9167" y="908"/>
                </a:lnTo>
                <a:lnTo>
                  <a:pt x="9151" y="922"/>
                </a:lnTo>
                <a:lnTo>
                  <a:pt x="9117" y="952"/>
                </a:lnTo>
                <a:lnTo>
                  <a:pt x="9086" y="985"/>
                </a:lnTo>
                <a:lnTo>
                  <a:pt x="9056" y="1018"/>
                </a:lnTo>
                <a:lnTo>
                  <a:pt x="9028" y="1054"/>
                </a:lnTo>
                <a:lnTo>
                  <a:pt x="9014" y="1072"/>
                </a:lnTo>
                <a:lnTo>
                  <a:pt x="9001" y="1090"/>
                </a:lnTo>
                <a:lnTo>
                  <a:pt x="8989" y="1110"/>
                </a:lnTo>
                <a:lnTo>
                  <a:pt x="8977" y="1128"/>
                </a:lnTo>
                <a:lnTo>
                  <a:pt x="8966" y="1148"/>
                </a:lnTo>
                <a:lnTo>
                  <a:pt x="8955" y="1168"/>
                </a:lnTo>
                <a:lnTo>
                  <a:pt x="8945" y="1187"/>
                </a:lnTo>
                <a:lnTo>
                  <a:pt x="8934" y="1208"/>
                </a:lnTo>
                <a:lnTo>
                  <a:pt x="8916" y="1250"/>
                </a:lnTo>
                <a:lnTo>
                  <a:pt x="8899" y="1293"/>
                </a:lnTo>
                <a:lnTo>
                  <a:pt x="8884" y="1338"/>
                </a:lnTo>
                <a:lnTo>
                  <a:pt x="8872" y="1383"/>
                </a:lnTo>
                <a:lnTo>
                  <a:pt x="8861" y="1431"/>
                </a:lnTo>
                <a:lnTo>
                  <a:pt x="8852" y="1479"/>
                </a:lnTo>
                <a:lnTo>
                  <a:pt x="8845" y="1528"/>
                </a:lnTo>
                <a:lnTo>
                  <a:pt x="8840" y="1579"/>
                </a:lnTo>
                <a:lnTo>
                  <a:pt x="8837" y="1632"/>
                </a:lnTo>
                <a:lnTo>
                  <a:pt x="8837" y="1686"/>
                </a:lnTo>
                <a:lnTo>
                  <a:pt x="8837" y="4220"/>
                </a:lnTo>
                <a:lnTo>
                  <a:pt x="8100" y="4220"/>
                </a:lnTo>
                <a:lnTo>
                  <a:pt x="8100" y="1686"/>
                </a:lnTo>
                <a:lnTo>
                  <a:pt x="8099" y="1632"/>
                </a:lnTo>
                <a:lnTo>
                  <a:pt x="8096" y="1579"/>
                </a:lnTo>
                <a:lnTo>
                  <a:pt x="8091" y="1528"/>
                </a:lnTo>
                <a:lnTo>
                  <a:pt x="8084" y="1479"/>
                </a:lnTo>
                <a:lnTo>
                  <a:pt x="8075" y="1431"/>
                </a:lnTo>
                <a:lnTo>
                  <a:pt x="8064" y="1383"/>
                </a:lnTo>
                <a:lnTo>
                  <a:pt x="8052" y="1338"/>
                </a:lnTo>
                <a:lnTo>
                  <a:pt x="8037" y="1293"/>
                </a:lnTo>
                <a:lnTo>
                  <a:pt x="8019" y="1250"/>
                </a:lnTo>
                <a:lnTo>
                  <a:pt x="8001" y="1208"/>
                </a:lnTo>
                <a:lnTo>
                  <a:pt x="7990" y="1187"/>
                </a:lnTo>
                <a:lnTo>
                  <a:pt x="7980" y="1168"/>
                </a:lnTo>
                <a:lnTo>
                  <a:pt x="7968" y="1148"/>
                </a:lnTo>
                <a:lnTo>
                  <a:pt x="7957" y="1128"/>
                </a:lnTo>
                <a:lnTo>
                  <a:pt x="7945" y="1110"/>
                </a:lnTo>
                <a:lnTo>
                  <a:pt x="7932" y="1090"/>
                </a:lnTo>
                <a:lnTo>
                  <a:pt x="7920" y="1072"/>
                </a:lnTo>
                <a:lnTo>
                  <a:pt x="7906" y="1054"/>
                </a:lnTo>
                <a:lnTo>
                  <a:pt x="7892" y="1036"/>
                </a:lnTo>
                <a:lnTo>
                  <a:pt x="7877" y="1018"/>
                </a:lnTo>
                <a:lnTo>
                  <a:pt x="7862" y="1002"/>
                </a:lnTo>
                <a:lnTo>
                  <a:pt x="7846" y="985"/>
                </a:lnTo>
                <a:lnTo>
                  <a:pt x="7814" y="952"/>
                </a:lnTo>
                <a:lnTo>
                  <a:pt x="7780" y="922"/>
                </a:lnTo>
                <a:lnTo>
                  <a:pt x="7763" y="908"/>
                </a:lnTo>
                <a:lnTo>
                  <a:pt x="7746" y="894"/>
                </a:lnTo>
                <a:lnTo>
                  <a:pt x="7728" y="882"/>
                </a:lnTo>
                <a:lnTo>
                  <a:pt x="7711" y="869"/>
                </a:lnTo>
                <a:lnTo>
                  <a:pt x="7692" y="856"/>
                </a:lnTo>
                <a:lnTo>
                  <a:pt x="7674" y="845"/>
                </a:lnTo>
                <a:lnTo>
                  <a:pt x="7655" y="833"/>
                </a:lnTo>
                <a:lnTo>
                  <a:pt x="7635" y="823"/>
                </a:lnTo>
                <a:lnTo>
                  <a:pt x="7616" y="812"/>
                </a:lnTo>
                <a:lnTo>
                  <a:pt x="7596" y="803"/>
                </a:lnTo>
                <a:lnTo>
                  <a:pt x="7576" y="794"/>
                </a:lnTo>
                <a:lnTo>
                  <a:pt x="7557" y="785"/>
                </a:lnTo>
                <a:lnTo>
                  <a:pt x="7536" y="777"/>
                </a:lnTo>
                <a:lnTo>
                  <a:pt x="7515" y="769"/>
                </a:lnTo>
                <a:lnTo>
                  <a:pt x="7494" y="762"/>
                </a:lnTo>
                <a:lnTo>
                  <a:pt x="7472" y="755"/>
                </a:lnTo>
                <a:lnTo>
                  <a:pt x="7428" y="744"/>
                </a:lnTo>
                <a:lnTo>
                  <a:pt x="7384" y="734"/>
                </a:lnTo>
                <a:lnTo>
                  <a:pt x="7337" y="728"/>
                </a:lnTo>
                <a:lnTo>
                  <a:pt x="7290" y="723"/>
                </a:lnTo>
                <a:lnTo>
                  <a:pt x="7242" y="719"/>
                </a:lnTo>
                <a:lnTo>
                  <a:pt x="7192" y="718"/>
                </a:lnTo>
                <a:lnTo>
                  <a:pt x="7143" y="719"/>
                </a:lnTo>
                <a:lnTo>
                  <a:pt x="7093" y="723"/>
                </a:lnTo>
                <a:lnTo>
                  <a:pt x="7045" y="728"/>
                </a:lnTo>
                <a:lnTo>
                  <a:pt x="6999" y="734"/>
                </a:lnTo>
                <a:lnTo>
                  <a:pt x="6953" y="744"/>
                </a:lnTo>
                <a:lnTo>
                  <a:pt x="6909" y="755"/>
                </a:lnTo>
                <a:lnTo>
                  <a:pt x="6889" y="762"/>
                </a:lnTo>
                <a:lnTo>
                  <a:pt x="6867" y="769"/>
                </a:lnTo>
                <a:lnTo>
                  <a:pt x="6846" y="777"/>
                </a:lnTo>
                <a:lnTo>
                  <a:pt x="6826" y="785"/>
                </a:lnTo>
                <a:lnTo>
                  <a:pt x="6805" y="794"/>
                </a:lnTo>
                <a:lnTo>
                  <a:pt x="6785" y="803"/>
                </a:lnTo>
                <a:lnTo>
                  <a:pt x="6766" y="812"/>
                </a:lnTo>
                <a:lnTo>
                  <a:pt x="6746" y="823"/>
                </a:lnTo>
                <a:lnTo>
                  <a:pt x="6727" y="833"/>
                </a:lnTo>
                <a:lnTo>
                  <a:pt x="6709" y="845"/>
                </a:lnTo>
                <a:lnTo>
                  <a:pt x="6690" y="856"/>
                </a:lnTo>
                <a:lnTo>
                  <a:pt x="6672" y="869"/>
                </a:lnTo>
                <a:lnTo>
                  <a:pt x="6654" y="882"/>
                </a:lnTo>
                <a:lnTo>
                  <a:pt x="6637" y="894"/>
                </a:lnTo>
                <a:lnTo>
                  <a:pt x="6619" y="908"/>
                </a:lnTo>
                <a:lnTo>
                  <a:pt x="6603" y="922"/>
                </a:lnTo>
                <a:lnTo>
                  <a:pt x="6586" y="937"/>
                </a:lnTo>
                <a:lnTo>
                  <a:pt x="6570" y="952"/>
                </a:lnTo>
                <a:lnTo>
                  <a:pt x="6555" y="969"/>
                </a:lnTo>
                <a:lnTo>
                  <a:pt x="6538" y="985"/>
                </a:lnTo>
                <a:lnTo>
                  <a:pt x="6523" y="1002"/>
                </a:lnTo>
                <a:lnTo>
                  <a:pt x="6508" y="1018"/>
                </a:lnTo>
                <a:lnTo>
                  <a:pt x="6494" y="1036"/>
                </a:lnTo>
                <a:lnTo>
                  <a:pt x="6480" y="1054"/>
                </a:lnTo>
                <a:lnTo>
                  <a:pt x="6468" y="1072"/>
                </a:lnTo>
                <a:lnTo>
                  <a:pt x="6455" y="1090"/>
                </a:lnTo>
                <a:lnTo>
                  <a:pt x="6442" y="1110"/>
                </a:lnTo>
                <a:lnTo>
                  <a:pt x="6430" y="1128"/>
                </a:lnTo>
                <a:lnTo>
                  <a:pt x="6408" y="1168"/>
                </a:lnTo>
                <a:lnTo>
                  <a:pt x="6388" y="1208"/>
                </a:lnTo>
                <a:lnTo>
                  <a:pt x="6370" y="1250"/>
                </a:lnTo>
                <a:lnTo>
                  <a:pt x="6353" y="1293"/>
                </a:lnTo>
                <a:lnTo>
                  <a:pt x="6339" y="1338"/>
                </a:lnTo>
                <a:lnTo>
                  <a:pt x="6326" y="1383"/>
                </a:lnTo>
                <a:lnTo>
                  <a:pt x="6316" y="1431"/>
                </a:lnTo>
                <a:lnTo>
                  <a:pt x="6308" y="1479"/>
                </a:lnTo>
                <a:lnTo>
                  <a:pt x="6301" y="1528"/>
                </a:lnTo>
                <a:lnTo>
                  <a:pt x="6296" y="1579"/>
                </a:lnTo>
                <a:lnTo>
                  <a:pt x="6292" y="1632"/>
                </a:lnTo>
                <a:lnTo>
                  <a:pt x="6291" y="1686"/>
                </a:lnTo>
                <a:lnTo>
                  <a:pt x="6294" y="4107"/>
                </a:lnTo>
                <a:lnTo>
                  <a:pt x="5551" y="4107"/>
                </a:lnTo>
                <a:close/>
              </a:path>
            </a:pathLst>
          </a:custGeom>
          <a:solidFill>
            <a:srgbClr val="505050"/>
          </a:solidFill>
          <a:ln w="9525">
            <a:noFill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44875" name="Freeform 11"/>
          <p:cNvSpPr>
            <a:spLocks noEditPoints="1"/>
          </p:cNvSpPr>
          <p:nvPr/>
        </p:nvSpPr>
        <p:spPr bwMode="auto">
          <a:xfrm>
            <a:off x="5033963" y="4168775"/>
            <a:ext cx="2505075" cy="1325563"/>
          </a:xfrm>
          <a:custGeom>
            <a:avLst/>
            <a:gdLst/>
            <a:ahLst/>
            <a:cxnLst>
              <a:cxn ang="0">
                <a:pos x="40" y="3680"/>
              </a:cxn>
              <a:cxn ang="0">
                <a:pos x="165" y="3546"/>
              </a:cxn>
              <a:cxn ang="0">
                <a:pos x="345" y="3499"/>
              </a:cxn>
              <a:cxn ang="0">
                <a:pos x="521" y="3546"/>
              </a:cxn>
              <a:cxn ang="0">
                <a:pos x="648" y="3680"/>
              </a:cxn>
              <a:cxn ang="0">
                <a:pos x="686" y="3859"/>
              </a:cxn>
              <a:cxn ang="0">
                <a:pos x="630" y="4027"/>
              </a:cxn>
              <a:cxn ang="0">
                <a:pos x="491" y="4147"/>
              </a:cxn>
              <a:cxn ang="0">
                <a:pos x="309" y="4176"/>
              </a:cxn>
              <a:cxn ang="0">
                <a:pos x="140" y="4112"/>
              </a:cxn>
              <a:cxn ang="0">
                <a:pos x="26" y="3970"/>
              </a:cxn>
              <a:cxn ang="0">
                <a:pos x="3294" y="0"/>
              </a:cxn>
              <a:cxn ang="0">
                <a:pos x="3625" y="62"/>
              </a:cxn>
              <a:cxn ang="0">
                <a:pos x="3814" y="226"/>
              </a:cxn>
              <a:cxn ang="0">
                <a:pos x="3859" y="490"/>
              </a:cxn>
              <a:cxn ang="0">
                <a:pos x="3730" y="786"/>
              </a:cxn>
              <a:cxn ang="0">
                <a:pos x="3086" y="1660"/>
              </a:cxn>
              <a:cxn ang="0">
                <a:pos x="3441" y="1750"/>
              </a:cxn>
              <a:cxn ang="0">
                <a:pos x="3727" y="1912"/>
              </a:cxn>
              <a:cxn ang="0">
                <a:pos x="3942" y="2146"/>
              </a:cxn>
              <a:cxn ang="0">
                <a:pos x="4077" y="2441"/>
              </a:cxn>
              <a:cxn ang="0">
                <a:pos x="4131" y="2799"/>
              </a:cxn>
              <a:cxn ang="0">
                <a:pos x="4103" y="3171"/>
              </a:cxn>
              <a:cxn ang="0">
                <a:pos x="3990" y="3493"/>
              </a:cxn>
              <a:cxn ang="0">
                <a:pos x="3789" y="3763"/>
              </a:cxn>
              <a:cxn ang="0">
                <a:pos x="3517" y="3970"/>
              </a:cxn>
              <a:cxn ang="0">
                <a:pos x="3191" y="4096"/>
              </a:cxn>
              <a:cxn ang="0">
                <a:pos x="2812" y="4136"/>
              </a:cxn>
              <a:cxn ang="0">
                <a:pos x="3032" y="3540"/>
              </a:cxn>
              <a:cxn ang="0">
                <a:pos x="3397" y="3316"/>
              </a:cxn>
              <a:cxn ang="0">
                <a:pos x="3548" y="2928"/>
              </a:cxn>
              <a:cxn ang="0">
                <a:pos x="3482" y="2507"/>
              </a:cxn>
              <a:cxn ang="0">
                <a:pos x="3212" y="2225"/>
              </a:cxn>
              <a:cxn ang="0">
                <a:pos x="2778" y="2116"/>
              </a:cxn>
              <a:cxn ang="0">
                <a:pos x="5553" y="3637"/>
              </a:cxn>
              <a:cxn ang="0">
                <a:pos x="5944" y="3618"/>
              </a:cxn>
              <a:cxn ang="0">
                <a:pos x="6393" y="3502"/>
              </a:cxn>
              <a:cxn ang="0">
                <a:pos x="6770" y="3282"/>
              </a:cxn>
              <a:cxn ang="0">
                <a:pos x="7064" y="2971"/>
              </a:cxn>
              <a:cxn ang="0">
                <a:pos x="7250" y="2591"/>
              </a:cxn>
              <a:cxn ang="0">
                <a:pos x="7325" y="2147"/>
              </a:cxn>
              <a:cxn ang="0">
                <a:pos x="7289" y="1674"/>
              </a:cxn>
              <a:cxn ang="0">
                <a:pos x="7141" y="1269"/>
              </a:cxn>
              <a:cxn ang="0">
                <a:pos x="6880" y="934"/>
              </a:cxn>
              <a:cxn ang="0">
                <a:pos x="6519" y="681"/>
              </a:cxn>
              <a:cxn ang="0">
                <a:pos x="6078" y="530"/>
              </a:cxn>
              <a:cxn ang="0">
                <a:pos x="5558" y="479"/>
              </a:cxn>
              <a:cxn ang="0">
                <a:pos x="4751" y="0"/>
              </a:cxn>
              <a:cxn ang="0">
                <a:pos x="6005" y="28"/>
              </a:cxn>
              <a:cxn ang="0">
                <a:pos x="6487" y="124"/>
              </a:cxn>
              <a:cxn ang="0">
                <a:pos x="6870" y="292"/>
              </a:cxn>
              <a:cxn ang="0">
                <a:pos x="7445" y="776"/>
              </a:cxn>
              <a:cxn ang="0">
                <a:pos x="7789" y="1402"/>
              </a:cxn>
              <a:cxn ang="0">
                <a:pos x="7890" y="2137"/>
              </a:cxn>
              <a:cxn ang="0">
                <a:pos x="7737" y="2857"/>
              </a:cxn>
              <a:cxn ang="0">
                <a:pos x="7334" y="3472"/>
              </a:cxn>
              <a:cxn ang="0">
                <a:pos x="6781" y="3893"/>
              </a:cxn>
              <a:cxn ang="0">
                <a:pos x="6398" y="4037"/>
              </a:cxn>
              <a:cxn ang="0">
                <a:pos x="5924" y="4119"/>
              </a:cxn>
            </a:cxnLst>
            <a:rect l="0" t="0" r="r" b="b"/>
            <a:pathLst>
              <a:path w="7891" h="4177">
                <a:moveTo>
                  <a:pt x="0" y="3842"/>
                </a:moveTo>
                <a:lnTo>
                  <a:pt x="2" y="3825"/>
                </a:lnTo>
                <a:lnTo>
                  <a:pt x="3" y="3807"/>
                </a:lnTo>
                <a:lnTo>
                  <a:pt x="4" y="3790"/>
                </a:lnTo>
                <a:lnTo>
                  <a:pt x="7" y="3772"/>
                </a:lnTo>
                <a:lnTo>
                  <a:pt x="11" y="3756"/>
                </a:lnTo>
                <a:lnTo>
                  <a:pt x="14" y="3740"/>
                </a:lnTo>
                <a:lnTo>
                  <a:pt x="20" y="3725"/>
                </a:lnTo>
                <a:lnTo>
                  <a:pt x="26" y="3709"/>
                </a:lnTo>
                <a:lnTo>
                  <a:pt x="32" y="3694"/>
                </a:lnTo>
                <a:lnTo>
                  <a:pt x="40" y="3680"/>
                </a:lnTo>
                <a:lnTo>
                  <a:pt x="48" y="3665"/>
                </a:lnTo>
                <a:lnTo>
                  <a:pt x="56" y="3651"/>
                </a:lnTo>
                <a:lnTo>
                  <a:pt x="67" y="3637"/>
                </a:lnTo>
                <a:lnTo>
                  <a:pt x="77" y="3624"/>
                </a:lnTo>
                <a:lnTo>
                  <a:pt x="87" y="3611"/>
                </a:lnTo>
                <a:lnTo>
                  <a:pt x="100" y="3599"/>
                </a:lnTo>
                <a:lnTo>
                  <a:pt x="112" y="3586"/>
                </a:lnTo>
                <a:lnTo>
                  <a:pt x="125" y="3575"/>
                </a:lnTo>
                <a:lnTo>
                  <a:pt x="138" y="3565"/>
                </a:lnTo>
                <a:lnTo>
                  <a:pt x="151" y="3555"/>
                </a:lnTo>
                <a:lnTo>
                  <a:pt x="165" y="3546"/>
                </a:lnTo>
                <a:lnTo>
                  <a:pt x="180" y="3537"/>
                </a:lnTo>
                <a:lnTo>
                  <a:pt x="194" y="3530"/>
                </a:lnTo>
                <a:lnTo>
                  <a:pt x="210" y="3523"/>
                </a:lnTo>
                <a:lnTo>
                  <a:pt x="225" y="3518"/>
                </a:lnTo>
                <a:lnTo>
                  <a:pt x="242" y="3513"/>
                </a:lnTo>
                <a:lnTo>
                  <a:pt x="258" y="3508"/>
                </a:lnTo>
                <a:lnTo>
                  <a:pt x="274" y="3505"/>
                </a:lnTo>
                <a:lnTo>
                  <a:pt x="292" y="3502"/>
                </a:lnTo>
                <a:lnTo>
                  <a:pt x="309" y="3500"/>
                </a:lnTo>
                <a:lnTo>
                  <a:pt x="326" y="3499"/>
                </a:lnTo>
                <a:lnTo>
                  <a:pt x="345" y="3499"/>
                </a:lnTo>
                <a:lnTo>
                  <a:pt x="362" y="3499"/>
                </a:lnTo>
                <a:lnTo>
                  <a:pt x="380" y="3500"/>
                </a:lnTo>
                <a:lnTo>
                  <a:pt x="397" y="3502"/>
                </a:lnTo>
                <a:lnTo>
                  <a:pt x="414" y="3505"/>
                </a:lnTo>
                <a:lnTo>
                  <a:pt x="431" y="3508"/>
                </a:lnTo>
                <a:lnTo>
                  <a:pt x="447" y="3513"/>
                </a:lnTo>
                <a:lnTo>
                  <a:pt x="462" y="3518"/>
                </a:lnTo>
                <a:lnTo>
                  <a:pt x="478" y="3523"/>
                </a:lnTo>
                <a:lnTo>
                  <a:pt x="492" y="3530"/>
                </a:lnTo>
                <a:lnTo>
                  <a:pt x="507" y="3537"/>
                </a:lnTo>
                <a:lnTo>
                  <a:pt x="521" y="3546"/>
                </a:lnTo>
                <a:lnTo>
                  <a:pt x="535" y="3555"/>
                </a:lnTo>
                <a:lnTo>
                  <a:pt x="549" y="3565"/>
                </a:lnTo>
                <a:lnTo>
                  <a:pt x="562" y="3575"/>
                </a:lnTo>
                <a:lnTo>
                  <a:pt x="575" y="3586"/>
                </a:lnTo>
                <a:lnTo>
                  <a:pt x="587" y="3599"/>
                </a:lnTo>
                <a:lnTo>
                  <a:pt x="599" y="3611"/>
                </a:lnTo>
                <a:lnTo>
                  <a:pt x="610" y="3624"/>
                </a:lnTo>
                <a:lnTo>
                  <a:pt x="621" y="3637"/>
                </a:lnTo>
                <a:lnTo>
                  <a:pt x="630" y="3651"/>
                </a:lnTo>
                <a:lnTo>
                  <a:pt x="639" y="3665"/>
                </a:lnTo>
                <a:lnTo>
                  <a:pt x="648" y="3680"/>
                </a:lnTo>
                <a:lnTo>
                  <a:pt x="655" y="3694"/>
                </a:lnTo>
                <a:lnTo>
                  <a:pt x="662" y="3709"/>
                </a:lnTo>
                <a:lnTo>
                  <a:pt x="667" y="3725"/>
                </a:lnTo>
                <a:lnTo>
                  <a:pt x="672" y="3740"/>
                </a:lnTo>
                <a:lnTo>
                  <a:pt x="677" y="3756"/>
                </a:lnTo>
                <a:lnTo>
                  <a:pt x="680" y="3772"/>
                </a:lnTo>
                <a:lnTo>
                  <a:pt x="682" y="3790"/>
                </a:lnTo>
                <a:lnTo>
                  <a:pt x="685" y="3807"/>
                </a:lnTo>
                <a:lnTo>
                  <a:pt x="686" y="3825"/>
                </a:lnTo>
                <a:lnTo>
                  <a:pt x="686" y="3842"/>
                </a:lnTo>
                <a:lnTo>
                  <a:pt x="686" y="3859"/>
                </a:lnTo>
                <a:lnTo>
                  <a:pt x="685" y="3875"/>
                </a:lnTo>
                <a:lnTo>
                  <a:pt x="682" y="3893"/>
                </a:lnTo>
                <a:lnTo>
                  <a:pt x="680" y="3909"/>
                </a:lnTo>
                <a:lnTo>
                  <a:pt x="677" y="3925"/>
                </a:lnTo>
                <a:lnTo>
                  <a:pt x="672" y="3940"/>
                </a:lnTo>
                <a:lnTo>
                  <a:pt x="667" y="3955"/>
                </a:lnTo>
                <a:lnTo>
                  <a:pt x="662" y="3970"/>
                </a:lnTo>
                <a:lnTo>
                  <a:pt x="655" y="3986"/>
                </a:lnTo>
                <a:lnTo>
                  <a:pt x="646" y="3999"/>
                </a:lnTo>
                <a:lnTo>
                  <a:pt x="638" y="4013"/>
                </a:lnTo>
                <a:lnTo>
                  <a:pt x="630" y="4027"/>
                </a:lnTo>
                <a:lnTo>
                  <a:pt x="620" y="4040"/>
                </a:lnTo>
                <a:lnTo>
                  <a:pt x="609" y="4054"/>
                </a:lnTo>
                <a:lnTo>
                  <a:pt x="599" y="4067"/>
                </a:lnTo>
                <a:lnTo>
                  <a:pt x="586" y="4078"/>
                </a:lnTo>
                <a:lnTo>
                  <a:pt x="573" y="4091"/>
                </a:lnTo>
                <a:lnTo>
                  <a:pt x="561" y="4101"/>
                </a:lnTo>
                <a:lnTo>
                  <a:pt x="548" y="4112"/>
                </a:lnTo>
                <a:lnTo>
                  <a:pt x="534" y="4122"/>
                </a:lnTo>
                <a:lnTo>
                  <a:pt x="520" y="4130"/>
                </a:lnTo>
                <a:lnTo>
                  <a:pt x="506" y="4138"/>
                </a:lnTo>
                <a:lnTo>
                  <a:pt x="491" y="4147"/>
                </a:lnTo>
                <a:lnTo>
                  <a:pt x="476" y="4152"/>
                </a:lnTo>
                <a:lnTo>
                  <a:pt x="461" y="4158"/>
                </a:lnTo>
                <a:lnTo>
                  <a:pt x="445" y="4164"/>
                </a:lnTo>
                <a:lnTo>
                  <a:pt x="430" y="4167"/>
                </a:lnTo>
                <a:lnTo>
                  <a:pt x="413" y="4171"/>
                </a:lnTo>
                <a:lnTo>
                  <a:pt x="396" y="4173"/>
                </a:lnTo>
                <a:lnTo>
                  <a:pt x="380" y="4176"/>
                </a:lnTo>
                <a:lnTo>
                  <a:pt x="362" y="4177"/>
                </a:lnTo>
                <a:lnTo>
                  <a:pt x="345" y="4177"/>
                </a:lnTo>
                <a:lnTo>
                  <a:pt x="326" y="4177"/>
                </a:lnTo>
                <a:lnTo>
                  <a:pt x="309" y="4176"/>
                </a:lnTo>
                <a:lnTo>
                  <a:pt x="292" y="4173"/>
                </a:lnTo>
                <a:lnTo>
                  <a:pt x="275" y="4171"/>
                </a:lnTo>
                <a:lnTo>
                  <a:pt x="259" y="4167"/>
                </a:lnTo>
                <a:lnTo>
                  <a:pt x="243" y="4164"/>
                </a:lnTo>
                <a:lnTo>
                  <a:pt x="227" y="4158"/>
                </a:lnTo>
                <a:lnTo>
                  <a:pt x="212" y="4152"/>
                </a:lnTo>
                <a:lnTo>
                  <a:pt x="196" y="4147"/>
                </a:lnTo>
                <a:lnTo>
                  <a:pt x="181" y="4138"/>
                </a:lnTo>
                <a:lnTo>
                  <a:pt x="167" y="4130"/>
                </a:lnTo>
                <a:lnTo>
                  <a:pt x="154" y="4122"/>
                </a:lnTo>
                <a:lnTo>
                  <a:pt x="140" y="4112"/>
                </a:lnTo>
                <a:lnTo>
                  <a:pt x="126" y="4101"/>
                </a:lnTo>
                <a:lnTo>
                  <a:pt x="113" y="4091"/>
                </a:lnTo>
                <a:lnTo>
                  <a:pt x="100" y="4078"/>
                </a:lnTo>
                <a:lnTo>
                  <a:pt x="89" y="4067"/>
                </a:lnTo>
                <a:lnTo>
                  <a:pt x="77" y="4054"/>
                </a:lnTo>
                <a:lnTo>
                  <a:pt x="67" y="4040"/>
                </a:lnTo>
                <a:lnTo>
                  <a:pt x="57" y="4027"/>
                </a:lnTo>
                <a:lnTo>
                  <a:pt x="48" y="4013"/>
                </a:lnTo>
                <a:lnTo>
                  <a:pt x="40" y="3999"/>
                </a:lnTo>
                <a:lnTo>
                  <a:pt x="33" y="3986"/>
                </a:lnTo>
                <a:lnTo>
                  <a:pt x="26" y="3970"/>
                </a:lnTo>
                <a:lnTo>
                  <a:pt x="20" y="3955"/>
                </a:lnTo>
                <a:lnTo>
                  <a:pt x="16" y="3940"/>
                </a:lnTo>
                <a:lnTo>
                  <a:pt x="11" y="3925"/>
                </a:lnTo>
                <a:lnTo>
                  <a:pt x="7" y="3909"/>
                </a:lnTo>
                <a:lnTo>
                  <a:pt x="4" y="3893"/>
                </a:lnTo>
                <a:lnTo>
                  <a:pt x="3" y="3875"/>
                </a:lnTo>
                <a:lnTo>
                  <a:pt x="2" y="3859"/>
                </a:lnTo>
                <a:lnTo>
                  <a:pt x="0" y="3842"/>
                </a:lnTo>
                <a:close/>
                <a:moveTo>
                  <a:pt x="1528" y="0"/>
                </a:moveTo>
                <a:lnTo>
                  <a:pt x="3257" y="0"/>
                </a:lnTo>
                <a:lnTo>
                  <a:pt x="3294" y="0"/>
                </a:lnTo>
                <a:lnTo>
                  <a:pt x="3330" y="1"/>
                </a:lnTo>
                <a:lnTo>
                  <a:pt x="3365" y="4"/>
                </a:lnTo>
                <a:lnTo>
                  <a:pt x="3398" y="6"/>
                </a:lnTo>
                <a:lnTo>
                  <a:pt x="3431" y="11"/>
                </a:lnTo>
                <a:lnTo>
                  <a:pt x="3462" y="15"/>
                </a:lnTo>
                <a:lnTo>
                  <a:pt x="3492" y="21"/>
                </a:lnTo>
                <a:lnTo>
                  <a:pt x="3521" y="27"/>
                </a:lnTo>
                <a:lnTo>
                  <a:pt x="3548" y="34"/>
                </a:lnTo>
                <a:lnTo>
                  <a:pt x="3575" y="43"/>
                </a:lnTo>
                <a:lnTo>
                  <a:pt x="3600" y="51"/>
                </a:lnTo>
                <a:lnTo>
                  <a:pt x="3625" y="62"/>
                </a:lnTo>
                <a:lnTo>
                  <a:pt x="3648" y="72"/>
                </a:lnTo>
                <a:lnTo>
                  <a:pt x="3670" y="84"/>
                </a:lnTo>
                <a:lnTo>
                  <a:pt x="3691" y="96"/>
                </a:lnTo>
                <a:lnTo>
                  <a:pt x="3709" y="109"/>
                </a:lnTo>
                <a:lnTo>
                  <a:pt x="3728" y="123"/>
                </a:lnTo>
                <a:lnTo>
                  <a:pt x="3745" y="138"/>
                </a:lnTo>
                <a:lnTo>
                  <a:pt x="3761" y="154"/>
                </a:lnTo>
                <a:lnTo>
                  <a:pt x="3776" y="171"/>
                </a:lnTo>
                <a:lnTo>
                  <a:pt x="3790" y="188"/>
                </a:lnTo>
                <a:lnTo>
                  <a:pt x="3802" y="206"/>
                </a:lnTo>
                <a:lnTo>
                  <a:pt x="3814" y="226"/>
                </a:lnTo>
                <a:lnTo>
                  <a:pt x="3824" y="246"/>
                </a:lnTo>
                <a:lnTo>
                  <a:pt x="3832" y="266"/>
                </a:lnTo>
                <a:lnTo>
                  <a:pt x="3840" y="288"/>
                </a:lnTo>
                <a:lnTo>
                  <a:pt x="3847" y="310"/>
                </a:lnTo>
                <a:lnTo>
                  <a:pt x="3852" y="333"/>
                </a:lnTo>
                <a:lnTo>
                  <a:pt x="3856" y="356"/>
                </a:lnTo>
                <a:lnTo>
                  <a:pt x="3859" y="381"/>
                </a:lnTo>
                <a:lnTo>
                  <a:pt x="3861" y="407"/>
                </a:lnTo>
                <a:lnTo>
                  <a:pt x="3861" y="432"/>
                </a:lnTo>
                <a:lnTo>
                  <a:pt x="3861" y="461"/>
                </a:lnTo>
                <a:lnTo>
                  <a:pt x="3859" y="490"/>
                </a:lnTo>
                <a:lnTo>
                  <a:pt x="3854" y="519"/>
                </a:lnTo>
                <a:lnTo>
                  <a:pt x="3849" y="547"/>
                </a:lnTo>
                <a:lnTo>
                  <a:pt x="3841" y="576"/>
                </a:lnTo>
                <a:lnTo>
                  <a:pt x="3833" y="604"/>
                </a:lnTo>
                <a:lnTo>
                  <a:pt x="3823" y="632"/>
                </a:lnTo>
                <a:lnTo>
                  <a:pt x="3811" y="658"/>
                </a:lnTo>
                <a:lnTo>
                  <a:pt x="3797" y="686"/>
                </a:lnTo>
                <a:lnTo>
                  <a:pt x="3782" y="712"/>
                </a:lnTo>
                <a:lnTo>
                  <a:pt x="3766" y="737"/>
                </a:lnTo>
                <a:lnTo>
                  <a:pt x="3749" y="761"/>
                </a:lnTo>
                <a:lnTo>
                  <a:pt x="3730" y="786"/>
                </a:lnTo>
                <a:lnTo>
                  <a:pt x="3709" y="809"/>
                </a:lnTo>
                <a:lnTo>
                  <a:pt x="3687" y="831"/>
                </a:lnTo>
                <a:lnTo>
                  <a:pt x="3664" y="852"/>
                </a:lnTo>
                <a:lnTo>
                  <a:pt x="2825" y="1642"/>
                </a:lnTo>
                <a:lnTo>
                  <a:pt x="2865" y="1643"/>
                </a:lnTo>
                <a:lnTo>
                  <a:pt x="2903" y="1644"/>
                </a:lnTo>
                <a:lnTo>
                  <a:pt x="2941" y="1647"/>
                </a:lnTo>
                <a:lnTo>
                  <a:pt x="2979" y="1649"/>
                </a:lnTo>
                <a:lnTo>
                  <a:pt x="3016" y="1652"/>
                </a:lnTo>
                <a:lnTo>
                  <a:pt x="3052" y="1656"/>
                </a:lnTo>
                <a:lnTo>
                  <a:pt x="3086" y="1660"/>
                </a:lnTo>
                <a:lnTo>
                  <a:pt x="3122" y="1665"/>
                </a:lnTo>
                <a:lnTo>
                  <a:pt x="3156" y="1671"/>
                </a:lnTo>
                <a:lnTo>
                  <a:pt x="3190" y="1678"/>
                </a:lnTo>
                <a:lnTo>
                  <a:pt x="3223" y="1685"/>
                </a:lnTo>
                <a:lnTo>
                  <a:pt x="3256" y="1692"/>
                </a:lnTo>
                <a:lnTo>
                  <a:pt x="3288" y="1700"/>
                </a:lnTo>
                <a:lnTo>
                  <a:pt x="3320" y="1709"/>
                </a:lnTo>
                <a:lnTo>
                  <a:pt x="3351" y="1718"/>
                </a:lnTo>
                <a:lnTo>
                  <a:pt x="3382" y="1728"/>
                </a:lnTo>
                <a:lnTo>
                  <a:pt x="3411" y="1739"/>
                </a:lnTo>
                <a:lnTo>
                  <a:pt x="3441" y="1750"/>
                </a:lnTo>
                <a:lnTo>
                  <a:pt x="3469" y="1761"/>
                </a:lnTo>
                <a:lnTo>
                  <a:pt x="3498" y="1774"/>
                </a:lnTo>
                <a:lnTo>
                  <a:pt x="3526" y="1787"/>
                </a:lnTo>
                <a:lnTo>
                  <a:pt x="3553" y="1801"/>
                </a:lnTo>
                <a:lnTo>
                  <a:pt x="3579" y="1814"/>
                </a:lnTo>
                <a:lnTo>
                  <a:pt x="3606" y="1830"/>
                </a:lnTo>
                <a:lnTo>
                  <a:pt x="3630" y="1845"/>
                </a:lnTo>
                <a:lnTo>
                  <a:pt x="3656" y="1861"/>
                </a:lnTo>
                <a:lnTo>
                  <a:pt x="3680" y="1877"/>
                </a:lnTo>
                <a:lnTo>
                  <a:pt x="3703" y="1894"/>
                </a:lnTo>
                <a:lnTo>
                  <a:pt x="3727" y="1912"/>
                </a:lnTo>
                <a:lnTo>
                  <a:pt x="3750" y="1930"/>
                </a:lnTo>
                <a:lnTo>
                  <a:pt x="3772" y="1950"/>
                </a:lnTo>
                <a:lnTo>
                  <a:pt x="3794" y="1969"/>
                </a:lnTo>
                <a:lnTo>
                  <a:pt x="3815" y="1989"/>
                </a:lnTo>
                <a:lnTo>
                  <a:pt x="3834" y="2010"/>
                </a:lnTo>
                <a:lnTo>
                  <a:pt x="3854" y="2031"/>
                </a:lnTo>
                <a:lnTo>
                  <a:pt x="3873" y="2053"/>
                </a:lnTo>
                <a:lnTo>
                  <a:pt x="3891" y="2075"/>
                </a:lnTo>
                <a:lnTo>
                  <a:pt x="3909" y="2098"/>
                </a:lnTo>
                <a:lnTo>
                  <a:pt x="3926" y="2122"/>
                </a:lnTo>
                <a:lnTo>
                  <a:pt x="3942" y="2146"/>
                </a:lnTo>
                <a:lnTo>
                  <a:pt x="3957" y="2170"/>
                </a:lnTo>
                <a:lnTo>
                  <a:pt x="3972" y="2194"/>
                </a:lnTo>
                <a:lnTo>
                  <a:pt x="3986" y="2220"/>
                </a:lnTo>
                <a:lnTo>
                  <a:pt x="4000" y="2245"/>
                </a:lnTo>
                <a:lnTo>
                  <a:pt x="4013" y="2272"/>
                </a:lnTo>
                <a:lnTo>
                  <a:pt x="4026" y="2299"/>
                </a:lnTo>
                <a:lnTo>
                  <a:pt x="4037" y="2327"/>
                </a:lnTo>
                <a:lnTo>
                  <a:pt x="4048" y="2354"/>
                </a:lnTo>
                <a:lnTo>
                  <a:pt x="4058" y="2383"/>
                </a:lnTo>
                <a:lnTo>
                  <a:pt x="4068" y="2412"/>
                </a:lnTo>
                <a:lnTo>
                  <a:pt x="4077" y="2441"/>
                </a:lnTo>
                <a:lnTo>
                  <a:pt x="4085" y="2471"/>
                </a:lnTo>
                <a:lnTo>
                  <a:pt x="4093" y="2501"/>
                </a:lnTo>
                <a:lnTo>
                  <a:pt x="4100" y="2533"/>
                </a:lnTo>
                <a:lnTo>
                  <a:pt x="4106" y="2564"/>
                </a:lnTo>
                <a:lnTo>
                  <a:pt x="4112" y="2596"/>
                </a:lnTo>
                <a:lnTo>
                  <a:pt x="4116" y="2629"/>
                </a:lnTo>
                <a:lnTo>
                  <a:pt x="4121" y="2663"/>
                </a:lnTo>
                <a:lnTo>
                  <a:pt x="4124" y="2696"/>
                </a:lnTo>
                <a:lnTo>
                  <a:pt x="4128" y="2730"/>
                </a:lnTo>
                <a:lnTo>
                  <a:pt x="4130" y="2764"/>
                </a:lnTo>
                <a:lnTo>
                  <a:pt x="4131" y="2799"/>
                </a:lnTo>
                <a:lnTo>
                  <a:pt x="4132" y="2835"/>
                </a:lnTo>
                <a:lnTo>
                  <a:pt x="4132" y="2871"/>
                </a:lnTo>
                <a:lnTo>
                  <a:pt x="4132" y="2907"/>
                </a:lnTo>
                <a:lnTo>
                  <a:pt x="4131" y="2941"/>
                </a:lnTo>
                <a:lnTo>
                  <a:pt x="4130" y="2975"/>
                </a:lnTo>
                <a:lnTo>
                  <a:pt x="4128" y="3009"/>
                </a:lnTo>
                <a:lnTo>
                  <a:pt x="4124" y="3043"/>
                </a:lnTo>
                <a:lnTo>
                  <a:pt x="4120" y="3075"/>
                </a:lnTo>
                <a:lnTo>
                  <a:pt x="4115" y="3107"/>
                </a:lnTo>
                <a:lnTo>
                  <a:pt x="4110" y="3140"/>
                </a:lnTo>
                <a:lnTo>
                  <a:pt x="4103" y="3171"/>
                </a:lnTo>
                <a:lnTo>
                  <a:pt x="4098" y="3202"/>
                </a:lnTo>
                <a:lnTo>
                  <a:pt x="4090" y="3234"/>
                </a:lnTo>
                <a:lnTo>
                  <a:pt x="4081" y="3264"/>
                </a:lnTo>
                <a:lnTo>
                  <a:pt x="4072" y="3294"/>
                </a:lnTo>
                <a:lnTo>
                  <a:pt x="4063" y="3324"/>
                </a:lnTo>
                <a:lnTo>
                  <a:pt x="4052" y="3353"/>
                </a:lnTo>
                <a:lnTo>
                  <a:pt x="4041" y="3382"/>
                </a:lnTo>
                <a:lnTo>
                  <a:pt x="4029" y="3410"/>
                </a:lnTo>
                <a:lnTo>
                  <a:pt x="4016" y="3438"/>
                </a:lnTo>
                <a:lnTo>
                  <a:pt x="4004" y="3465"/>
                </a:lnTo>
                <a:lnTo>
                  <a:pt x="3990" y="3493"/>
                </a:lnTo>
                <a:lnTo>
                  <a:pt x="3975" y="3520"/>
                </a:lnTo>
                <a:lnTo>
                  <a:pt x="3960" y="3545"/>
                </a:lnTo>
                <a:lnTo>
                  <a:pt x="3943" y="3572"/>
                </a:lnTo>
                <a:lnTo>
                  <a:pt x="3927" y="3597"/>
                </a:lnTo>
                <a:lnTo>
                  <a:pt x="3910" y="3622"/>
                </a:lnTo>
                <a:lnTo>
                  <a:pt x="3891" y="3646"/>
                </a:lnTo>
                <a:lnTo>
                  <a:pt x="3873" y="3670"/>
                </a:lnTo>
                <a:lnTo>
                  <a:pt x="3853" y="3695"/>
                </a:lnTo>
                <a:lnTo>
                  <a:pt x="3832" y="3718"/>
                </a:lnTo>
                <a:lnTo>
                  <a:pt x="3811" y="3741"/>
                </a:lnTo>
                <a:lnTo>
                  <a:pt x="3789" y="3763"/>
                </a:lnTo>
                <a:lnTo>
                  <a:pt x="3767" y="3785"/>
                </a:lnTo>
                <a:lnTo>
                  <a:pt x="3744" y="3807"/>
                </a:lnTo>
                <a:lnTo>
                  <a:pt x="3720" y="3828"/>
                </a:lnTo>
                <a:lnTo>
                  <a:pt x="3696" y="3849"/>
                </a:lnTo>
                <a:lnTo>
                  <a:pt x="3672" y="3867"/>
                </a:lnTo>
                <a:lnTo>
                  <a:pt x="3647" y="3887"/>
                </a:lnTo>
                <a:lnTo>
                  <a:pt x="3622" y="3904"/>
                </a:lnTo>
                <a:lnTo>
                  <a:pt x="3597" y="3922"/>
                </a:lnTo>
                <a:lnTo>
                  <a:pt x="3570" y="3939"/>
                </a:lnTo>
                <a:lnTo>
                  <a:pt x="3543" y="3955"/>
                </a:lnTo>
                <a:lnTo>
                  <a:pt x="3517" y="3970"/>
                </a:lnTo>
                <a:lnTo>
                  <a:pt x="3489" y="3986"/>
                </a:lnTo>
                <a:lnTo>
                  <a:pt x="3461" y="3999"/>
                </a:lnTo>
                <a:lnTo>
                  <a:pt x="3433" y="4013"/>
                </a:lnTo>
                <a:lnTo>
                  <a:pt x="3404" y="4025"/>
                </a:lnTo>
                <a:lnTo>
                  <a:pt x="3375" y="4038"/>
                </a:lnTo>
                <a:lnTo>
                  <a:pt x="3345" y="4049"/>
                </a:lnTo>
                <a:lnTo>
                  <a:pt x="3315" y="4060"/>
                </a:lnTo>
                <a:lnTo>
                  <a:pt x="3285" y="4069"/>
                </a:lnTo>
                <a:lnTo>
                  <a:pt x="3253" y="4078"/>
                </a:lnTo>
                <a:lnTo>
                  <a:pt x="3222" y="4088"/>
                </a:lnTo>
                <a:lnTo>
                  <a:pt x="3191" y="4096"/>
                </a:lnTo>
                <a:lnTo>
                  <a:pt x="3158" y="4103"/>
                </a:lnTo>
                <a:lnTo>
                  <a:pt x="3126" y="4108"/>
                </a:lnTo>
                <a:lnTo>
                  <a:pt x="3092" y="4115"/>
                </a:lnTo>
                <a:lnTo>
                  <a:pt x="3059" y="4120"/>
                </a:lnTo>
                <a:lnTo>
                  <a:pt x="3025" y="4125"/>
                </a:lnTo>
                <a:lnTo>
                  <a:pt x="2990" y="4128"/>
                </a:lnTo>
                <a:lnTo>
                  <a:pt x="2955" y="4132"/>
                </a:lnTo>
                <a:lnTo>
                  <a:pt x="2921" y="4134"/>
                </a:lnTo>
                <a:lnTo>
                  <a:pt x="2885" y="4135"/>
                </a:lnTo>
                <a:lnTo>
                  <a:pt x="2848" y="4136"/>
                </a:lnTo>
                <a:lnTo>
                  <a:pt x="2812" y="4136"/>
                </a:lnTo>
                <a:lnTo>
                  <a:pt x="1427" y="4136"/>
                </a:lnTo>
                <a:lnTo>
                  <a:pt x="1427" y="3587"/>
                </a:lnTo>
                <a:lnTo>
                  <a:pt x="2641" y="3587"/>
                </a:lnTo>
                <a:lnTo>
                  <a:pt x="2696" y="3587"/>
                </a:lnTo>
                <a:lnTo>
                  <a:pt x="2749" y="3585"/>
                </a:lnTo>
                <a:lnTo>
                  <a:pt x="2800" y="3581"/>
                </a:lnTo>
                <a:lnTo>
                  <a:pt x="2850" y="3575"/>
                </a:lnTo>
                <a:lnTo>
                  <a:pt x="2897" y="3568"/>
                </a:lnTo>
                <a:lnTo>
                  <a:pt x="2944" y="3560"/>
                </a:lnTo>
                <a:lnTo>
                  <a:pt x="2988" y="3551"/>
                </a:lnTo>
                <a:lnTo>
                  <a:pt x="3032" y="3540"/>
                </a:lnTo>
                <a:lnTo>
                  <a:pt x="3072" y="3527"/>
                </a:lnTo>
                <a:lnTo>
                  <a:pt x="3113" y="3512"/>
                </a:lnTo>
                <a:lnTo>
                  <a:pt x="3151" y="3497"/>
                </a:lnTo>
                <a:lnTo>
                  <a:pt x="3187" y="3479"/>
                </a:lnTo>
                <a:lnTo>
                  <a:pt x="3222" y="3460"/>
                </a:lnTo>
                <a:lnTo>
                  <a:pt x="3256" y="3440"/>
                </a:lnTo>
                <a:lnTo>
                  <a:pt x="3287" y="3418"/>
                </a:lnTo>
                <a:lnTo>
                  <a:pt x="3317" y="3395"/>
                </a:lnTo>
                <a:lnTo>
                  <a:pt x="3346" y="3369"/>
                </a:lnTo>
                <a:lnTo>
                  <a:pt x="3373" y="3343"/>
                </a:lnTo>
                <a:lnTo>
                  <a:pt x="3397" y="3316"/>
                </a:lnTo>
                <a:lnTo>
                  <a:pt x="3420" y="3287"/>
                </a:lnTo>
                <a:lnTo>
                  <a:pt x="3441" y="3257"/>
                </a:lnTo>
                <a:lnTo>
                  <a:pt x="3460" y="3226"/>
                </a:lnTo>
                <a:lnTo>
                  <a:pt x="3477" y="3193"/>
                </a:lnTo>
                <a:lnTo>
                  <a:pt x="3493" y="3158"/>
                </a:lnTo>
                <a:lnTo>
                  <a:pt x="3507" y="3124"/>
                </a:lnTo>
                <a:lnTo>
                  <a:pt x="3519" y="3087"/>
                </a:lnTo>
                <a:lnTo>
                  <a:pt x="3528" y="3049"/>
                </a:lnTo>
                <a:lnTo>
                  <a:pt x="3538" y="3010"/>
                </a:lnTo>
                <a:lnTo>
                  <a:pt x="3543" y="2970"/>
                </a:lnTo>
                <a:lnTo>
                  <a:pt x="3548" y="2928"/>
                </a:lnTo>
                <a:lnTo>
                  <a:pt x="3550" y="2884"/>
                </a:lnTo>
                <a:lnTo>
                  <a:pt x="3551" y="2840"/>
                </a:lnTo>
                <a:lnTo>
                  <a:pt x="3550" y="2798"/>
                </a:lnTo>
                <a:lnTo>
                  <a:pt x="3548" y="2759"/>
                </a:lnTo>
                <a:lnTo>
                  <a:pt x="3543" y="2719"/>
                </a:lnTo>
                <a:lnTo>
                  <a:pt x="3538" y="2681"/>
                </a:lnTo>
                <a:lnTo>
                  <a:pt x="3531" y="2644"/>
                </a:lnTo>
                <a:lnTo>
                  <a:pt x="3520" y="2608"/>
                </a:lnTo>
                <a:lnTo>
                  <a:pt x="3510" y="2573"/>
                </a:lnTo>
                <a:lnTo>
                  <a:pt x="3497" y="2540"/>
                </a:lnTo>
                <a:lnTo>
                  <a:pt x="3482" y="2507"/>
                </a:lnTo>
                <a:lnTo>
                  <a:pt x="3466" y="2476"/>
                </a:lnTo>
                <a:lnTo>
                  <a:pt x="3447" y="2446"/>
                </a:lnTo>
                <a:lnTo>
                  <a:pt x="3427" y="2416"/>
                </a:lnTo>
                <a:lnTo>
                  <a:pt x="3406" y="2388"/>
                </a:lnTo>
                <a:lnTo>
                  <a:pt x="3383" y="2361"/>
                </a:lnTo>
                <a:lnTo>
                  <a:pt x="3358" y="2335"/>
                </a:lnTo>
                <a:lnTo>
                  <a:pt x="3331" y="2310"/>
                </a:lnTo>
                <a:lnTo>
                  <a:pt x="3303" y="2287"/>
                </a:lnTo>
                <a:lnTo>
                  <a:pt x="3274" y="2265"/>
                </a:lnTo>
                <a:lnTo>
                  <a:pt x="3244" y="2244"/>
                </a:lnTo>
                <a:lnTo>
                  <a:pt x="3212" y="2225"/>
                </a:lnTo>
                <a:lnTo>
                  <a:pt x="3178" y="2207"/>
                </a:lnTo>
                <a:lnTo>
                  <a:pt x="3144" y="2191"/>
                </a:lnTo>
                <a:lnTo>
                  <a:pt x="3108" y="2177"/>
                </a:lnTo>
                <a:lnTo>
                  <a:pt x="3071" y="2164"/>
                </a:lnTo>
                <a:lnTo>
                  <a:pt x="3033" y="2153"/>
                </a:lnTo>
                <a:lnTo>
                  <a:pt x="2994" y="2142"/>
                </a:lnTo>
                <a:lnTo>
                  <a:pt x="2953" y="2134"/>
                </a:lnTo>
                <a:lnTo>
                  <a:pt x="2911" y="2127"/>
                </a:lnTo>
                <a:lnTo>
                  <a:pt x="2868" y="2122"/>
                </a:lnTo>
                <a:lnTo>
                  <a:pt x="2823" y="2118"/>
                </a:lnTo>
                <a:lnTo>
                  <a:pt x="2778" y="2116"/>
                </a:lnTo>
                <a:lnTo>
                  <a:pt x="2730" y="2115"/>
                </a:lnTo>
                <a:lnTo>
                  <a:pt x="1996" y="2115"/>
                </a:lnTo>
                <a:lnTo>
                  <a:pt x="1996" y="1737"/>
                </a:lnTo>
                <a:lnTo>
                  <a:pt x="3292" y="523"/>
                </a:lnTo>
                <a:lnTo>
                  <a:pt x="1528" y="523"/>
                </a:lnTo>
                <a:lnTo>
                  <a:pt x="1528" y="0"/>
                </a:lnTo>
                <a:close/>
                <a:moveTo>
                  <a:pt x="5485" y="3633"/>
                </a:moveTo>
                <a:lnTo>
                  <a:pt x="5497" y="3635"/>
                </a:lnTo>
                <a:lnTo>
                  <a:pt x="5514" y="3635"/>
                </a:lnTo>
                <a:lnTo>
                  <a:pt x="5532" y="3636"/>
                </a:lnTo>
                <a:lnTo>
                  <a:pt x="5553" y="3637"/>
                </a:lnTo>
                <a:lnTo>
                  <a:pt x="5575" y="3638"/>
                </a:lnTo>
                <a:lnTo>
                  <a:pt x="5594" y="3639"/>
                </a:lnTo>
                <a:lnTo>
                  <a:pt x="5609" y="3639"/>
                </a:lnTo>
                <a:lnTo>
                  <a:pt x="5620" y="3639"/>
                </a:lnTo>
                <a:lnTo>
                  <a:pt x="5669" y="3639"/>
                </a:lnTo>
                <a:lnTo>
                  <a:pt x="5715" y="3638"/>
                </a:lnTo>
                <a:lnTo>
                  <a:pt x="5763" y="3636"/>
                </a:lnTo>
                <a:lnTo>
                  <a:pt x="5808" y="3633"/>
                </a:lnTo>
                <a:lnTo>
                  <a:pt x="5855" y="3629"/>
                </a:lnTo>
                <a:lnTo>
                  <a:pt x="5900" y="3624"/>
                </a:lnTo>
                <a:lnTo>
                  <a:pt x="5944" y="3618"/>
                </a:lnTo>
                <a:lnTo>
                  <a:pt x="5988" y="3613"/>
                </a:lnTo>
                <a:lnTo>
                  <a:pt x="6031" y="3606"/>
                </a:lnTo>
                <a:lnTo>
                  <a:pt x="6074" y="3597"/>
                </a:lnTo>
                <a:lnTo>
                  <a:pt x="6116" y="3588"/>
                </a:lnTo>
                <a:lnTo>
                  <a:pt x="6156" y="3579"/>
                </a:lnTo>
                <a:lnTo>
                  <a:pt x="6198" y="3568"/>
                </a:lnTo>
                <a:lnTo>
                  <a:pt x="6237" y="3557"/>
                </a:lnTo>
                <a:lnTo>
                  <a:pt x="6278" y="3544"/>
                </a:lnTo>
                <a:lnTo>
                  <a:pt x="6316" y="3531"/>
                </a:lnTo>
                <a:lnTo>
                  <a:pt x="6354" y="3518"/>
                </a:lnTo>
                <a:lnTo>
                  <a:pt x="6393" y="3502"/>
                </a:lnTo>
                <a:lnTo>
                  <a:pt x="6430" y="3486"/>
                </a:lnTo>
                <a:lnTo>
                  <a:pt x="6467" y="3470"/>
                </a:lnTo>
                <a:lnTo>
                  <a:pt x="6503" y="3453"/>
                </a:lnTo>
                <a:lnTo>
                  <a:pt x="6539" y="3434"/>
                </a:lnTo>
                <a:lnTo>
                  <a:pt x="6574" y="3416"/>
                </a:lnTo>
                <a:lnTo>
                  <a:pt x="6607" y="3395"/>
                </a:lnTo>
                <a:lnTo>
                  <a:pt x="6641" y="3374"/>
                </a:lnTo>
                <a:lnTo>
                  <a:pt x="6674" y="3353"/>
                </a:lnTo>
                <a:lnTo>
                  <a:pt x="6707" y="3330"/>
                </a:lnTo>
                <a:lnTo>
                  <a:pt x="6738" y="3307"/>
                </a:lnTo>
                <a:lnTo>
                  <a:pt x="6770" y="3282"/>
                </a:lnTo>
                <a:lnTo>
                  <a:pt x="6801" y="3258"/>
                </a:lnTo>
                <a:lnTo>
                  <a:pt x="6831" y="3231"/>
                </a:lnTo>
                <a:lnTo>
                  <a:pt x="6860" y="3205"/>
                </a:lnTo>
                <a:lnTo>
                  <a:pt x="6889" y="3177"/>
                </a:lnTo>
                <a:lnTo>
                  <a:pt x="6917" y="3149"/>
                </a:lnTo>
                <a:lnTo>
                  <a:pt x="6944" y="3121"/>
                </a:lnTo>
                <a:lnTo>
                  <a:pt x="6970" y="3092"/>
                </a:lnTo>
                <a:lnTo>
                  <a:pt x="6995" y="3062"/>
                </a:lnTo>
                <a:lnTo>
                  <a:pt x="7019" y="3032"/>
                </a:lnTo>
                <a:lnTo>
                  <a:pt x="7042" y="3001"/>
                </a:lnTo>
                <a:lnTo>
                  <a:pt x="7064" y="2971"/>
                </a:lnTo>
                <a:lnTo>
                  <a:pt x="7086" y="2938"/>
                </a:lnTo>
                <a:lnTo>
                  <a:pt x="7107" y="2906"/>
                </a:lnTo>
                <a:lnTo>
                  <a:pt x="7126" y="2873"/>
                </a:lnTo>
                <a:lnTo>
                  <a:pt x="7145" y="2840"/>
                </a:lnTo>
                <a:lnTo>
                  <a:pt x="7163" y="2806"/>
                </a:lnTo>
                <a:lnTo>
                  <a:pt x="7179" y="2771"/>
                </a:lnTo>
                <a:lnTo>
                  <a:pt x="7195" y="2737"/>
                </a:lnTo>
                <a:lnTo>
                  <a:pt x="7210" y="2701"/>
                </a:lnTo>
                <a:lnTo>
                  <a:pt x="7224" y="2665"/>
                </a:lnTo>
                <a:lnTo>
                  <a:pt x="7238" y="2628"/>
                </a:lnTo>
                <a:lnTo>
                  <a:pt x="7250" y="2591"/>
                </a:lnTo>
                <a:lnTo>
                  <a:pt x="7261" y="2554"/>
                </a:lnTo>
                <a:lnTo>
                  <a:pt x="7272" y="2515"/>
                </a:lnTo>
                <a:lnTo>
                  <a:pt x="7282" y="2476"/>
                </a:lnTo>
                <a:lnTo>
                  <a:pt x="7290" y="2437"/>
                </a:lnTo>
                <a:lnTo>
                  <a:pt x="7298" y="2397"/>
                </a:lnTo>
                <a:lnTo>
                  <a:pt x="7305" y="2357"/>
                </a:lnTo>
                <a:lnTo>
                  <a:pt x="7311" y="2316"/>
                </a:lnTo>
                <a:lnTo>
                  <a:pt x="7316" y="2274"/>
                </a:lnTo>
                <a:lnTo>
                  <a:pt x="7320" y="2233"/>
                </a:lnTo>
                <a:lnTo>
                  <a:pt x="7323" y="2190"/>
                </a:lnTo>
                <a:lnTo>
                  <a:pt x="7325" y="2147"/>
                </a:lnTo>
                <a:lnTo>
                  <a:pt x="7327" y="2103"/>
                </a:lnTo>
                <a:lnTo>
                  <a:pt x="7327" y="2059"/>
                </a:lnTo>
                <a:lnTo>
                  <a:pt x="7327" y="2014"/>
                </a:lnTo>
                <a:lnTo>
                  <a:pt x="7325" y="1970"/>
                </a:lnTo>
                <a:lnTo>
                  <a:pt x="7323" y="1926"/>
                </a:lnTo>
                <a:lnTo>
                  <a:pt x="7320" y="1883"/>
                </a:lnTo>
                <a:lnTo>
                  <a:pt x="7316" y="1840"/>
                </a:lnTo>
                <a:lnTo>
                  <a:pt x="7310" y="1797"/>
                </a:lnTo>
                <a:lnTo>
                  <a:pt x="7304" y="1757"/>
                </a:lnTo>
                <a:lnTo>
                  <a:pt x="7297" y="1715"/>
                </a:lnTo>
                <a:lnTo>
                  <a:pt x="7289" y="1674"/>
                </a:lnTo>
                <a:lnTo>
                  <a:pt x="7281" y="1635"/>
                </a:lnTo>
                <a:lnTo>
                  <a:pt x="7271" y="1596"/>
                </a:lnTo>
                <a:lnTo>
                  <a:pt x="7260" y="1557"/>
                </a:lnTo>
                <a:lnTo>
                  <a:pt x="7249" y="1519"/>
                </a:lnTo>
                <a:lnTo>
                  <a:pt x="7236" y="1482"/>
                </a:lnTo>
                <a:lnTo>
                  <a:pt x="7223" y="1445"/>
                </a:lnTo>
                <a:lnTo>
                  <a:pt x="7208" y="1409"/>
                </a:lnTo>
                <a:lnTo>
                  <a:pt x="7193" y="1373"/>
                </a:lnTo>
                <a:lnTo>
                  <a:pt x="7177" y="1338"/>
                </a:lnTo>
                <a:lnTo>
                  <a:pt x="7159" y="1304"/>
                </a:lnTo>
                <a:lnTo>
                  <a:pt x="7141" y="1269"/>
                </a:lnTo>
                <a:lnTo>
                  <a:pt x="7122" y="1236"/>
                </a:lnTo>
                <a:lnTo>
                  <a:pt x="7102" y="1203"/>
                </a:lnTo>
                <a:lnTo>
                  <a:pt x="7082" y="1172"/>
                </a:lnTo>
                <a:lnTo>
                  <a:pt x="7060" y="1139"/>
                </a:lnTo>
                <a:lnTo>
                  <a:pt x="7036" y="1108"/>
                </a:lnTo>
                <a:lnTo>
                  <a:pt x="7013" y="1078"/>
                </a:lnTo>
                <a:lnTo>
                  <a:pt x="6988" y="1048"/>
                </a:lnTo>
                <a:lnTo>
                  <a:pt x="6962" y="1019"/>
                </a:lnTo>
                <a:lnTo>
                  <a:pt x="6935" y="990"/>
                </a:lnTo>
                <a:lnTo>
                  <a:pt x="6909" y="962"/>
                </a:lnTo>
                <a:lnTo>
                  <a:pt x="6880" y="934"/>
                </a:lnTo>
                <a:lnTo>
                  <a:pt x="6851" y="907"/>
                </a:lnTo>
                <a:lnTo>
                  <a:pt x="6821" y="881"/>
                </a:lnTo>
                <a:lnTo>
                  <a:pt x="6789" y="855"/>
                </a:lnTo>
                <a:lnTo>
                  <a:pt x="6758" y="831"/>
                </a:lnTo>
                <a:lnTo>
                  <a:pt x="6726" y="807"/>
                </a:lnTo>
                <a:lnTo>
                  <a:pt x="6693" y="783"/>
                </a:lnTo>
                <a:lnTo>
                  <a:pt x="6659" y="761"/>
                </a:lnTo>
                <a:lnTo>
                  <a:pt x="6626" y="741"/>
                </a:lnTo>
                <a:lnTo>
                  <a:pt x="6591" y="720"/>
                </a:lnTo>
                <a:lnTo>
                  <a:pt x="6555" y="700"/>
                </a:lnTo>
                <a:lnTo>
                  <a:pt x="6519" y="681"/>
                </a:lnTo>
                <a:lnTo>
                  <a:pt x="6482" y="664"/>
                </a:lnTo>
                <a:lnTo>
                  <a:pt x="6445" y="647"/>
                </a:lnTo>
                <a:lnTo>
                  <a:pt x="6407" y="630"/>
                </a:lnTo>
                <a:lnTo>
                  <a:pt x="6368" y="614"/>
                </a:lnTo>
                <a:lnTo>
                  <a:pt x="6329" y="600"/>
                </a:lnTo>
                <a:lnTo>
                  <a:pt x="6288" y="586"/>
                </a:lnTo>
                <a:lnTo>
                  <a:pt x="6248" y="574"/>
                </a:lnTo>
                <a:lnTo>
                  <a:pt x="6206" y="561"/>
                </a:lnTo>
                <a:lnTo>
                  <a:pt x="6164" y="549"/>
                </a:lnTo>
                <a:lnTo>
                  <a:pt x="6121" y="539"/>
                </a:lnTo>
                <a:lnTo>
                  <a:pt x="6078" y="530"/>
                </a:lnTo>
                <a:lnTo>
                  <a:pt x="6034" y="520"/>
                </a:lnTo>
                <a:lnTo>
                  <a:pt x="5989" y="513"/>
                </a:lnTo>
                <a:lnTo>
                  <a:pt x="5944" y="505"/>
                </a:lnTo>
                <a:lnTo>
                  <a:pt x="5897" y="500"/>
                </a:lnTo>
                <a:lnTo>
                  <a:pt x="5851" y="494"/>
                </a:lnTo>
                <a:lnTo>
                  <a:pt x="5804" y="489"/>
                </a:lnTo>
                <a:lnTo>
                  <a:pt x="5756" y="486"/>
                </a:lnTo>
                <a:lnTo>
                  <a:pt x="5707" y="483"/>
                </a:lnTo>
                <a:lnTo>
                  <a:pt x="5659" y="481"/>
                </a:lnTo>
                <a:lnTo>
                  <a:pt x="5608" y="480"/>
                </a:lnTo>
                <a:lnTo>
                  <a:pt x="5558" y="479"/>
                </a:lnTo>
                <a:lnTo>
                  <a:pt x="5535" y="479"/>
                </a:lnTo>
                <a:lnTo>
                  <a:pt x="5510" y="480"/>
                </a:lnTo>
                <a:lnTo>
                  <a:pt x="5486" y="481"/>
                </a:lnTo>
                <a:lnTo>
                  <a:pt x="5459" y="482"/>
                </a:lnTo>
                <a:lnTo>
                  <a:pt x="5428" y="483"/>
                </a:lnTo>
                <a:lnTo>
                  <a:pt x="5391" y="486"/>
                </a:lnTo>
                <a:lnTo>
                  <a:pt x="5347" y="488"/>
                </a:lnTo>
                <a:lnTo>
                  <a:pt x="5297" y="490"/>
                </a:lnTo>
                <a:lnTo>
                  <a:pt x="5294" y="4136"/>
                </a:lnTo>
                <a:lnTo>
                  <a:pt x="4751" y="4136"/>
                </a:lnTo>
                <a:lnTo>
                  <a:pt x="4751" y="0"/>
                </a:lnTo>
                <a:lnTo>
                  <a:pt x="5461" y="0"/>
                </a:lnTo>
                <a:lnTo>
                  <a:pt x="5521" y="0"/>
                </a:lnTo>
                <a:lnTo>
                  <a:pt x="5579" y="0"/>
                </a:lnTo>
                <a:lnTo>
                  <a:pt x="5635" y="3"/>
                </a:lnTo>
                <a:lnTo>
                  <a:pt x="5692" y="4"/>
                </a:lnTo>
                <a:lnTo>
                  <a:pt x="5747" y="7"/>
                </a:lnTo>
                <a:lnTo>
                  <a:pt x="5800" y="10"/>
                </a:lnTo>
                <a:lnTo>
                  <a:pt x="5853" y="13"/>
                </a:lnTo>
                <a:lnTo>
                  <a:pt x="5906" y="18"/>
                </a:lnTo>
                <a:lnTo>
                  <a:pt x="5955" y="22"/>
                </a:lnTo>
                <a:lnTo>
                  <a:pt x="6005" y="28"/>
                </a:lnTo>
                <a:lnTo>
                  <a:pt x="6054" y="34"/>
                </a:lnTo>
                <a:lnTo>
                  <a:pt x="6102" y="40"/>
                </a:lnTo>
                <a:lnTo>
                  <a:pt x="6148" y="48"/>
                </a:lnTo>
                <a:lnTo>
                  <a:pt x="6193" y="55"/>
                </a:lnTo>
                <a:lnTo>
                  <a:pt x="6237" y="63"/>
                </a:lnTo>
                <a:lnTo>
                  <a:pt x="6281" y="72"/>
                </a:lnTo>
                <a:lnTo>
                  <a:pt x="6323" y="81"/>
                </a:lnTo>
                <a:lnTo>
                  <a:pt x="6365" y="91"/>
                </a:lnTo>
                <a:lnTo>
                  <a:pt x="6407" y="101"/>
                </a:lnTo>
                <a:lnTo>
                  <a:pt x="6447" y="113"/>
                </a:lnTo>
                <a:lnTo>
                  <a:pt x="6487" y="124"/>
                </a:lnTo>
                <a:lnTo>
                  <a:pt x="6525" y="137"/>
                </a:lnTo>
                <a:lnTo>
                  <a:pt x="6563" y="150"/>
                </a:lnTo>
                <a:lnTo>
                  <a:pt x="6600" y="162"/>
                </a:lnTo>
                <a:lnTo>
                  <a:pt x="6636" y="176"/>
                </a:lnTo>
                <a:lnTo>
                  <a:pt x="6672" y="191"/>
                </a:lnTo>
                <a:lnTo>
                  <a:pt x="6707" y="206"/>
                </a:lnTo>
                <a:lnTo>
                  <a:pt x="6742" y="223"/>
                </a:lnTo>
                <a:lnTo>
                  <a:pt x="6774" y="239"/>
                </a:lnTo>
                <a:lnTo>
                  <a:pt x="6808" y="256"/>
                </a:lnTo>
                <a:lnTo>
                  <a:pt x="6839" y="274"/>
                </a:lnTo>
                <a:lnTo>
                  <a:pt x="6870" y="292"/>
                </a:lnTo>
                <a:lnTo>
                  <a:pt x="6932" y="329"/>
                </a:lnTo>
                <a:lnTo>
                  <a:pt x="6991" y="369"/>
                </a:lnTo>
                <a:lnTo>
                  <a:pt x="7049" y="409"/>
                </a:lnTo>
                <a:lnTo>
                  <a:pt x="7106" y="451"/>
                </a:lnTo>
                <a:lnTo>
                  <a:pt x="7159" y="495"/>
                </a:lnTo>
                <a:lnTo>
                  <a:pt x="7211" y="539"/>
                </a:lnTo>
                <a:lnTo>
                  <a:pt x="7262" y="584"/>
                </a:lnTo>
                <a:lnTo>
                  <a:pt x="7310" y="630"/>
                </a:lnTo>
                <a:lnTo>
                  <a:pt x="7356" y="678"/>
                </a:lnTo>
                <a:lnTo>
                  <a:pt x="7402" y="727"/>
                </a:lnTo>
                <a:lnTo>
                  <a:pt x="7445" y="776"/>
                </a:lnTo>
                <a:lnTo>
                  <a:pt x="7485" y="829"/>
                </a:lnTo>
                <a:lnTo>
                  <a:pt x="7525" y="881"/>
                </a:lnTo>
                <a:lnTo>
                  <a:pt x="7562" y="934"/>
                </a:lnTo>
                <a:lnTo>
                  <a:pt x="7596" y="990"/>
                </a:lnTo>
                <a:lnTo>
                  <a:pt x="7630" y="1045"/>
                </a:lnTo>
                <a:lnTo>
                  <a:pt x="7661" y="1102"/>
                </a:lnTo>
                <a:lnTo>
                  <a:pt x="7692" y="1160"/>
                </a:lnTo>
                <a:lnTo>
                  <a:pt x="7719" y="1219"/>
                </a:lnTo>
                <a:lnTo>
                  <a:pt x="7745" y="1279"/>
                </a:lnTo>
                <a:lnTo>
                  <a:pt x="7768" y="1340"/>
                </a:lnTo>
                <a:lnTo>
                  <a:pt x="7789" y="1402"/>
                </a:lnTo>
                <a:lnTo>
                  <a:pt x="7809" y="1463"/>
                </a:lnTo>
                <a:lnTo>
                  <a:pt x="7826" y="1527"/>
                </a:lnTo>
                <a:lnTo>
                  <a:pt x="7841" y="1592"/>
                </a:lnTo>
                <a:lnTo>
                  <a:pt x="7854" y="1657"/>
                </a:lnTo>
                <a:lnTo>
                  <a:pt x="7865" y="1723"/>
                </a:lnTo>
                <a:lnTo>
                  <a:pt x="7875" y="1789"/>
                </a:lnTo>
                <a:lnTo>
                  <a:pt x="7882" y="1857"/>
                </a:lnTo>
                <a:lnTo>
                  <a:pt x="7886" y="1926"/>
                </a:lnTo>
                <a:lnTo>
                  <a:pt x="7890" y="1995"/>
                </a:lnTo>
                <a:lnTo>
                  <a:pt x="7891" y="2066"/>
                </a:lnTo>
                <a:lnTo>
                  <a:pt x="7890" y="2137"/>
                </a:lnTo>
                <a:lnTo>
                  <a:pt x="7886" y="2206"/>
                </a:lnTo>
                <a:lnTo>
                  <a:pt x="7882" y="2274"/>
                </a:lnTo>
                <a:lnTo>
                  <a:pt x="7874" y="2342"/>
                </a:lnTo>
                <a:lnTo>
                  <a:pt x="7864" y="2409"/>
                </a:lnTo>
                <a:lnTo>
                  <a:pt x="7853" y="2476"/>
                </a:lnTo>
                <a:lnTo>
                  <a:pt x="7839" y="2541"/>
                </a:lnTo>
                <a:lnTo>
                  <a:pt x="7823" y="2606"/>
                </a:lnTo>
                <a:lnTo>
                  <a:pt x="7804" y="2671"/>
                </a:lnTo>
                <a:lnTo>
                  <a:pt x="7784" y="2733"/>
                </a:lnTo>
                <a:lnTo>
                  <a:pt x="7762" y="2796"/>
                </a:lnTo>
                <a:lnTo>
                  <a:pt x="7737" y="2857"/>
                </a:lnTo>
                <a:lnTo>
                  <a:pt x="7710" y="2919"/>
                </a:lnTo>
                <a:lnTo>
                  <a:pt x="7682" y="2979"/>
                </a:lnTo>
                <a:lnTo>
                  <a:pt x="7651" y="3038"/>
                </a:lnTo>
                <a:lnTo>
                  <a:pt x="7617" y="3096"/>
                </a:lnTo>
                <a:lnTo>
                  <a:pt x="7583" y="3154"/>
                </a:lnTo>
                <a:lnTo>
                  <a:pt x="7545" y="3211"/>
                </a:lnTo>
                <a:lnTo>
                  <a:pt x="7507" y="3265"/>
                </a:lnTo>
                <a:lnTo>
                  <a:pt x="7467" y="3318"/>
                </a:lnTo>
                <a:lnTo>
                  <a:pt x="7424" y="3372"/>
                </a:lnTo>
                <a:lnTo>
                  <a:pt x="7380" y="3423"/>
                </a:lnTo>
                <a:lnTo>
                  <a:pt x="7334" y="3472"/>
                </a:lnTo>
                <a:lnTo>
                  <a:pt x="7287" y="3520"/>
                </a:lnTo>
                <a:lnTo>
                  <a:pt x="7237" y="3567"/>
                </a:lnTo>
                <a:lnTo>
                  <a:pt x="7186" y="3613"/>
                </a:lnTo>
                <a:lnTo>
                  <a:pt x="7133" y="3658"/>
                </a:lnTo>
                <a:lnTo>
                  <a:pt x="7078" y="3701"/>
                </a:lnTo>
                <a:lnTo>
                  <a:pt x="7021" y="3742"/>
                </a:lnTo>
                <a:lnTo>
                  <a:pt x="6963" y="3783"/>
                </a:lnTo>
                <a:lnTo>
                  <a:pt x="6903" y="3822"/>
                </a:lnTo>
                <a:lnTo>
                  <a:pt x="6840" y="3859"/>
                </a:lnTo>
                <a:lnTo>
                  <a:pt x="6811" y="3877"/>
                </a:lnTo>
                <a:lnTo>
                  <a:pt x="6781" y="3893"/>
                </a:lnTo>
                <a:lnTo>
                  <a:pt x="6751" y="3908"/>
                </a:lnTo>
                <a:lnTo>
                  <a:pt x="6719" y="3923"/>
                </a:lnTo>
                <a:lnTo>
                  <a:pt x="6686" y="3938"/>
                </a:lnTo>
                <a:lnTo>
                  <a:pt x="6654" y="3952"/>
                </a:lnTo>
                <a:lnTo>
                  <a:pt x="6619" y="3966"/>
                </a:lnTo>
                <a:lnTo>
                  <a:pt x="6584" y="3979"/>
                </a:lnTo>
                <a:lnTo>
                  <a:pt x="6549" y="3991"/>
                </a:lnTo>
                <a:lnTo>
                  <a:pt x="6512" y="4004"/>
                </a:lnTo>
                <a:lnTo>
                  <a:pt x="6475" y="4016"/>
                </a:lnTo>
                <a:lnTo>
                  <a:pt x="6437" y="4026"/>
                </a:lnTo>
                <a:lnTo>
                  <a:pt x="6398" y="4037"/>
                </a:lnTo>
                <a:lnTo>
                  <a:pt x="6359" y="4047"/>
                </a:lnTo>
                <a:lnTo>
                  <a:pt x="6318" y="4056"/>
                </a:lnTo>
                <a:lnTo>
                  <a:pt x="6277" y="4065"/>
                </a:lnTo>
                <a:lnTo>
                  <a:pt x="6235" y="4075"/>
                </a:lnTo>
                <a:lnTo>
                  <a:pt x="6192" y="4083"/>
                </a:lnTo>
                <a:lnTo>
                  <a:pt x="6149" y="4090"/>
                </a:lnTo>
                <a:lnTo>
                  <a:pt x="6105" y="4097"/>
                </a:lnTo>
                <a:lnTo>
                  <a:pt x="6061" y="4104"/>
                </a:lnTo>
                <a:lnTo>
                  <a:pt x="6016" y="4110"/>
                </a:lnTo>
                <a:lnTo>
                  <a:pt x="5971" y="4114"/>
                </a:lnTo>
                <a:lnTo>
                  <a:pt x="5924" y="4119"/>
                </a:lnTo>
                <a:lnTo>
                  <a:pt x="5877" y="4123"/>
                </a:lnTo>
                <a:lnTo>
                  <a:pt x="5829" y="4127"/>
                </a:lnTo>
                <a:lnTo>
                  <a:pt x="5782" y="4130"/>
                </a:lnTo>
                <a:lnTo>
                  <a:pt x="5733" y="4133"/>
                </a:lnTo>
                <a:lnTo>
                  <a:pt x="5633" y="4136"/>
                </a:lnTo>
                <a:lnTo>
                  <a:pt x="5531" y="4136"/>
                </a:lnTo>
                <a:lnTo>
                  <a:pt x="5485" y="4136"/>
                </a:lnTo>
                <a:lnTo>
                  <a:pt x="5485" y="3633"/>
                </a:lnTo>
                <a:close/>
              </a:path>
            </a:pathLst>
          </a:custGeom>
          <a:solidFill>
            <a:schemeClr val="accent3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158" y="1142984"/>
            <a:ext cx="4071966" cy="49831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138642" cy="49831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424936" cy="424847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5170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81000" y="1108075"/>
            <a:ext cx="8377238" cy="0"/>
          </a:xfrm>
          <a:prstGeom prst="line">
            <a:avLst/>
          </a:prstGeom>
          <a:noFill/>
          <a:ln w="3810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de-DE"/>
          </a:p>
        </p:txBody>
      </p:sp>
      <p:sp>
        <p:nvSpPr>
          <p:cNvPr id="10" name="Gerade Verbindung 9"/>
          <p:cNvSpPr>
            <a:spLocks noChangeShapeType="1"/>
          </p:cNvSpPr>
          <p:nvPr/>
        </p:nvSpPr>
        <p:spPr bwMode="auto">
          <a:xfrm flipH="1">
            <a:off x="390525" y="6137275"/>
            <a:ext cx="6777038" cy="0"/>
          </a:xfrm>
          <a:prstGeom prst="line">
            <a:avLst/>
          </a:prstGeom>
          <a:noFill/>
          <a:ln w="571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de-DE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7026191" y="6478588"/>
            <a:ext cx="1920560" cy="23083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de-DE" sz="900" b="0" dirty="0" err="1">
                <a:solidFill>
                  <a:schemeClr val="bg2">
                    <a:alpha val="100000"/>
                  </a:schemeClr>
                </a:solidFill>
                <a:effectLst/>
                <a:latin typeface="Tahoma"/>
              </a:rPr>
              <a:t>computer</a:t>
            </a:r>
            <a:r>
              <a:rPr lang="de-DE" sz="900" b="0" dirty="0">
                <a:solidFill>
                  <a:schemeClr val="bg2">
                    <a:alpha val="100000"/>
                  </a:schemeClr>
                </a:solidFill>
                <a:effectLst/>
                <a:latin typeface="Tahoma"/>
              </a:rPr>
              <a:t> </a:t>
            </a:r>
            <a:r>
              <a:rPr lang="de-DE" sz="900" b="0" dirty="0" err="1">
                <a:solidFill>
                  <a:schemeClr val="bg2">
                    <a:alpha val="100000"/>
                  </a:schemeClr>
                </a:solidFill>
                <a:effectLst/>
                <a:latin typeface="Tahoma"/>
              </a:rPr>
              <a:t>graphics</a:t>
            </a:r>
            <a:r>
              <a:rPr lang="de-DE" sz="900" b="0" dirty="0">
                <a:solidFill>
                  <a:schemeClr val="bg2">
                    <a:alpha val="100000"/>
                  </a:schemeClr>
                </a:solidFill>
                <a:effectLst/>
                <a:latin typeface="Tahoma"/>
              </a:rPr>
              <a:t> &amp; </a:t>
            </a:r>
            <a:r>
              <a:rPr lang="de-DE" sz="900" b="0" dirty="0" err="1">
                <a:solidFill>
                  <a:schemeClr val="bg2">
                    <a:alpha val="100000"/>
                  </a:schemeClr>
                </a:solidFill>
                <a:effectLst/>
                <a:latin typeface="Tahoma"/>
              </a:rPr>
              <a:t>visualization</a:t>
            </a:r>
            <a:endParaRPr lang="de-DE" sz="900" b="0" dirty="0">
              <a:solidFill>
                <a:schemeClr val="bg2">
                  <a:alpha val="100000"/>
                </a:schemeClr>
              </a:solidFill>
              <a:effectLst/>
              <a:latin typeface="Tahom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29684" cy="1000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142984"/>
            <a:ext cx="8443914" cy="4954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357158" y="6143644"/>
            <a:ext cx="67151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Assisted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Placement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Andreas Kirsch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5893" name="Freeform 5"/>
          <p:cNvSpPr>
            <a:spLocks noEditPoints="1"/>
          </p:cNvSpPr>
          <p:nvPr/>
        </p:nvSpPr>
        <p:spPr bwMode="auto">
          <a:xfrm>
            <a:off x="7151688" y="5938838"/>
            <a:ext cx="1023938" cy="549275"/>
          </a:xfrm>
          <a:custGeom>
            <a:avLst/>
            <a:gdLst/>
            <a:ahLst/>
            <a:cxnLst>
              <a:cxn ang="0">
                <a:pos x="712" y="4249"/>
              </a:cxn>
              <a:cxn ang="0">
                <a:pos x="816" y="4504"/>
              </a:cxn>
              <a:cxn ang="0">
                <a:pos x="996" y="4679"/>
              </a:cxn>
              <a:cxn ang="0">
                <a:pos x="1261" y="4783"/>
              </a:cxn>
              <a:cxn ang="0">
                <a:pos x="1458" y="5464"/>
              </a:cxn>
              <a:cxn ang="0">
                <a:pos x="902" y="5379"/>
              </a:cxn>
              <a:cxn ang="0">
                <a:pos x="479" y="5177"/>
              </a:cxn>
              <a:cxn ang="0">
                <a:pos x="189" y="4861"/>
              </a:cxn>
              <a:cxn ang="0">
                <a:pos x="32" y="4428"/>
              </a:cxn>
              <a:cxn ang="0">
                <a:pos x="5708" y="3798"/>
              </a:cxn>
              <a:cxn ang="0">
                <a:pos x="5625" y="4403"/>
              </a:cxn>
              <a:cxn ang="0">
                <a:pos x="5397" y="4895"/>
              </a:cxn>
              <a:cxn ang="0">
                <a:pos x="5033" y="5265"/>
              </a:cxn>
              <a:cxn ang="0">
                <a:pos x="4566" y="5479"/>
              </a:cxn>
              <a:cxn ang="0">
                <a:pos x="4003" y="5534"/>
              </a:cxn>
              <a:cxn ang="0">
                <a:pos x="3469" y="5430"/>
              </a:cxn>
              <a:cxn ang="0">
                <a:pos x="3035" y="5167"/>
              </a:cxn>
              <a:cxn ang="0">
                <a:pos x="2710" y="4756"/>
              </a:cxn>
              <a:cxn ang="0">
                <a:pos x="2527" y="4229"/>
              </a:cxn>
              <a:cxn ang="0">
                <a:pos x="3161" y="3868"/>
              </a:cxn>
              <a:cxn ang="0">
                <a:pos x="3205" y="4205"/>
              </a:cxn>
              <a:cxn ang="0">
                <a:pos x="3337" y="4487"/>
              </a:cxn>
              <a:cxn ang="0">
                <a:pos x="3549" y="4708"/>
              </a:cxn>
              <a:cxn ang="0">
                <a:pos x="3814" y="4840"/>
              </a:cxn>
              <a:cxn ang="0">
                <a:pos x="4126" y="4880"/>
              </a:cxn>
              <a:cxn ang="0">
                <a:pos x="4433" y="4826"/>
              </a:cxn>
              <a:cxn ang="0">
                <a:pos x="4689" y="4679"/>
              </a:cxn>
              <a:cxn ang="0">
                <a:pos x="4889" y="4447"/>
              </a:cxn>
              <a:cxn ang="0">
                <a:pos x="5004" y="4157"/>
              </a:cxn>
              <a:cxn ang="0">
                <a:pos x="5288" y="3721"/>
              </a:cxn>
              <a:cxn ang="0">
                <a:pos x="5050" y="1378"/>
              </a:cxn>
              <a:cxn ang="0">
                <a:pos x="5178" y="858"/>
              </a:cxn>
              <a:cxn ang="0">
                <a:pos x="5439" y="444"/>
              </a:cxn>
              <a:cxn ang="0">
                <a:pos x="5812" y="156"/>
              </a:cxn>
              <a:cxn ang="0">
                <a:pos x="6277" y="16"/>
              </a:cxn>
              <a:cxn ang="0">
                <a:pos x="6819" y="28"/>
              </a:cxn>
              <a:cxn ang="0">
                <a:pos x="7311" y="230"/>
              </a:cxn>
              <a:cxn ang="0">
                <a:pos x="7706" y="543"/>
              </a:cxn>
              <a:cxn ang="0">
                <a:pos x="8120" y="184"/>
              </a:cxn>
              <a:cxn ang="0">
                <a:pos x="8620" y="15"/>
              </a:cxn>
              <a:cxn ang="0">
                <a:pos x="9153" y="28"/>
              </a:cxn>
              <a:cxn ang="0">
                <a:pos x="9603" y="192"/>
              </a:cxn>
              <a:cxn ang="0">
                <a:pos x="9962" y="503"/>
              </a:cxn>
              <a:cxn ang="0">
                <a:pos x="10203" y="933"/>
              </a:cxn>
              <a:cxn ang="0">
                <a:pos x="10312" y="1468"/>
              </a:cxn>
              <a:cxn ang="0">
                <a:pos x="9618" y="1253"/>
              </a:cxn>
              <a:cxn ang="0">
                <a:pos x="9394" y="863"/>
              </a:cxn>
              <a:cxn ang="0">
                <a:pos x="9163" y="712"/>
              </a:cxn>
              <a:cxn ang="0">
                <a:pos x="8701" y="659"/>
              </a:cxn>
              <a:cxn ang="0">
                <a:pos x="8397" y="765"/>
              </a:cxn>
              <a:cxn ang="0">
                <a:pos x="8154" y="1006"/>
              </a:cxn>
              <a:cxn ang="0">
                <a:pos x="8019" y="1431"/>
              </a:cxn>
              <a:cxn ang="0">
                <a:pos x="7290" y="1171"/>
              </a:cxn>
              <a:cxn ang="0">
                <a:pos x="7132" y="908"/>
              </a:cxn>
              <a:cxn ang="0">
                <a:pos x="6891" y="727"/>
              </a:cxn>
              <a:cxn ang="0">
                <a:pos x="6479" y="652"/>
              </a:cxn>
              <a:cxn ang="0">
                <a:pos x="6119" y="745"/>
              </a:cxn>
              <a:cxn ang="0">
                <a:pos x="5918" y="908"/>
              </a:cxn>
              <a:cxn ang="0">
                <a:pos x="5739" y="1253"/>
              </a:cxn>
            </a:cxnLst>
            <a:rect l="0" t="0" r="r" b="b"/>
            <a:pathLst>
              <a:path w="10318" h="5536">
                <a:moveTo>
                  <a:pt x="0" y="677"/>
                </a:moveTo>
                <a:lnTo>
                  <a:pt x="681" y="677"/>
                </a:lnTo>
                <a:lnTo>
                  <a:pt x="681" y="1681"/>
                </a:lnTo>
                <a:lnTo>
                  <a:pt x="1829" y="1681"/>
                </a:lnTo>
                <a:lnTo>
                  <a:pt x="1829" y="2321"/>
                </a:lnTo>
                <a:lnTo>
                  <a:pt x="681" y="2321"/>
                </a:lnTo>
                <a:lnTo>
                  <a:pt x="681" y="3943"/>
                </a:lnTo>
                <a:lnTo>
                  <a:pt x="682" y="3998"/>
                </a:lnTo>
                <a:lnTo>
                  <a:pt x="685" y="4052"/>
                </a:lnTo>
                <a:lnTo>
                  <a:pt x="689" y="4104"/>
                </a:lnTo>
                <a:lnTo>
                  <a:pt x="695" y="4155"/>
                </a:lnTo>
                <a:lnTo>
                  <a:pt x="703" y="4203"/>
                </a:lnTo>
                <a:lnTo>
                  <a:pt x="712" y="4249"/>
                </a:lnTo>
                <a:lnTo>
                  <a:pt x="717" y="4271"/>
                </a:lnTo>
                <a:lnTo>
                  <a:pt x="724" y="4293"/>
                </a:lnTo>
                <a:lnTo>
                  <a:pt x="730" y="4315"/>
                </a:lnTo>
                <a:lnTo>
                  <a:pt x="736" y="4336"/>
                </a:lnTo>
                <a:lnTo>
                  <a:pt x="744" y="4357"/>
                </a:lnTo>
                <a:lnTo>
                  <a:pt x="751" y="4377"/>
                </a:lnTo>
                <a:lnTo>
                  <a:pt x="760" y="4396"/>
                </a:lnTo>
                <a:lnTo>
                  <a:pt x="768" y="4416"/>
                </a:lnTo>
                <a:lnTo>
                  <a:pt x="776" y="4434"/>
                </a:lnTo>
                <a:lnTo>
                  <a:pt x="786" y="4453"/>
                </a:lnTo>
                <a:lnTo>
                  <a:pt x="795" y="4470"/>
                </a:lnTo>
                <a:lnTo>
                  <a:pt x="806" y="4487"/>
                </a:lnTo>
                <a:lnTo>
                  <a:pt x="816" y="4504"/>
                </a:lnTo>
                <a:lnTo>
                  <a:pt x="828" y="4520"/>
                </a:lnTo>
                <a:lnTo>
                  <a:pt x="838" y="4536"/>
                </a:lnTo>
                <a:lnTo>
                  <a:pt x="851" y="4551"/>
                </a:lnTo>
                <a:lnTo>
                  <a:pt x="864" y="4566"/>
                </a:lnTo>
                <a:lnTo>
                  <a:pt x="876" y="4581"/>
                </a:lnTo>
                <a:lnTo>
                  <a:pt x="889" y="4594"/>
                </a:lnTo>
                <a:lnTo>
                  <a:pt x="903" y="4607"/>
                </a:lnTo>
                <a:lnTo>
                  <a:pt x="917" y="4621"/>
                </a:lnTo>
                <a:lnTo>
                  <a:pt x="932" y="4633"/>
                </a:lnTo>
                <a:lnTo>
                  <a:pt x="947" y="4645"/>
                </a:lnTo>
                <a:lnTo>
                  <a:pt x="963" y="4657"/>
                </a:lnTo>
                <a:lnTo>
                  <a:pt x="979" y="4668"/>
                </a:lnTo>
                <a:lnTo>
                  <a:pt x="996" y="4679"/>
                </a:lnTo>
                <a:lnTo>
                  <a:pt x="1013" y="4690"/>
                </a:lnTo>
                <a:lnTo>
                  <a:pt x="1031" y="4699"/>
                </a:lnTo>
                <a:lnTo>
                  <a:pt x="1050" y="4710"/>
                </a:lnTo>
                <a:lnTo>
                  <a:pt x="1068" y="4718"/>
                </a:lnTo>
                <a:lnTo>
                  <a:pt x="1088" y="4728"/>
                </a:lnTo>
                <a:lnTo>
                  <a:pt x="1108" y="4736"/>
                </a:lnTo>
                <a:lnTo>
                  <a:pt x="1128" y="4745"/>
                </a:lnTo>
                <a:lnTo>
                  <a:pt x="1149" y="4752"/>
                </a:lnTo>
                <a:lnTo>
                  <a:pt x="1170" y="4759"/>
                </a:lnTo>
                <a:lnTo>
                  <a:pt x="1192" y="4766"/>
                </a:lnTo>
                <a:lnTo>
                  <a:pt x="1215" y="4772"/>
                </a:lnTo>
                <a:lnTo>
                  <a:pt x="1237" y="4778"/>
                </a:lnTo>
                <a:lnTo>
                  <a:pt x="1261" y="4783"/>
                </a:lnTo>
                <a:lnTo>
                  <a:pt x="1284" y="4789"/>
                </a:lnTo>
                <a:lnTo>
                  <a:pt x="1335" y="4798"/>
                </a:lnTo>
                <a:lnTo>
                  <a:pt x="1387" y="4805"/>
                </a:lnTo>
                <a:lnTo>
                  <a:pt x="1440" y="4811"/>
                </a:lnTo>
                <a:lnTo>
                  <a:pt x="1495" y="4815"/>
                </a:lnTo>
                <a:lnTo>
                  <a:pt x="1553" y="4817"/>
                </a:lnTo>
                <a:lnTo>
                  <a:pt x="1613" y="4818"/>
                </a:lnTo>
                <a:lnTo>
                  <a:pt x="1829" y="4818"/>
                </a:lnTo>
                <a:lnTo>
                  <a:pt x="1829" y="5466"/>
                </a:lnTo>
                <a:lnTo>
                  <a:pt x="1605" y="5466"/>
                </a:lnTo>
                <a:lnTo>
                  <a:pt x="1555" y="5466"/>
                </a:lnTo>
                <a:lnTo>
                  <a:pt x="1506" y="5465"/>
                </a:lnTo>
                <a:lnTo>
                  <a:pt x="1458" y="5464"/>
                </a:lnTo>
                <a:lnTo>
                  <a:pt x="1411" y="5460"/>
                </a:lnTo>
                <a:lnTo>
                  <a:pt x="1363" y="5457"/>
                </a:lnTo>
                <a:lnTo>
                  <a:pt x="1318" y="5454"/>
                </a:lnTo>
                <a:lnTo>
                  <a:pt x="1273" y="5449"/>
                </a:lnTo>
                <a:lnTo>
                  <a:pt x="1229" y="5445"/>
                </a:lnTo>
                <a:lnTo>
                  <a:pt x="1185" y="5438"/>
                </a:lnTo>
                <a:lnTo>
                  <a:pt x="1141" y="5432"/>
                </a:lnTo>
                <a:lnTo>
                  <a:pt x="1099" y="5425"/>
                </a:lnTo>
                <a:lnTo>
                  <a:pt x="1058" y="5416"/>
                </a:lnTo>
                <a:lnTo>
                  <a:pt x="1018" y="5408"/>
                </a:lnTo>
                <a:lnTo>
                  <a:pt x="978" y="5398"/>
                </a:lnTo>
                <a:lnTo>
                  <a:pt x="939" y="5389"/>
                </a:lnTo>
                <a:lnTo>
                  <a:pt x="902" y="5379"/>
                </a:lnTo>
                <a:lnTo>
                  <a:pt x="865" y="5367"/>
                </a:lnTo>
                <a:lnTo>
                  <a:pt x="828" y="5355"/>
                </a:lnTo>
                <a:lnTo>
                  <a:pt x="792" y="5342"/>
                </a:lnTo>
                <a:lnTo>
                  <a:pt x="757" y="5329"/>
                </a:lnTo>
                <a:lnTo>
                  <a:pt x="723" y="5315"/>
                </a:lnTo>
                <a:lnTo>
                  <a:pt x="690" y="5300"/>
                </a:lnTo>
                <a:lnTo>
                  <a:pt x="658" y="5284"/>
                </a:lnTo>
                <a:lnTo>
                  <a:pt x="625" y="5268"/>
                </a:lnTo>
                <a:lnTo>
                  <a:pt x="594" y="5252"/>
                </a:lnTo>
                <a:lnTo>
                  <a:pt x="564" y="5234"/>
                </a:lnTo>
                <a:lnTo>
                  <a:pt x="534" y="5216"/>
                </a:lnTo>
                <a:lnTo>
                  <a:pt x="506" y="5197"/>
                </a:lnTo>
                <a:lnTo>
                  <a:pt x="479" y="5177"/>
                </a:lnTo>
                <a:lnTo>
                  <a:pt x="451" y="5157"/>
                </a:lnTo>
                <a:lnTo>
                  <a:pt x="425" y="5136"/>
                </a:lnTo>
                <a:lnTo>
                  <a:pt x="400" y="5114"/>
                </a:lnTo>
                <a:lnTo>
                  <a:pt x="376" y="5092"/>
                </a:lnTo>
                <a:lnTo>
                  <a:pt x="351" y="5070"/>
                </a:lnTo>
                <a:lnTo>
                  <a:pt x="328" y="5046"/>
                </a:lnTo>
                <a:lnTo>
                  <a:pt x="306" y="5022"/>
                </a:lnTo>
                <a:lnTo>
                  <a:pt x="285" y="4996"/>
                </a:lnTo>
                <a:lnTo>
                  <a:pt x="264" y="4971"/>
                </a:lnTo>
                <a:lnTo>
                  <a:pt x="244" y="4944"/>
                </a:lnTo>
                <a:lnTo>
                  <a:pt x="225" y="4918"/>
                </a:lnTo>
                <a:lnTo>
                  <a:pt x="206" y="4889"/>
                </a:lnTo>
                <a:lnTo>
                  <a:pt x="189" y="4861"/>
                </a:lnTo>
                <a:lnTo>
                  <a:pt x="173" y="4832"/>
                </a:lnTo>
                <a:lnTo>
                  <a:pt x="156" y="4802"/>
                </a:lnTo>
                <a:lnTo>
                  <a:pt x="141" y="4771"/>
                </a:lnTo>
                <a:lnTo>
                  <a:pt x="126" y="4740"/>
                </a:lnTo>
                <a:lnTo>
                  <a:pt x="113" y="4708"/>
                </a:lnTo>
                <a:lnTo>
                  <a:pt x="100" y="4675"/>
                </a:lnTo>
                <a:lnTo>
                  <a:pt x="88" y="4642"/>
                </a:lnTo>
                <a:lnTo>
                  <a:pt x="77" y="4608"/>
                </a:lnTo>
                <a:lnTo>
                  <a:pt x="66" y="4573"/>
                </a:lnTo>
                <a:lnTo>
                  <a:pt x="56" y="4538"/>
                </a:lnTo>
                <a:lnTo>
                  <a:pt x="47" y="4501"/>
                </a:lnTo>
                <a:lnTo>
                  <a:pt x="39" y="4464"/>
                </a:lnTo>
                <a:lnTo>
                  <a:pt x="32" y="4428"/>
                </a:lnTo>
                <a:lnTo>
                  <a:pt x="25" y="4389"/>
                </a:lnTo>
                <a:lnTo>
                  <a:pt x="19" y="4350"/>
                </a:lnTo>
                <a:lnTo>
                  <a:pt x="14" y="4310"/>
                </a:lnTo>
                <a:lnTo>
                  <a:pt x="9" y="4270"/>
                </a:lnTo>
                <a:lnTo>
                  <a:pt x="6" y="4229"/>
                </a:lnTo>
                <a:lnTo>
                  <a:pt x="3" y="4187"/>
                </a:lnTo>
                <a:lnTo>
                  <a:pt x="1" y="4145"/>
                </a:lnTo>
                <a:lnTo>
                  <a:pt x="0" y="4102"/>
                </a:lnTo>
                <a:lnTo>
                  <a:pt x="0" y="4058"/>
                </a:lnTo>
                <a:lnTo>
                  <a:pt x="0" y="677"/>
                </a:lnTo>
                <a:close/>
                <a:moveTo>
                  <a:pt x="5709" y="3721"/>
                </a:moveTo>
                <a:lnTo>
                  <a:pt x="5709" y="3746"/>
                </a:lnTo>
                <a:lnTo>
                  <a:pt x="5708" y="3798"/>
                </a:lnTo>
                <a:lnTo>
                  <a:pt x="5707" y="3848"/>
                </a:lnTo>
                <a:lnTo>
                  <a:pt x="5705" y="3897"/>
                </a:lnTo>
                <a:lnTo>
                  <a:pt x="5702" y="3947"/>
                </a:lnTo>
                <a:lnTo>
                  <a:pt x="5699" y="3996"/>
                </a:lnTo>
                <a:lnTo>
                  <a:pt x="5693" y="4043"/>
                </a:lnTo>
                <a:lnTo>
                  <a:pt x="5688" y="4091"/>
                </a:lnTo>
                <a:lnTo>
                  <a:pt x="5682" y="4138"/>
                </a:lnTo>
                <a:lnTo>
                  <a:pt x="5674" y="4183"/>
                </a:lnTo>
                <a:lnTo>
                  <a:pt x="5666" y="4229"/>
                </a:lnTo>
                <a:lnTo>
                  <a:pt x="5657" y="4273"/>
                </a:lnTo>
                <a:lnTo>
                  <a:pt x="5647" y="4317"/>
                </a:lnTo>
                <a:lnTo>
                  <a:pt x="5637" y="4360"/>
                </a:lnTo>
                <a:lnTo>
                  <a:pt x="5625" y="4403"/>
                </a:lnTo>
                <a:lnTo>
                  <a:pt x="5612" y="4445"/>
                </a:lnTo>
                <a:lnTo>
                  <a:pt x="5600" y="4486"/>
                </a:lnTo>
                <a:lnTo>
                  <a:pt x="5585" y="4526"/>
                </a:lnTo>
                <a:lnTo>
                  <a:pt x="5570" y="4566"/>
                </a:lnTo>
                <a:lnTo>
                  <a:pt x="5555" y="4606"/>
                </a:lnTo>
                <a:lnTo>
                  <a:pt x="5538" y="4644"/>
                </a:lnTo>
                <a:lnTo>
                  <a:pt x="5520" y="4682"/>
                </a:lnTo>
                <a:lnTo>
                  <a:pt x="5502" y="4719"/>
                </a:lnTo>
                <a:lnTo>
                  <a:pt x="5482" y="4756"/>
                </a:lnTo>
                <a:lnTo>
                  <a:pt x="5462" y="4792"/>
                </a:lnTo>
                <a:lnTo>
                  <a:pt x="5441" y="4826"/>
                </a:lnTo>
                <a:lnTo>
                  <a:pt x="5420" y="4861"/>
                </a:lnTo>
                <a:lnTo>
                  <a:pt x="5397" y="4895"/>
                </a:lnTo>
                <a:lnTo>
                  <a:pt x="5374" y="4928"/>
                </a:lnTo>
                <a:lnTo>
                  <a:pt x="5349" y="4961"/>
                </a:lnTo>
                <a:lnTo>
                  <a:pt x="5324" y="4992"/>
                </a:lnTo>
                <a:lnTo>
                  <a:pt x="5298" y="5024"/>
                </a:lnTo>
                <a:lnTo>
                  <a:pt x="5271" y="5054"/>
                </a:lnTo>
                <a:lnTo>
                  <a:pt x="5243" y="5084"/>
                </a:lnTo>
                <a:lnTo>
                  <a:pt x="5215" y="5112"/>
                </a:lnTo>
                <a:lnTo>
                  <a:pt x="5185" y="5140"/>
                </a:lnTo>
                <a:lnTo>
                  <a:pt x="5156" y="5167"/>
                </a:lnTo>
                <a:lnTo>
                  <a:pt x="5126" y="5193"/>
                </a:lnTo>
                <a:lnTo>
                  <a:pt x="5096" y="5218"/>
                </a:lnTo>
                <a:lnTo>
                  <a:pt x="5064" y="5242"/>
                </a:lnTo>
                <a:lnTo>
                  <a:pt x="5033" y="5265"/>
                </a:lnTo>
                <a:lnTo>
                  <a:pt x="5000" y="5287"/>
                </a:lnTo>
                <a:lnTo>
                  <a:pt x="4968" y="5308"/>
                </a:lnTo>
                <a:lnTo>
                  <a:pt x="4934" y="5328"/>
                </a:lnTo>
                <a:lnTo>
                  <a:pt x="4899" y="5348"/>
                </a:lnTo>
                <a:lnTo>
                  <a:pt x="4864" y="5366"/>
                </a:lnTo>
                <a:lnTo>
                  <a:pt x="4830" y="5384"/>
                </a:lnTo>
                <a:lnTo>
                  <a:pt x="4793" y="5401"/>
                </a:lnTo>
                <a:lnTo>
                  <a:pt x="4757" y="5415"/>
                </a:lnTo>
                <a:lnTo>
                  <a:pt x="4719" y="5430"/>
                </a:lnTo>
                <a:lnTo>
                  <a:pt x="4682" y="5444"/>
                </a:lnTo>
                <a:lnTo>
                  <a:pt x="4644" y="5456"/>
                </a:lnTo>
                <a:lnTo>
                  <a:pt x="4605" y="5469"/>
                </a:lnTo>
                <a:lnTo>
                  <a:pt x="4566" y="5479"/>
                </a:lnTo>
                <a:lnTo>
                  <a:pt x="4526" y="5489"/>
                </a:lnTo>
                <a:lnTo>
                  <a:pt x="4485" y="5498"/>
                </a:lnTo>
                <a:lnTo>
                  <a:pt x="4444" y="5506"/>
                </a:lnTo>
                <a:lnTo>
                  <a:pt x="4402" y="5513"/>
                </a:lnTo>
                <a:lnTo>
                  <a:pt x="4359" y="5519"/>
                </a:lnTo>
                <a:lnTo>
                  <a:pt x="4316" y="5524"/>
                </a:lnTo>
                <a:lnTo>
                  <a:pt x="4273" y="5529"/>
                </a:lnTo>
                <a:lnTo>
                  <a:pt x="4229" y="5532"/>
                </a:lnTo>
                <a:lnTo>
                  <a:pt x="4185" y="5534"/>
                </a:lnTo>
                <a:lnTo>
                  <a:pt x="4140" y="5536"/>
                </a:lnTo>
                <a:lnTo>
                  <a:pt x="4093" y="5536"/>
                </a:lnTo>
                <a:lnTo>
                  <a:pt x="4048" y="5536"/>
                </a:lnTo>
                <a:lnTo>
                  <a:pt x="4003" y="5534"/>
                </a:lnTo>
                <a:lnTo>
                  <a:pt x="3958" y="5532"/>
                </a:lnTo>
                <a:lnTo>
                  <a:pt x="3914" y="5529"/>
                </a:lnTo>
                <a:lnTo>
                  <a:pt x="3871" y="5524"/>
                </a:lnTo>
                <a:lnTo>
                  <a:pt x="3828" y="5519"/>
                </a:lnTo>
                <a:lnTo>
                  <a:pt x="3786" y="5513"/>
                </a:lnTo>
                <a:lnTo>
                  <a:pt x="3744" y="5506"/>
                </a:lnTo>
                <a:lnTo>
                  <a:pt x="3703" y="5498"/>
                </a:lnTo>
                <a:lnTo>
                  <a:pt x="3663" y="5489"/>
                </a:lnTo>
                <a:lnTo>
                  <a:pt x="3623" y="5479"/>
                </a:lnTo>
                <a:lnTo>
                  <a:pt x="3584" y="5468"/>
                </a:lnTo>
                <a:lnTo>
                  <a:pt x="3545" y="5456"/>
                </a:lnTo>
                <a:lnTo>
                  <a:pt x="3507" y="5444"/>
                </a:lnTo>
                <a:lnTo>
                  <a:pt x="3469" y="5430"/>
                </a:lnTo>
                <a:lnTo>
                  <a:pt x="3433" y="5415"/>
                </a:lnTo>
                <a:lnTo>
                  <a:pt x="3397" y="5400"/>
                </a:lnTo>
                <a:lnTo>
                  <a:pt x="3361" y="5384"/>
                </a:lnTo>
                <a:lnTo>
                  <a:pt x="3325" y="5366"/>
                </a:lnTo>
                <a:lnTo>
                  <a:pt x="3291" y="5348"/>
                </a:lnTo>
                <a:lnTo>
                  <a:pt x="3257" y="5328"/>
                </a:lnTo>
                <a:lnTo>
                  <a:pt x="3223" y="5308"/>
                </a:lnTo>
                <a:lnTo>
                  <a:pt x="3191" y="5287"/>
                </a:lnTo>
                <a:lnTo>
                  <a:pt x="3158" y="5265"/>
                </a:lnTo>
                <a:lnTo>
                  <a:pt x="3127" y="5242"/>
                </a:lnTo>
                <a:lnTo>
                  <a:pt x="3096" y="5218"/>
                </a:lnTo>
                <a:lnTo>
                  <a:pt x="3066" y="5193"/>
                </a:lnTo>
                <a:lnTo>
                  <a:pt x="3035" y="5167"/>
                </a:lnTo>
                <a:lnTo>
                  <a:pt x="3006" y="5140"/>
                </a:lnTo>
                <a:lnTo>
                  <a:pt x="2977" y="5112"/>
                </a:lnTo>
                <a:lnTo>
                  <a:pt x="2949" y="5084"/>
                </a:lnTo>
                <a:lnTo>
                  <a:pt x="2921" y="5054"/>
                </a:lnTo>
                <a:lnTo>
                  <a:pt x="2894" y="5024"/>
                </a:lnTo>
                <a:lnTo>
                  <a:pt x="2868" y="4992"/>
                </a:lnTo>
                <a:lnTo>
                  <a:pt x="2843" y="4961"/>
                </a:lnTo>
                <a:lnTo>
                  <a:pt x="2818" y="4928"/>
                </a:lnTo>
                <a:lnTo>
                  <a:pt x="2795" y="4895"/>
                </a:lnTo>
                <a:lnTo>
                  <a:pt x="2772" y="4861"/>
                </a:lnTo>
                <a:lnTo>
                  <a:pt x="2751" y="4826"/>
                </a:lnTo>
                <a:lnTo>
                  <a:pt x="2730" y="4792"/>
                </a:lnTo>
                <a:lnTo>
                  <a:pt x="2710" y="4756"/>
                </a:lnTo>
                <a:lnTo>
                  <a:pt x="2691" y="4719"/>
                </a:lnTo>
                <a:lnTo>
                  <a:pt x="2672" y="4682"/>
                </a:lnTo>
                <a:lnTo>
                  <a:pt x="2654" y="4644"/>
                </a:lnTo>
                <a:lnTo>
                  <a:pt x="2638" y="4606"/>
                </a:lnTo>
                <a:lnTo>
                  <a:pt x="2623" y="4566"/>
                </a:lnTo>
                <a:lnTo>
                  <a:pt x="2607" y="4526"/>
                </a:lnTo>
                <a:lnTo>
                  <a:pt x="2593" y="4486"/>
                </a:lnTo>
                <a:lnTo>
                  <a:pt x="2580" y="4444"/>
                </a:lnTo>
                <a:lnTo>
                  <a:pt x="2568" y="4403"/>
                </a:lnTo>
                <a:lnTo>
                  <a:pt x="2556" y="4360"/>
                </a:lnTo>
                <a:lnTo>
                  <a:pt x="2546" y="4317"/>
                </a:lnTo>
                <a:lnTo>
                  <a:pt x="2535" y="4273"/>
                </a:lnTo>
                <a:lnTo>
                  <a:pt x="2527" y="4229"/>
                </a:lnTo>
                <a:lnTo>
                  <a:pt x="2518" y="4183"/>
                </a:lnTo>
                <a:lnTo>
                  <a:pt x="2511" y="4138"/>
                </a:lnTo>
                <a:lnTo>
                  <a:pt x="2505" y="4091"/>
                </a:lnTo>
                <a:lnTo>
                  <a:pt x="2500" y="4043"/>
                </a:lnTo>
                <a:lnTo>
                  <a:pt x="2494" y="3996"/>
                </a:lnTo>
                <a:lnTo>
                  <a:pt x="2491" y="3947"/>
                </a:lnTo>
                <a:lnTo>
                  <a:pt x="2488" y="3897"/>
                </a:lnTo>
                <a:lnTo>
                  <a:pt x="2486" y="3848"/>
                </a:lnTo>
                <a:lnTo>
                  <a:pt x="2485" y="3798"/>
                </a:lnTo>
                <a:lnTo>
                  <a:pt x="2484" y="3746"/>
                </a:lnTo>
                <a:lnTo>
                  <a:pt x="2484" y="1681"/>
                </a:lnTo>
                <a:lnTo>
                  <a:pt x="3161" y="1681"/>
                </a:lnTo>
                <a:lnTo>
                  <a:pt x="3161" y="3868"/>
                </a:lnTo>
                <a:lnTo>
                  <a:pt x="3161" y="3896"/>
                </a:lnTo>
                <a:lnTo>
                  <a:pt x="3162" y="3924"/>
                </a:lnTo>
                <a:lnTo>
                  <a:pt x="3163" y="3951"/>
                </a:lnTo>
                <a:lnTo>
                  <a:pt x="3165" y="3978"/>
                </a:lnTo>
                <a:lnTo>
                  <a:pt x="3168" y="4005"/>
                </a:lnTo>
                <a:lnTo>
                  <a:pt x="3171" y="4031"/>
                </a:lnTo>
                <a:lnTo>
                  <a:pt x="3174" y="4057"/>
                </a:lnTo>
                <a:lnTo>
                  <a:pt x="3178" y="4082"/>
                </a:lnTo>
                <a:lnTo>
                  <a:pt x="3182" y="4107"/>
                </a:lnTo>
                <a:lnTo>
                  <a:pt x="3188" y="4133"/>
                </a:lnTo>
                <a:lnTo>
                  <a:pt x="3193" y="4157"/>
                </a:lnTo>
                <a:lnTo>
                  <a:pt x="3199" y="4182"/>
                </a:lnTo>
                <a:lnTo>
                  <a:pt x="3205" y="4205"/>
                </a:lnTo>
                <a:lnTo>
                  <a:pt x="3212" y="4229"/>
                </a:lnTo>
                <a:lnTo>
                  <a:pt x="3220" y="4252"/>
                </a:lnTo>
                <a:lnTo>
                  <a:pt x="3228" y="4275"/>
                </a:lnTo>
                <a:lnTo>
                  <a:pt x="3236" y="4298"/>
                </a:lnTo>
                <a:lnTo>
                  <a:pt x="3245" y="4320"/>
                </a:lnTo>
                <a:lnTo>
                  <a:pt x="3255" y="4343"/>
                </a:lnTo>
                <a:lnTo>
                  <a:pt x="3265" y="4364"/>
                </a:lnTo>
                <a:lnTo>
                  <a:pt x="3276" y="4386"/>
                </a:lnTo>
                <a:lnTo>
                  <a:pt x="3286" y="4407"/>
                </a:lnTo>
                <a:lnTo>
                  <a:pt x="3298" y="4428"/>
                </a:lnTo>
                <a:lnTo>
                  <a:pt x="3311" y="4447"/>
                </a:lnTo>
                <a:lnTo>
                  <a:pt x="3323" y="4467"/>
                </a:lnTo>
                <a:lnTo>
                  <a:pt x="3337" y="4487"/>
                </a:lnTo>
                <a:lnTo>
                  <a:pt x="3351" y="4506"/>
                </a:lnTo>
                <a:lnTo>
                  <a:pt x="3364" y="4525"/>
                </a:lnTo>
                <a:lnTo>
                  <a:pt x="3379" y="4544"/>
                </a:lnTo>
                <a:lnTo>
                  <a:pt x="3395" y="4563"/>
                </a:lnTo>
                <a:lnTo>
                  <a:pt x="3411" y="4581"/>
                </a:lnTo>
                <a:lnTo>
                  <a:pt x="3426" y="4599"/>
                </a:lnTo>
                <a:lnTo>
                  <a:pt x="3443" y="4615"/>
                </a:lnTo>
                <a:lnTo>
                  <a:pt x="3460" y="4632"/>
                </a:lnTo>
                <a:lnTo>
                  <a:pt x="3477" y="4649"/>
                </a:lnTo>
                <a:lnTo>
                  <a:pt x="3495" y="4665"/>
                </a:lnTo>
                <a:lnTo>
                  <a:pt x="3513" y="4679"/>
                </a:lnTo>
                <a:lnTo>
                  <a:pt x="3531" y="4694"/>
                </a:lnTo>
                <a:lnTo>
                  <a:pt x="3549" y="4708"/>
                </a:lnTo>
                <a:lnTo>
                  <a:pt x="3567" y="4721"/>
                </a:lnTo>
                <a:lnTo>
                  <a:pt x="3586" y="4735"/>
                </a:lnTo>
                <a:lnTo>
                  <a:pt x="3606" y="4747"/>
                </a:lnTo>
                <a:lnTo>
                  <a:pt x="3625" y="4759"/>
                </a:lnTo>
                <a:lnTo>
                  <a:pt x="3645" y="4770"/>
                </a:lnTo>
                <a:lnTo>
                  <a:pt x="3665" y="4781"/>
                </a:lnTo>
                <a:lnTo>
                  <a:pt x="3685" y="4791"/>
                </a:lnTo>
                <a:lnTo>
                  <a:pt x="3706" y="4801"/>
                </a:lnTo>
                <a:lnTo>
                  <a:pt x="3727" y="4810"/>
                </a:lnTo>
                <a:lnTo>
                  <a:pt x="3748" y="4818"/>
                </a:lnTo>
                <a:lnTo>
                  <a:pt x="3769" y="4826"/>
                </a:lnTo>
                <a:lnTo>
                  <a:pt x="3791" y="4834"/>
                </a:lnTo>
                <a:lnTo>
                  <a:pt x="3814" y="4840"/>
                </a:lnTo>
                <a:lnTo>
                  <a:pt x="3836" y="4847"/>
                </a:lnTo>
                <a:lnTo>
                  <a:pt x="3859" y="4853"/>
                </a:lnTo>
                <a:lnTo>
                  <a:pt x="3882" y="4858"/>
                </a:lnTo>
                <a:lnTo>
                  <a:pt x="3905" y="4862"/>
                </a:lnTo>
                <a:lnTo>
                  <a:pt x="3928" y="4866"/>
                </a:lnTo>
                <a:lnTo>
                  <a:pt x="3951" y="4871"/>
                </a:lnTo>
                <a:lnTo>
                  <a:pt x="3976" y="4874"/>
                </a:lnTo>
                <a:lnTo>
                  <a:pt x="4000" y="4876"/>
                </a:lnTo>
                <a:lnTo>
                  <a:pt x="4025" y="4878"/>
                </a:lnTo>
                <a:lnTo>
                  <a:pt x="4049" y="4879"/>
                </a:lnTo>
                <a:lnTo>
                  <a:pt x="4074" y="4880"/>
                </a:lnTo>
                <a:lnTo>
                  <a:pt x="4100" y="4880"/>
                </a:lnTo>
                <a:lnTo>
                  <a:pt x="4126" y="4880"/>
                </a:lnTo>
                <a:lnTo>
                  <a:pt x="4151" y="4879"/>
                </a:lnTo>
                <a:lnTo>
                  <a:pt x="4176" y="4878"/>
                </a:lnTo>
                <a:lnTo>
                  <a:pt x="4201" y="4876"/>
                </a:lnTo>
                <a:lnTo>
                  <a:pt x="4226" y="4874"/>
                </a:lnTo>
                <a:lnTo>
                  <a:pt x="4250" y="4871"/>
                </a:lnTo>
                <a:lnTo>
                  <a:pt x="4273" y="4866"/>
                </a:lnTo>
                <a:lnTo>
                  <a:pt x="4297" y="4862"/>
                </a:lnTo>
                <a:lnTo>
                  <a:pt x="4321" y="4858"/>
                </a:lnTo>
                <a:lnTo>
                  <a:pt x="4344" y="4853"/>
                </a:lnTo>
                <a:lnTo>
                  <a:pt x="4366" y="4846"/>
                </a:lnTo>
                <a:lnTo>
                  <a:pt x="4389" y="4840"/>
                </a:lnTo>
                <a:lnTo>
                  <a:pt x="4411" y="4834"/>
                </a:lnTo>
                <a:lnTo>
                  <a:pt x="4433" y="4826"/>
                </a:lnTo>
                <a:lnTo>
                  <a:pt x="4454" y="4818"/>
                </a:lnTo>
                <a:lnTo>
                  <a:pt x="4475" y="4810"/>
                </a:lnTo>
                <a:lnTo>
                  <a:pt x="4496" y="4800"/>
                </a:lnTo>
                <a:lnTo>
                  <a:pt x="4517" y="4791"/>
                </a:lnTo>
                <a:lnTo>
                  <a:pt x="4537" y="4780"/>
                </a:lnTo>
                <a:lnTo>
                  <a:pt x="4557" y="4770"/>
                </a:lnTo>
                <a:lnTo>
                  <a:pt x="4577" y="4758"/>
                </a:lnTo>
                <a:lnTo>
                  <a:pt x="4596" y="4747"/>
                </a:lnTo>
                <a:lnTo>
                  <a:pt x="4616" y="4734"/>
                </a:lnTo>
                <a:lnTo>
                  <a:pt x="4634" y="4721"/>
                </a:lnTo>
                <a:lnTo>
                  <a:pt x="4653" y="4708"/>
                </a:lnTo>
                <a:lnTo>
                  <a:pt x="4671" y="4694"/>
                </a:lnTo>
                <a:lnTo>
                  <a:pt x="4689" y="4679"/>
                </a:lnTo>
                <a:lnTo>
                  <a:pt x="4707" y="4665"/>
                </a:lnTo>
                <a:lnTo>
                  <a:pt x="4725" y="4649"/>
                </a:lnTo>
                <a:lnTo>
                  <a:pt x="4741" y="4632"/>
                </a:lnTo>
                <a:lnTo>
                  <a:pt x="4758" y="4615"/>
                </a:lnTo>
                <a:lnTo>
                  <a:pt x="4774" y="4599"/>
                </a:lnTo>
                <a:lnTo>
                  <a:pt x="4791" y="4581"/>
                </a:lnTo>
                <a:lnTo>
                  <a:pt x="4806" y="4562"/>
                </a:lnTo>
                <a:lnTo>
                  <a:pt x="4821" y="4544"/>
                </a:lnTo>
                <a:lnTo>
                  <a:pt x="4835" y="4525"/>
                </a:lnTo>
                <a:lnTo>
                  <a:pt x="4850" y="4506"/>
                </a:lnTo>
                <a:lnTo>
                  <a:pt x="4863" y="4486"/>
                </a:lnTo>
                <a:lnTo>
                  <a:pt x="4876" y="4467"/>
                </a:lnTo>
                <a:lnTo>
                  <a:pt x="4889" y="4447"/>
                </a:lnTo>
                <a:lnTo>
                  <a:pt x="4900" y="4426"/>
                </a:lnTo>
                <a:lnTo>
                  <a:pt x="4912" y="4407"/>
                </a:lnTo>
                <a:lnTo>
                  <a:pt x="4923" y="4386"/>
                </a:lnTo>
                <a:lnTo>
                  <a:pt x="4933" y="4364"/>
                </a:lnTo>
                <a:lnTo>
                  <a:pt x="4943" y="4343"/>
                </a:lnTo>
                <a:lnTo>
                  <a:pt x="4953" y="4320"/>
                </a:lnTo>
                <a:lnTo>
                  <a:pt x="4961" y="4297"/>
                </a:lnTo>
                <a:lnTo>
                  <a:pt x="4970" y="4275"/>
                </a:lnTo>
                <a:lnTo>
                  <a:pt x="4978" y="4252"/>
                </a:lnTo>
                <a:lnTo>
                  <a:pt x="4985" y="4229"/>
                </a:lnTo>
                <a:lnTo>
                  <a:pt x="4993" y="4205"/>
                </a:lnTo>
                <a:lnTo>
                  <a:pt x="4999" y="4181"/>
                </a:lnTo>
                <a:lnTo>
                  <a:pt x="5004" y="4157"/>
                </a:lnTo>
                <a:lnTo>
                  <a:pt x="5010" y="4133"/>
                </a:lnTo>
                <a:lnTo>
                  <a:pt x="5015" y="4107"/>
                </a:lnTo>
                <a:lnTo>
                  <a:pt x="5019" y="4082"/>
                </a:lnTo>
                <a:lnTo>
                  <a:pt x="5023" y="4057"/>
                </a:lnTo>
                <a:lnTo>
                  <a:pt x="5026" y="4031"/>
                </a:lnTo>
                <a:lnTo>
                  <a:pt x="5030" y="4005"/>
                </a:lnTo>
                <a:lnTo>
                  <a:pt x="5032" y="3978"/>
                </a:lnTo>
                <a:lnTo>
                  <a:pt x="5035" y="3924"/>
                </a:lnTo>
                <a:lnTo>
                  <a:pt x="5036" y="3868"/>
                </a:lnTo>
                <a:lnTo>
                  <a:pt x="5036" y="3721"/>
                </a:lnTo>
                <a:lnTo>
                  <a:pt x="5120" y="3721"/>
                </a:lnTo>
                <a:lnTo>
                  <a:pt x="5204" y="3721"/>
                </a:lnTo>
                <a:lnTo>
                  <a:pt x="5288" y="3721"/>
                </a:lnTo>
                <a:lnTo>
                  <a:pt x="5373" y="3721"/>
                </a:lnTo>
                <a:lnTo>
                  <a:pt x="5457" y="3721"/>
                </a:lnTo>
                <a:lnTo>
                  <a:pt x="5541" y="3721"/>
                </a:lnTo>
                <a:lnTo>
                  <a:pt x="5625" y="3721"/>
                </a:lnTo>
                <a:lnTo>
                  <a:pt x="5709" y="3721"/>
                </a:lnTo>
                <a:close/>
                <a:moveTo>
                  <a:pt x="5036" y="3721"/>
                </a:moveTo>
                <a:lnTo>
                  <a:pt x="5036" y="1654"/>
                </a:lnTo>
                <a:lnTo>
                  <a:pt x="5036" y="1606"/>
                </a:lnTo>
                <a:lnTo>
                  <a:pt x="5037" y="1560"/>
                </a:lnTo>
                <a:lnTo>
                  <a:pt x="5039" y="1514"/>
                </a:lnTo>
                <a:lnTo>
                  <a:pt x="5042" y="1467"/>
                </a:lnTo>
                <a:lnTo>
                  <a:pt x="5045" y="1422"/>
                </a:lnTo>
                <a:lnTo>
                  <a:pt x="5050" y="1378"/>
                </a:lnTo>
                <a:lnTo>
                  <a:pt x="5055" y="1334"/>
                </a:lnTo>
                <a:lnTo>
                  <a:pt x="5061" y="1291"/>
                </a:lnTo>
                <a:lnTo>
                  <a:pt x="5067" y="1248"/>
                </a:lnTo>
                <a:lnTo>
                  <a:pt x="5075" y="1207"/>
                </a:lnTo>
                <a:lnTo>
                  <a:pt x="5083" y="1165"/>
                </a:lnTo>
                <a:lnTo>
                  <a:pt x="5093" y="1124"/>
                </a:lnTo>
                <a:lnTo>
                  <a:pt x="5102" y="1084"/>
                </a:lnTo>
                <a:lnTo>
                  <a:pt x="5113" y="1045"/>
                </a:lnTo>
                <a:lnTo>
                  <a:pt x="5124" y="1007"/>
                </a:lnTo>
                <a:lnTo>
                  <a:pt x="5137" y="969"/>
                </a:lnTo>
                <a:lnTo>
                  <a:pt x="5150" y="931"/>
                </a:lnTo>
                <a:lnTo>
                  <a:pt x="5163" y="894"/>
                </a:lnTo>
                <a:lnTo>
                  <a:pt x="5178" y="858"/>
                </a:lnTo>
                <a:lnTo>
                  <a:pt x="5194" y="822"/>
                </a:lnTo>
                <a:lnTo>
                  <a:pt x="5210" y="787"/>
                </a:lnTo>
                <a:lnTo>
                  <a:pt x="5226" y="753"/>
                </a:lnTo>
                <a:lnTo>
                  <a:pt x="5244" y="719"/>
                </a:lnTo>
                <a:lnTo>
                  <a:pt x="5263" y="686"/>
                </a:lnTo>
                <a:lnTo>
                  <a:pt x="5282" y="654"/>
                </a:lnTo>
                <a:lnTo>
                  <a:pt x="5302" y="621"/>
                </a:lnTo>
                <a:lnTo>
                  <a:pt x="5323" y="591"/>
                </a:lnTo>
                <a:lnTo>
                  <a:pt x="5345" y="561"/>
                </a:lnTo>
                <a:lnTo>
                  <a:pt x="5367" y="530"/>
                </a:lnTo>
                <a:lnTo>
                  <a:pt x="5390" y="501"/>
                </a:lnTo>
                <a:lnTo>
                  <a:pt x="5415" y="472"/>
                </a:lnTo>
                <a:lnTo>
                  <a:pt x="5439" y="444"/>
                </a:lnTo>
                <a:lnTo>
                  <a:pt x="5464" y="417"/>
                </a:lnTo>
                <a:lnTo>
                  <a:pt x="5490" y="390"/>
                </a:lnTo>
                <a:lnTo>
                  <a:pt x="5517" y="365"/>
                </a:lnTo>
                <a:lnTo>
                  <a:pt x="5544" y="340"/>
                </a:lnTo>
                <a:lnTo>
                  <a:pt x="5571" y="316"/>
                </a:lnTo>
                <a:lnTo>
                  <a:pt x="5600" y="293"/>
                </a:lnTo>
                <a:lnTo>
                  <a:pt x="5628" y="271"/>
                </a:lnTo>
                <a:lnTo>
                  <a:pt x="5658" y="250"/>
                </a:lnTo>
                <a:lnTo>
                  <a:pt x="5688" y="230"/>
                </a:lnTo>
                <a:lnTo>
                  <a:pt x="5718" y="210"/>
                </a:lnTo>
                <a:lnTo>
                  <a:pt x="5749" y="191"/>
                </a:lnTo>
                <a:lnTo>
                  <a:pt x="5781" y="173"/>
                </a:lnTo>
                <a:lnTo>
                  <a:pt x="5812" y="156"/>
                </a:lnTo>
                <a:lnTo>
                  <a:pt x="5845" y="141"/>
                </a:lnTo>
                <a:lnTo>
                  <a:pt x="5878" y="125"/>
                </a:lnTo>
                <a:lnTo>
                  <a:pt x="5911" y="111"/>
                </a:lnTo>
                <a:lnTo>
                  <a:pt x="5946" y="98"/>
                </a:lnTo>
                <a:lnTo>
                  <a:pt x="5981" y="85"/>
                </a:lnTo>
                <a:lnTo>
                  <a:pt x="6015" y="73"/>
                </a:lnTo>
                <a:lnTo>
                  <a:pt x="6051" y="62"/>
                </a:lnTo>
                <a:lnTo>
                  <a:pt x="6088" y="52"/>
                </a:lnTo>
                <a:lnTo>
                  <a:pt x="6125" y="43"/>
                </a:lnTo>
                <a:lnTo>
                  <a:pt x="6162" y="35"/>
                </a:lnTo>
                <a:lnTo>
                  <a:pt x="6199" y="27"/>
                </a:lnTo>
                <a:lnTo>
                  <a:pt x="6238" y="21"/>
                </a:lnTo>
                <a:lnTo>
                  <a:pt x="6277" y="16"/>
                </a:lnTo>
                <a:lnTo>
                  <a:pt x="6317" y="10"/>
                </a:lnTo>
                <a:lnTo>
                  <a:pt x="6357" y="7"/>
                </a:lnTo>
                <a:lnTo>
                  <a:pt x="6398" y="4"/>
                </a:lnTo>
                <a:lnTo>
                  <a:pt x="6439" y="2"/>
                </a:lnTo>
                <a:lnTo>
                  <a:pt x="6481" y="0"/>
                </a:lnTo>
                <a:lnTo>
                  <a:pt x="6523" y="0"/>
                </a:lnTo>
                <a:lnTo>
                  <a:pt x="6567" y="1"/>
                </a:lnTo>
                <a:lnTo>
                  <a:pt x="6610" y="2"/>
                </a:lnTo>
                <a:lnTo>
                  <a:pt x="6653" y="5"/>
                </a:lnTo>
                <a:lnTo>
                  <a:pt x="6695" y="9"/>
                </a:lnTo>
                <a:lnTo>
                  <a:pt x="6736" y="15"/>
                </a:lnTo>
                <a:lnTo>
                  <a:pt x="6778" y="21"/>
                </a:lnTo>
                <a:lnTo>
                  <a:pt x="6819" y="28"/>
                </a:lnTo>
                <a:lnTo>
                  <a:pt x="6859" y="37"/>
                </a:lnTo>
                <a:lnTo>
                  <a:pt x="6899" y="47"/>
                </a:lnTo>
                <a:lnTo>
                  <a:pt x="6939" y="58"/>
                </a:lnTo>
                <a:lnTo>
                  <a:pt x="6978" y="70"/>
                </a:lnTo>
                <a:lnTo>
                  <a:pt x="7017" y="83"/>
                </a:lnTo>
                <a:lnTo>
                  <a:pt x="7056" y="98"/>
                </a:lnTo>
                <a:lnTo>
                  <a:pt x="7094" y="113"/>
                </a:lnTo>
                <a:lnTo>
                  <a:pt x="7132" y="130"/>
                </a:lnTo>
                <a:lnTo>
                  <a:pt x="7168" y="148"/>
                </a:lnTo>
                <a:lnTo>
                  <a:pt x="7205" y="167"/>
                </a:lnTo>
                <a:lnTo>
                  <a:pt x="7241" y="187"/>
                </a:lnTo>
                <a:lnTo>
                  <a:pt x="7277" y="208"/>
                </a:lnTo>
                <a:lnTo>
                  <a:pt x="7311" y="230"/>
                </a:lnTo>
                <a:lnTo>
                  <a:pt x="7345" y="253"/>
                </a:lnTo>
                <a:lnTo>
                  <a:pt x="7379" y="277"/>
                </a:lnTo>
                <a:lnTo>
                  <a:pt x="7411" y="302"/>
                </a:lnTo>
                <a:lnTo>
                  <a:pt x="7444" y="329"/>
                </a:lnTo>
                <a:lnTo>
                  <a:pt x="7476" y="356"/>
                </a:lnTo>
                <a:lnTo>
                  <a:pt x="7506" y="384"/>
                </a:lnTo>
                <a:lnTo>
                  <a:pt x="7537" y="415"/>
                </a:lnTo>
                <a:lnTo>
                  <a:pt x="7566" y="445"/>
                </a:lnTo>
                <a:lnTo>
                  <a:pt x="7594" y="477"/>
                </a:lnTo>
                <a:lnTo>
                  <a:pt x="7623" y="509"/>
                </a:lnTo>
                <a:lnTo>
                  <a:pt x="7651" y="543"/>
                </a:lnTo>
                <a:lnTo>
                  <a:pt x="7679" y="577"/>
                </a:lnTo>
                <a:lnTo>
                  <a:pt x="7706" y="543"/>
                </a:lnTo>
                <a:lnTo>
                  <a:pt x="7734" y="508"/>
                </a:lnTo>
                <a:lnTo>
                  <a:pt x="7764" y="476"/>
                </a:lnTo>
                <a:lnTo>
                  <a:pt x="7793" y="443"/>
                </a:lnTo>
                <a:lnTo>
                  <a:pt x="7824" y="413"/>
                </a:lnTo>
                <a:lnTo>
                  <a:pt x="7854" y="383"/>
                </a:lnTo>
                <a:lnTo>
                  <a:pt x="7886" y="354"/>
                </a:lnTo>
                <a:lnTo>
                  <a:pt x="7917" y="326"/>
                </a:lnTo>
                <a:lnTo>
                  <a:pt x="7950" y="300"/>
                </a:lnTo>
                <a:lnTo>
                  <a:pt x="7983" y="275"/>
                </a:lnTo>
                <a:lnTo>
                  <a:pt x="8016" y="250"/>
                </a:lnTo>
                <a:lnTo>
                  <a:pt x="8051" y="227"/>
                </a:lnTo>
                <a:lnTo>
                  <a:pt x="8086" y="205"/>
                </a:lnTo>
                <a:lnTo>
                  <a:pt x="8120" y="184"/>
                </a:lnTo>
                <a:lnTo>
                  <a:pt x="8156" y="164"/>
                </a:lnTo>
                <a:lnTo>
                  <a:pt x="8193" y="145"/>
                </a:lnTo>
                <a:lnTo>
                  <a:pt x="8229" y="127"/>
                </a:lnTo>
                <a:lnTo>
                  <a:pt x="8267" y="111"/>
                </a:lnTo>
                <a:lnTo>
                  <a:pt x="8303" y="96"/>
                </a:lnTo>
                <a:lnTo>
                  <a:pt x="8341" y="82"/>
                </a:lnTo>
                <a:lnTo>
                  <a:pt x="8380" y="68"/>
                </a:lnTo>
                <a:lnTo>
                  <a:pt x="8419" y="57"/>
                </a:lnTo>
                <a:lnTo>
                  <a:pt x="8458" y="46"/>
                </a:lnTo>
                <a:lnTo>
                  <a:pt x="8498" y="37"/>
                </a:lnTo>
                <a:lnTo>
                  <a:pt x="8538" y="27"/>
                </a:lnTo>
                <a:lnTo>
                  <a:pt x="8579" y="20"/>
                </a:lnTo>
                <a:lnTo>
                  <a:pt x="8620" y="15"/>
                </a:lnTo>
                <a:lnTo>
                  <a:pt x="8662" y="9"/>
                </a:lnTo>
                <a:lnTo>
                  <a:pt x="8704" y="5"/>
                </a:lnTo>
                <a:lnTo>
                  <a:pt x="8746" y="2"/>
                </a:lnTo>
                <a:lnTo>
                  <a:pt x="8789" y="1"/>
                </a:lnTo>
                <a:lnTo>
                  <a:pt x="8833" y="0"/>
                </a:lnTo>
                <a:lnTo>
                  <a:pt x="8875" y="0"/>
                </a:lnTo>
                <a:lnTo>
                  <a:pt x="8917" y="2"/>
                </a:lnTo>
                <a:lnTo>
                  <a:pt x="8957" y="4"/>
                </a:lnTo>
                <a:lnTo>
                  <a:pt x="8998" y="7"/>
                </a:lnTo>
                <a:lnTo>
                  <a:pt x="9038" y="10"/>
                </a:lnTo>
                <a:lnTo>
                  <a:pt x="9077" y="16"/>
                </a:lnTo>
                <a:lnTo>
                  <a:pt x="9116" y="21"/>
                </a:lnTo>
                <a:lnTo>
                  <a:pt x="9153" y="28"/>
                </a:lnTo>
                <a:lnTo>
                  <a:pt x="9191" y="36"/>
                </a:lnTo>
                <a:lnTo>
                  <a:pt x="9229" y="44"/>
                </a:lnTo>
                <a:lnTo>
                  <a:pt x="9265" y="52"/>
                </a:lnTo>
                <a:lnTo>
                  <a:pt x="9302" y="63"/>
                </a:lnTo>
                <a:lnTo>
                  <a:pt x="9338" y="73"/>
                </a:lnTo>
                <a:lnTo>
                  <a:pt x="9372" y="85"/>
                </a:lnTo>
                <a:lnTo>
                  <a:pt x="9407" y="98"/>
                </a:lnTo>
                <a:lnTo>
                  <a:pt x="9441" y="111"/>
                </a:lnTo>
                <a:lnTo>
                  <a:pt x="9474" y="126"/>
                </a:lnTo>
                <a:lnTo>
                  <a:pt x="9507" y="141"/>
                </a:lnTo>
                <a:lnTo>
                  <a:pt x="9540" y="157"/>
                </a:lnTo>
                <a:lnTo>
                  <a:pt x="9571" y="174"/>
                </a:lnTo>
                <a:lnTo>
                  <a:pt x="9603" y="192"/>
                </a:lnTo>
                <a:lnTo>
                  <a:pt x="9634" y="211"/>
                </a:lnTo>
                <a:lnTo>
                  <a:pt x="9664" y="230"/>
                </a:lnTo>
                <a:lnTo>
                  <a:pt x="9694" y="251"/>
                </a:lnTo>
                <a:lnTo>
                  <a:pt x="9724" y="272"/>
                </a:lnTo>
                <a:lnTo>
                  <a:pt x="9752" y="294"/>
                </a:lnTo>
                <a:lnTo>
                  <a:pt x="9780" y="317"/>
                </a:lnTo>
                <a:lnTo>
                  <a:pt x="9808" y="341"/>
                </a:lnTo>
                <a:lnTo>
                  <a:pt x="9835" y="366"/>
                </a:lnTo>
                <a:lnTo>
                  <a:pt x="9861" y="392"/>
                </a:lnTo>
                <a:lnTo>
                  <a:pt x="9888" y="418"/>
                </a:lnTo>
                <a:lnTo>
                  <a:pt x="9913" y="445"/>
                </a:lnTo>
                <a:lnTo>
                  <a:pt x="9938" y="473"/>
                </a:lnTo>
                <a:lnTo>
                  <a:pt x="9962" y="503"/>
                </a:lnTo>
                <a:lnTo>
                  <a:pt x="9986" y="532"/>
                </a:lnTo>
                <a:lnTo>
                  <a:pt x="10008" y="563"/>
                </a:lnTo>
                <a:lnTo>
                  <a:pt x="10030" y="593"/>
                </a:lnTo>
                <a:lnTo>
                  <a:pt x="10051" y="625"/>
                </a:lnTo>
                <a:lnTo>
                  <a:pt x="10071" y="656"/>
                </a:lnTo>
                <a:lnTo>
                  <a:pt x="10090" y="689"/>
                </a:lnTo>
                <a:lnTo>
                  <a:pt x="10109" y="722"/>
                </a:lnTo>
                <a:lnTo>
                  <a:pt x="10127" y="756"/>
                </a:lnTo>
                <a:lnTo>
                  <a:pt x="10143" y="789"/>
                </a:lnTo>
                <a:lnTo>
                  <a:pt x="10159" y="825"/>
                </a:lnTo>
                <a:lnTo>
                  <a:pt x="10175" y="861"/>
                </a:lnTo>
                <a:lnTo>
                  <a:pt x="10190" y="896"/>
                </a:lnTo>
                <a:lnTo>
                  <a:pt x="10203" y="933"/>
                </a:lnTo>
                <a:lnTo>
                  <a:pt x="10217" y="971"/>
                </a:lnTo>
                <a:lnTo>
                  <a:pt x="10229" y="1009"/>
                </a:lnTo>
                <a:lnTo>
                  <a:pt x="10240" y="1048"/>
                </a:lnTo>
                <a:lnTo>
                  <a:pt x="10251" y="1087"/>
                </a:lnTo>
                <a:lnTo>
                  <a:pt x="10261" y="1127"/>
                </a:lnTo>
                <a:lnTo>
                  <a:pt x="10270" y="1167"/>
                </a:lnTo>
                <a:lnTo>
                  <a:pt x="10278" y="1208"/>
                </a:lnTo>
                <a:lnTo>
                  <a:pt x="10285" y="1250"/>
                </a:lnTo>
                <a:lnTo>
                  <a:pt x="10293" y="1292"/>
                </a:lnTo>
                <a:lnTo>
                  <a:pt x="10298" y="1335"/>
                </a:lnTo>
                <a:lnTo>
                  <a:pt x="10303" y="1379"/>
                </a:lnTo>
                <a:lnTo>
                  <a:pt x="10307" y="1423"/>
                </a:lnTo>
                <a:lnTo>
                  <a:pt x="10312" y="1468"/>
                </a:lnTo>
                <a:lnTo>
                  <a:pt x="10314" y="1514"/>
                </a:lnTo>
                <a:lnTo>
                  <a:pt x="10316" y="1560"/>
                </a:lnTo>
                <a:lnTo>
                  <a:pt x="10317" y="1607"/>
                </a:lnTo>
                <a:lnTo>
                  <a:pt x="10318" y="1654"/>
                </a:lnTo>
                <a:lnTo>
                  <a:pt x="10318" y="3824"/>
                </a:lnTo>
                <a:lnTo>
                  <a:pt x="9650" y="3824"/>
                </a:lnTo>
                <a:lnTo>
                  <a:pt x="9650" y="1527"/>
                </a:lnTo>
                <a:lnTo>
                  <a:pt x="9649" y="1479"/>
                </a:lnTo>
                <a:lnTo>
                  <a:pt x="9647" y="1431"/>
                </a:lnTo>
                <a:lnTo>
                  <a:pt x="9642" y="1385"/>
                </a:lnTo>
                <a:lnTo>
                  <a:pt x="9635" y="1340"/>
                </a:lnTo>
                <a:lnTo>
                  <a:pt x="9628" y="1296"/>
                </a:lnTo>
                <a:lnTo>
                  <a:pt x="9618" y="1253"/>
                </a:lnTo>
                <a:lnTo>
                  <a:pt x="9607" y="1212"/>
                </a:lnTo>
                <a:lnTo>
                  <a:pt x="9593" y="1171"/>
                </a:lnTo>
                <a:lnTo>
                  <a:pt x="9578" y="1133"/>
                </a:lnTo>
                <a:lnTo>
                  <a:pt x="9562" y="1095"/>
                </a:lnTo>
                <a:lnTo>
                  <a:pt x="9543" y="1058"/>
                </a:lnTo>
                <a:lnTo>
                  <a:pt x="9523" y="1022"/>
                </a:lnTo>
                <a:lnTo>
                  <a:pt x="9511" y="1006"/>
                </a:lnTo>
                <a:lnTo>
                  <a:pt x="9501" y="988"/>
                </a:lnTo>
                <a:lnTo>
                  <a:pt x="9488" y="971"/>
                </a:lnTo>
                <a:lnTo>
                  <a:pt x="9476" y="955"/>
                </a:lnTo>
                <a:lnTo>
                  <a:pt x="9451" y="923"/>
                </a:lnTo>
                <a:lnTo>
                  <a:pt x="9424" y="892"/>
                </a:lnTo>
                <a:lnTo>
                  <a:pt x="9394" y="863"/>
                </a:lnTo>
                <a:lnTo>
                  <a:pt x="9365" y="836"/>
                </a:lnTo>
                <a:lnTo>
                  <a:pt x="9349" y="823"/>
                </a:lnTo>
                <a:lnTo>
                  <a:pt x="9333" y="810"/>
                </a:lnTo>
                <a:lnTo>
                  <a:pt x="9318" y="799"/>
                </a:lnTo>
                <a:lnTo>
                  <a:pt x="9302" y="787"/>
                </a:lnTo>
                <a:lnTo>
                  <a:pt x="9285" y="776"/>
                </a:lnTo>
                <a:lnTo>
                  <a:pt x="9269" y="765"/>
                </a:lnTo>
                <a:lnTo>
                  <a:pt x="9251" y="755"/>
                </a:lnTo>
                <a:lnTo>
                  <a:pt x="9234" y="745"/>
                </a:lnTo>
                <a:lnTo>
                  <a:pt x="9217" y="736"/>
                </a:lnTo>
                <a:lnTo>
                  <a:pt x="9200" y="727"/>
                </a:lnTo>
                <a:lnTo>
                  <a:pt x="9181" y="719"/>
                </a:lnTo>
                <a:lnTo>
                  <a:pt x="9163" y="712"/>
                </a:lnTo>
                <a:lnTo>
                  <a:pt x="9144" y="704"/>
                </a:lnTo>
                <a:lnTo>
                  <a:pt x="9125" y="697"/>
                </a:lnTo>
                <a:lnTo>
                  <a:pt x="9106" y="691"/>
                </a:lnTo>
                <a:lnTo>
                  <a:pt x="9087" y="684"/>
                </a:lnTo>
                <a:lnTo>
                  <a:pt x="9047" y="674"/>
                </a:lnTo>
                <a:lnTo>
                  <a:pt x="9007" y="665"/>
                </a:lnTo>
                <a:lnTo>
                  <a:pt x="8965" y="659"/>
                </a:lnTo>
                <a:lnTo>
                  <a:pt x="8922" y="655"/>
                </a:lnTo>
                <a:lnTo>
                  <a:pt x="8878" y="652"/>
                </a:lnTo>
                <a:lnTo>
                  <a:pt x="8833" y="651"/>
                </a:lnTo>
                <a:lnTo>
                  <a:pt x="8787" y="652"/>
                </a:lnTo>
                <a:lnTo>
                  <a:pt x="8744" y="655"/>
                </a:lnTo>
                <a:lnTo>
                  <a:pt x="8701" y="659"/>
                </a:lnTo>
                <a:lnTo>
                  <a:pt x="8659" y="665"/>
                </a:lnTo>
                <a:lnTo>
                  <a:pt x="8618" y="674"/>
                </a:lnTo>
                <a:lnTo>
                  <a:pt x="8579" y="684"/>
                </a:lnTo>
                <a:lnTo>
                  <a:pt x="8559" y="691"/>
                </a:lnTo>
                <a:lnTo>
                  <a:pt x="8540" y="697"/>
                </a:lnTo>
                <a:lnTo>
                  <a:pt x="8521" y="704"/>
                </a:lnTo>
                <a:lnTo>
                  <a:pt x="8502" y="712"/>
                </a:lnTo>
                <a:lnTo>
                  <a:pt x="8484" y="719"/>
                </a:lnTo>
                <a:lnTo>
                  <a:pt x="8466" y="727"/>
                </a:lnTo>
                <a:lnTo>
                  <a:pt x="8449" y="736"/>
                </a:lnTo>
                <a:lnTo>
                  <a:pt x="8431" y="745"/>
                </a:lnTo>
                <a:lnTo>
                  <a:pt x="8414" y="755"/>
                </a:lnTo>
                <a:lnTo>
                  <a:pt x="8397" y="765"/>
                </a:lnTo>
                <a:lnTo>
                  <a:pt x="8380" y="776"/>
                </a:lnTo>
                <a:lnTo>
                  <a:pt x="8363" y="787"/>
                </a:lnTo>
                <a:lnTo>
                  <a:pt x="8348" y="799"/>
                </a:lnTo>
                <a:lnTo>
                  <a:pt x="8332" y="810"/>
                </a:lnTo>
                <a:lnTo>
                  <a:pt x="8316" y="823"/>
                </a:lnTo>
                <a:lnTo>
                  <a:pt x="8301" y="836"/>
                </a:lnTo>
                <a:lnTo>
                  <a:pt x="8271" y="863"/>
                </a:lnTo>
                <a:lnTo>
                  <a:pt x="8242" y="892"/>
                </a:lnTo>
                <a:lnTo>
                  <a:pt x="8215" y="923"/>
                </a:lnTo>
                <a:lnTo>
                  <a:pt x="8190" y="955"/>
                </a:lnTo>
                <a:lnTo>
                  <a:pt x="8177" y="971"/>
                </a:lnTo>
                <a:lnTo>
                  <a:pt x="8166" y="988"/>
                </a:lnTo>
                <a:lnTo>
                  <a:pt x="8154" y="1006"/>
                </a:lnTo>
                <a:lnTo>
                  <a:pt x="8144" y="1022"/>
                </a:lnTo>
                <a:lnTo>
                  <a:pt x="8133" y="1040"/>
                </a:lnTo>
                <a:lnTo>
                  <a:pt x="8124" y="1058"/>
                </a:lnTo>
                <a:lnTo>
                  <a:pt x="8114" y="1076"/>
                </a:lnTo>
                <a:lnTo>
                  <a:pt x="8105" y="1095"/>
                </a:lnTo>
                <a:lnTo>
                  <a:pt x="8088" y="1133"/>
                </a:lnTo>
                <a:lnTo>
                  <a:pt x="8073" y="1171"/>
                </a:lnTo>
                <a:lnTo>
                  <a:pt x="8059" y="1212"/>
                </a:lnTo>
                <a:lnTo>
                  <a:pt x="8048" y="1253"/>
                </a:lnTo>
                <a:lnTo>
                  <a:pt x="8038" y="1296"/>
                </a:lnTo>
                <a:lnTo>
                  <a:pt x="8030" y="1340"/>
                </a:lnTo>
                <a:lnTo>
                  <a:pt x="8024" y="1385"/>
                </a:lnTo>
                <a:lnTo>
                  <a:pt x="8019" y="1431"/>
                </a:lnTo>
                <a:lnTo>
                  <a:pt x="8016" y="1479"/>
                </a:lnTo>
                <a:lnTo>
                  <a:pt x="8016" y="1527"/>
                </a:lnTo>
                <a:lnTo>
                  <a:pt x="8016" y="3824"/>
                </a:lnTo>
                <a:lnTo>
                  <a:pt x="7348" y="3824"/>
                </a:lnTo>
                <a:lnTo>
                  <a:pt x="7348" y="1527"/>
                </a:lnTo>
                <a:lnTo>
                  <a:pt x="7347" y="1479"/>
                </a:lnTo>
                <a:lnTo>
                  <a:pt x="7344" y="1431"/>
                </a:lnTo>
                <a:lnTo>
                  <a:pt x="7340" y="1385"/>
                </a:lnTo>
                <a:lnTo>
                  <a:pt x="7333" y="1340"/>
                </a:lnTo>
                <a:lnTo>
                  <a:pt x="7325" y="1296"/>
                </a:lnTo>
                <a:lnTo>
                  <a:pt x="7316" y="1253"/>
                </a:lnTo>
                <a:lnTo>
                  <a:pt x="7304" y="1212"/>
                </a:lnTo>
                <a:lnTo>
                  <a:pt x="7290" y="1171"/>
                </a:lnTo>
                <a:lnTo>
                  <a:pt x="7275" y="1133"/>
                </a:lnTo>
                <a:lnTo>
                  <a:pt x="7258" y="1095"/>
                </a:lnTo>
                <a:lnTo>
                  <a:pt x="7248" y="1076"/>
                </a:lnTo>
                <a:lnTo>
                  <a:pt x="7239" y="1058"/>
                </a:lnTo>
                <a:lnTo>
                  <a:pt x="7228" y="1040"/>
                </a:lnTo>
                <a:lnTo>
                  <a:pt x="7218" y="1022"/>
                </a:lnTo>
                <a:lnTo>
                  <a:pt x="7207" y="1006"/>
                </a:lnTo>
                <a:lnTo>
                  <a:pt x="7196" y="988"/>
                </a:lnTo>
                <a:lnTo>
                  <a:pt x="7184" y="971"/>
                </a:lnTo>
                <a:lnTo>
                  <a:pt x="7171" y="955"/>
                </a:lnTo>
                <a:lnTo>
                  <a:pt x="7159" y="938"/>
                </a:lnTo>
                <a:lnTo>
                  <a:pt x="7145" y="923"/>
                </a:lnTo>
                <a:lnTo>
                  <a:pt x="7132" y="908"/>
                </a:lnTo>
                <a:lnTo>
                  <a:pt x="7118" y="892"/>
                </a:lnTo>
                <a:lnTo>
                  <a:pt x="7088" y="863"/>
                </a:lnTo>
                <a:lnTo>
                  <a:pt x="7058" y="836"/>
                </a:lnTo>
                <a:lnTo>
                  <a:pt x="7042" y="823"/>
                </a:lnTo>
                <a:lnTo>
                  <a:pt x="7026" y="810"/>
                </a:lnTo>
                <a:lnTo>
                  <a:pt x="7011" y="799"/>
                </a:lnTo>
                <a:lnTo>
                  <a:pt x="6995" y="787"/>
                </a:lnTo>
                <a:lnTo>
                  <a:pt x="6978" y="776"/>
                </a:lnTo>
                <a:lnTo>
                  <a:pt x="6961" y="765"/>
                </a:lnTo>
                <a:lnTo>
                  <a:pt x="6944" y="755"/>
                </a:lnTo>
                <a:lnTo>
                  <a:pt x="6926" y="745"/>
                </a:lnTo>
                <a:lnTo>
                  <a:pt x="6908" y="736"/>
                </a:lnTo>
                <a:lnTo>
                  <a:pt x="6891" y="727"/>
                </a:lnTo>
                <a:lnTo>
                  <a:pt x="6873" y="719"/>
                </a:lnTo>
                <a:lnTo>
                  <a:pt x="6855" y="712"/>
                </a:lnTo>
                <a:lnTo>
                  <a:pt x="6836" y="704"/>
                </a:lnTo>
                <a:lnTo>
                  <a:pt x="6817" y="697"/>
                </a:lnTo>
                <a:lnTo>
                  <a:pt x="6798" y="691"/>
                </a:lnTo>
                <a:lnTo>
                  <a:pt x="6778" y="684"/>
                </a:lnTo>
                <a:lnTo>
                  <a:pt x="6738" y="674"/>
                </a:lnTo>
                <a:lnTo>
                  <a:pt x="6698" y="665"/>
                </a:lnTo>
                <a:lnTo>
                  <a:pt x="6656" y="659"/>
                </a:lnTo>
                <a:lnTo>
                  <a:pt x="6613" y="655"/>
                </a:lnTo>
                <a:lnTo>
                  <a:pt x="6570" y="652"/>
                </a:lnTo>
                <a:lnTo>
                  <a:pt x="6525" y="651"/>
                </a:lnTo>
                <a:lnTo>
                  <a:pt x="6479" y="652"/>
                </a:lnTo>
                <a:lnTo>
                  <a:pt x="6434" y="655"/>
                </a:lnTo>
                <a:lnTo>
                  <a:pt x="6391" y="659"/>
                </a:lnTo>
                <a:lnTo>
                  <a:pt x="6349" y="665"/>
                </a:lnTo>
                <a:lnTo>
                  <a:pt x="6308" y="674"/>
                </a:lnTo>
                <a:lnTo>
                  <a:pt x="6268" y="684"/>
                </a:lnTo>
                <a:lnTo>
                  <a:pt x="6249" y="691"/>
                </a:lnTo>
                <a:lnTo>
                  <a:pt x="6229" y="697"/>
                </a:lnTo>
                <a:lnTo>
                  <a:pt x="6210" y="704"/>
                </a:lnTo>
                <a:lnTo>
                  <a:pt x="6192" y="712"/>
                </a:lnTo>
                <a:lnTo>
                  <a:pt x="6173" y="719"/>
                </a:lnTo>
                <a:lnTo>
                  <a:pt x="6155" y="727"/>
                </a:lnTo>
                <a:lnTo>
                  <a:pt x="6137" y="736"/>
                </a:lnTo>
                <a:lnTo>
                  <a:pt x="6119" y="745"/>
                </a:lnTo>
                <a:lnTo>
                  <a:pt x="6103" y="755"/>
                </a:lnTo>
                <a:lnTo>
                  <a:pt x="6086" y="765"/>
                </a:lnTo>
                <a:lnTo>
                  <a:pt x="6069" y="776"/>
                </a:lnTo>
                <a:lnTo>
                  <a:pt x="6052" y="787"/>
                </a:lnTo>
                <a:lnTo>
                  <a:pt x="6036" y="799"/>
                </a:lnTo>
                <a:lnTo>
                  <a:pt x="6021" y="810"/>
                </a:lnTo>
                <a:lnTo>
                  <a:pt x="6005" y="823"/>
                </a:lnTo>
                <a:lnTo>
                  <a:pt x="5990" y="836"/>
                </a:lnTo>
                <a:lnTo>
                  <a:pt x="5974" y="849"/>
                </a:lnTo>
                <a:lnTo>
                  <a:pt x="5960" y="863"/>
                </a:lnTo>
                <a:lnTo>
                  <a:pt x="5946" y="878"/>
                </a:lnTo>
                <a:lnTo>
                  <a:pt x="5931" y="892"/>
                </a:lnTo>
                <a:lnTo>
                  <a:pt x="5918" y="908"/>
                </a:lnTo>
                <a:lnTo>
                  <a:pt x="5904" y="923"/>
                </a:lnTo>
                <a:lnTo>
                  <a:pt x="5891" y="938"/>
                </a:lnTo>
                <a:lnTo>
                  <a:pt x="5879" y="955"/>
                </a:lnTo>
                <a:lnTo>
                  <a:pt x="5867" y="971"/>
                </a:lnTo>
                <a:lnTo>
                  <a:pt x="5855" y="988"/>
                </a:lnTo>
                <a:lnTo>
                  <a:pt x="5844" y="1006"/>
                </a:lnTo>
                <a:lnTo>
                  <a:pt x="5833" y="1022"/>
                </a:lnTo>
                <a:lnTo>
                  <a:pt x="5813" y="1058"/>
                </a:lnTo>
                <a:lnTo>
                  <a:pt x="5794" y="1095"/>
                </a:lnTo>
                <a:lnTo>
                  <a:pt x="5779" y="1133"/>
                </a:lnTo>
                <a:lnTo>
                  <a:pt x="5763" y="1171"/>
                </a:lnTo>
                <a:lnTo>
                  <a:pt x="5750" y="1212"/>
                </a:lnTo>
                <a:lnTo>
                  <a:pt x="5739" y="1253"/>
                </a:lnTo>
                <a:lnTo>
                  <a:pt x="5729" y="1296"/>
                </a:lnTo>
                <a:lnTo>
                  <a:pt x="5722" y="1340"/>
                </a:lnTo>
                <a:lnTo>
                  <a:pt x="5716" y="1385"/>
                </a:lnTo>
                <a:lnTo>
                  <a:pt x="5711" y="1431"/>
                </a:lnTo>
                <a:lnTo>
                  <a:pt x="5708" y="1479"/>
                </a:lnTo>
                <a:lnTo>
                  <a:pt x="5707" y="1527"/>
                </a:lnTo>
                <a:lnTo>
                  <a:pt x="5709" y="3721"/>
                </a:lnTo>
                <a:lnTo>
                  <a:pt x="5036" y="3721"/>
                </a:lnTo>
                <a:close/>
              </a:path>
            </a:pathLst>
          </a:custGeom>
          <a:solidFill>
            <a:srgbClr val="505050"/>
          </a:solidFill>
          <a:ln w="9525">
            <a:noFill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45894" name="Freeform 6"/>
          <p:cNvSpPr>
            <a:spLocks noEditPoints="1"/>
          </p:cNvSpPr>
          <p:nvPr/>
        </p:nvSpPr>
        <p:spPr bwMode="auto">
          <a:xfrm>
            <a:off x="8112126" y="6107113"/>
            <a:ext cx="709613" cy="376238"/>
          </a:xfrm>
          <a:custGeom>
            <a:avLst/>
            <a:gdLst/>
            <a:ahLst/>
            <a:cxnLst>
              <a:cxn ang="0">
                <a:pos x="36" y="3333"/>
              </a:cxn>
              <a:cxn ang="0">
                <a:pos x="150" y="3213"/>
              </a:cxn>
              <a:cxn ang="0">
                <a:pos x="313" y="3170"/>
              </a:cxn>
              <a:cxn ang="0">
                <a:pos x="473" y="3213"/>
              </a:cxn>
              <a:cxn ang="0">
                <a:pos x="587" y="3333"/>
              </a:cxn>
              <a:cxn ang="0">
                <a:pos x="622" y="3496"/>
              </a:cxn>
              <a:cxn ang="0">
                <a:pos x="571" y="3648"/>
              </a:cxn>
              <a:cxn ang="0">
                <a:pos x="445" y="3756"/>
              </a:cxn>
              <a:cxn ang="0">
                <a:pos x="280" y="3783"/>
              </a:cxn>
              <a:cxn ang="0">
                <a:pos x="126" y="3725"/>
              </a:cxn>
              <a:cxn ang="0">
                <a:pos x="23" y="3597"/>
              </a:cxn>
              <a:cxn ang="0">
                <a:pos x="2988" y="0"/>
              </a:cxn>
              <a:cxn ang="0">
                <a:pos x="3288" y="55"/>
              </a:cxn>
              <a:cxn ang="0">
                <a:pos x="3459" y="204"/>
              </a:cxn>
              <a:cxn ang="0">
                <a:pos x="3500" y="444"/>
              </a:cxn>
              <a:cxn ang="0">
                <a:pos x="3383" y="711"/>
              </a:cxn>
              <a:cxn ang="0">
                <a:pos x="2800" y="1504"/>
              </a:cxn>
              <a:cxn ang="0">
                <a:pos x="3121" y="1585"/>
              </a:cxn>
              <a:cxn ang="0">
                <a:pos x="3380" y="1732"/>
              </a:cxn>
              <a:cxn ang="0">
                <a:pos x="3576" y="1944"/>
              </a:cxn>
              <a:cxn ang="0">
                <a:pos x="3698" y="2211"/>
              </a:cxn>
              <a:cxn ang="0">
                <a:pos x="3747" y="2536"/>
              </a:cxn>
              <a:cxn ang="0">
                <a:pos x="3722" y="2873"/>
              </a:cxn>
              <a:cxn ang="0">
                <a:pos x="3619" y="3164"/>
              </a:cxn>
              <a:cxn ang="0">
                <a:pos x="3437" y="3409"/>
              </a:cxn>
              <a:cxn ang="0">
                <a:pos x="3190" y="3597"/>
              </a:cxn>
              <a:cxn ang="0">
                <a:pos x="2894" y="3710"/>
              </a:cxn>
              <a:cxn ang="0">
                <a:pos x="2550" y="3747"/>
              </a:cxn>
              <a:cxn ang="0">
                <a:pos x="2750" y="3206"/>
              </a:cxn>
              <a:cxn ang="0">
                <a:pos x="3082" y="3004"/>
              </a:cxn>
              <a:cxn ang="0">
                <a:pos x="3218" y="2652"/>
              </a:cxn>
              <a:cxn ang="0">
                <a:pos x="3158" y="2271"/>
              </a:cxn>
              <a:cxn ang="0">
                <a:pos x="2913" y="2015"/>
              </a:cxn>
              <a:cxn ang="0">
                <a:pos x="2520" y="1916"/>
              </a:cxn>
              <a:cxn ang="0">
                <a:pos x="5037" y="3295"/>
              </a:cxn>
              <a:cxn ang="0">
                <a:pos x="5392" y="3278"/>
              </a:cxn>
              <a:cxn ang="0">
                <a:pos x="5799" y="3173"/>
              </a:cxn>
              <a:cxn ang="0">
                <a:pos x="6141" y="2973"/>
              </a:cxn>
              <a:cxn ang="0">
                <a:pos x="6408" y="2691"/>
              </a:cxn>
              <a:cxn ang="0">
                <a:pos x="6576" y="2347"/>
              </a:cxn>
              <a:cxn ang="0">
                <a:pos x="6645" y="1945"/>
              </a:cxn>
              <a:cxn ang="0">
                <a:pos x="6612" y="1516"/>
              </a:cxn>
              <a:cxn ang="0">
                <a:pos x="6477" y="1149"/>
              </a:cxn>
              <a:cxn ang="0">
                <a:pos x="6241" y="846"/>
              </a:cxn>
              <a:cxn ang="0">
                <a:pos x="5913" y="617"/>
              </a:cxn>
              <a:cxn ang="0">
                <a:pos x="5514" y="479"/>
              </a:cxn>
              <a:cxn ang="0">
                <a:pos x="5041" y="433"/>
              </a:cxn>
              <a:cxn ang="0">
                <a:pos x="4309" y="0"/>
              </a:cxn>
              <a:cxn ang="0">
                <a:pos x="5447" y="25"/>
              </a:cxn>
              <a:cxn ang="0">
                <a:pos x="5884" y="112"/>
              </a:cxn>
              <a:cxn ang="0">
                <a:pos x="6232" y="264"/>
              </a:cxn>
              <a:cxn ang="0">
                <a:pos x="6753" y="703"/>
              </a:cxn>
              <a:cxn ang="0">
                <a:pos x="7065" y="1270"/>
              </a:cxn>
              <a:cxn ang="0">
                <a:pos x="7157" y="1935"/>
              </a:cxn>
              <a:cxn ang="0">
                <a:pos x="7018" y="2588"/>
              </a:cxn>
              <a:cxn ang="0">
                <a:pos x="6653" y="3146"/>
              </a:cxn>
              <a:cxn ang="0">
                <a:pos x="6151" y="3527"/>
              </a:cxn>
              <a:cxn ang="0">
                <a:pos x="5804" y="3657"/>
              </a:cxn>
              <a:cxn ang="0">
                <a:pos x="5374" y="3731"/>
              </a:cxn>
            </a:cxnLst>
            <a:rect l="0" t="0" r="r" b="b"/>
            <a:pathLst>
              <a:path w="7158" h="3784">
                <a:moveTo>
                  <a:pt x="0" y="3480"/>
                </a:moveTo>
                <a:lnTo>
                  <a:pt x="1" y="3465"/>
                </a:lnTo>
                <a:lnTo>
                  <a:pt x="2" y="3449"/>
                </a:lnTo>
                <a:lnTo>
                  <a:pt x="3" y="3433"/>
                </a:lnTo>
                <a:lnTo>
                  <a:pt x="7" y="3417"/>
                </a:lnTo>
                <a:lnTo>
                  <a:pt x="10" y="3403"/>
                </a:lnTo>
                <a:lnTo>
                  <a:pt x="13" y="3388"/>
                </a:lnTo>
                <a:lnTo>
                  <a:pt x="18" y="3374"/>
                </a:lnTo>
                <a:lnTo>
                  <a:pt x="23" y="3360"/>
                </a:lnTo>
                <a:lnTo>
                  <a:pt x="29" y="3346"/>
                </a:lnTo>
                <a:lnTo>
                  <a:pt x="36" y="3333"/>
                </a:lnTo>
                <a:lnTo>
                  <a:pt x="43" y="3320"/>
                </a:lnTo>
                <a:lnTo>
                  <a:pt x="51" y="3307"/>
                </a:lnTo>
                <a:lnTo>
                  <a:pt x="60" y="3295"/>
                </a:lnTo>
                <a:lnTo>
                  <a:pt x="70" y="3283"/>
                </a:lnTo>
                <a:lnTo>
                  <a:pt x="79" y="3271"/>
                </a:lnTo>
                <a:lnTo>
                  <a:pt x="91" y="3260"/>
                </a:lnTo>
                <a:lnTo>
                  <a:pt x="101" y="3248"/>
                </a:lnTo>
                <a:lnTo>
                  <a:pt x="113" y="3239"/>
                </a:lnTo>
                <a:lnTo>
                  <a:pt x="125" y="3229"/>
                </a:lnTo>
                <a:lnTo>
                  <a:pt x="137" y="3220"/>
                </a:lnTo>
                <a:lnTo>
                  <a:pt x="150" y="3213"/>
                </a:lnTo>
                <a:lnTo>
                  <a:pt x="163" y="3204"/>
                </a:lnTo>
                <a:lnTo>
                  <a:pt x="176" y="3198"/>
                </a:lnTo>
                <a:lnTo>
                  <a:pt x="191" y="3192"/>
                </a:lnTo>
                <a:lnTo>
                  <a:pt x="204" y="3186"/>
                </a:lnTo>
                <a:lnTo>
                  <a:pt x="219" y="3182"/>
                </a:lnTo>
                <a:lnTo>
                  <a:pt x="234" y="3178"/>
                </a:lnTo>
                <a:lnTo>
                  <a:pt x="248" y="3175"/>
                </a:lnTo>
                <a:lnTo>
                  <a:pt x="264" y="3173"/>
                </a:lnTo>
                <a:lnTo>
                  <a:pt x="280" y="3171"/>
                </a:lnTo>
                <a:lnTo>
                  <a:pt x="296" y="3170"/>
                </a:lnTo>
                <a:lnTo>
                  <a:pt x="313" y="3170"/>
                </a:lnTo>
                <a:lnTo>
                  <a:pt x="328" y="3170"/>
                </a:lnTo>
                <a:lnTo>
                  <a:pt x="344" y="3171"/>
                </a:lnTo>
                <a:lnTo>
                  <a:pt x="360" y="3173"/>
                </a:lnTo>
                <a:lnTo>
                  <a:pt x="376" y="3175"/>
                </a:lnTo>
                <a:lnTo>
                  <a:pt x="390" y="3178"/>
                </a:lnTo>
                <a:lnTo>
                  <a:pt x="405" y="3182"/>
                </a:lnTo>
                <a:lnTo>
                  <a:pt x="419" y="3186"/>
                </a:lnTo>
                <a:lnTo>
                  <a:pt x="434" y="3192"/>
                </a:lnTo>
                <a:lnTo>
                  <a:pt x="446" y="3198"/>
                </a:lnTo>
                <a:lnTo>
                  <a:pt x="460" y="3204"/>
                </a:lnTo>
                <a:lnTo>
                  <a:pt x="473" y="3213"/>
                </a:lnTo>
                <a:lnTo>
                  <a:pt x="485" y="3220"/>
                </a:lnTo>
                <a:lnTo>
                  <a:pt x="498" y="3229"/>
                </a:lnTo>
                <a:lnTo>
                  <a:pt x="509" y="3239"/>
                </a:lnTo>
                <a:lnTo>
                  <a:pt x="521" y="3248"/>
                </a:lnTo>
                <a:lnTo>
                  <a:pt x="533" y="3260"/>
                </a:lnTo>
                <a:lnTo>
                  <a:pt x="543" y="3271"/>
                </a:lnTo>
                <a:lnTo>
                  <a:pt x="554" y="3283"/>
                </a:lnTo>
                <a:lnTo>
                  <a:pt x="563" y="3295"/>
                </a:lnTo>
                <a:lnTo>
                  <a:pt x="571" y="3307"/>
                </a:lnTo>
                <a:lnTo>
                  <a:pt x="580" y="3320"/>
                </a:lnTo>
                <a:lnTo>
                  <a:pt x="587" y="3333"/>
                </a:lnTo>
                <a:lnTo>
                  <a:pt x="594" y="3346"/>
                </a:lnTo>
                <a:lnTo>
                  <a:pt x="600" y="3360"/>
                </a:lnTo>
                <a:lnTo>
                  <a:pt x="605" y="3374"/>
                </a:lnTo>
                <a:lnTo>
                  <a:pt x="609" y="3388"/>
                </a:lnTo>
                <a:lnTo>
                  <a:pt x="614" y="3403"/>
                </a:lnTo>
                <a:lnTo>
                  <a:pt x="617" y="3417"/>
                </a:lnTo>
                <a:lnTo>
                  <a:pt x="619" y="3433"/>
                </a:lnTo>
                <a:lnTo>
                  <a:pt x="621" y="3449"/>
                </a:lnTo>
                <a:lnTo>
                  <a:pt x="622" y="3465"/>
                </a:lnTo>
                <a:lnTo>
                  <a:pt x="622" y="3480"/>
                </a:lnTo>
                <a:lnTo>
                  <a:pt x="622" y="3496"/>
                </a:lnTo>
                <a:lnTo>
                  <a:pt x="621" y="3511"/>
                </a:lnTo>
                <a:lnTo>
                  <a:pt x="619" y="3527"/>
                </a:lnTo>
                <a:lnTo>
                  <a:pt x="617" y="3541"/>
                </a:lnTo>
                <a:lnTo>
                  <a:pt x="614" y="3556"/>
                </a:lnTo>
                <a:lnTo>
                  <a:pt x="609" y="3570"/>
                </a:lnTo>
                <a:lnTo>
                  <a:pt x="605" y="3583"/>
                </a:lnTo>
                <a:lnTo>
                  <a:pt x="600" y="3597"/>
                </a:lnTo>
                <a:lnTo>
                  <a:pt x="594" y="3611"/>
                </a:lnTo>
                <a:lnTo>
                  <a:pt x="586" y="3623"/>
                </a:lnTo>
                <a:lnTo>
                  <a:pt x="579" y="3636"/>
                </a:lnTo>
                <a:lnTo>
                  <a:pt x="571" y="3648"/>
                </a:lnTo>
                <a:lnTo>
                  <a:pt x="562" y="3660"/>
                </a:lnTo>
                <a:lnTo>
                  <a:pt x="552" y="3672"/>
                </a:lnTo>
                <a:lnTo>
                  <a:pt x="543" y="3684"/>
                </a:lnTo>
                <a:lnTo>
                  <a:pt x="531" y="3694"/>
                </a:lnTo>
                <a:lnTo>
                  <a:pt x="520" y="3706"/>
                </a:lnTo>
                <a:lnTo>
                  <a:pt x="508" y="3715"/>
                </a:lnTo>
                <a:lnTo>
                  <a:pt x="497" y="3725"/>
                </a:lnTo>
                <a:lnTo>
                  <a:pt x="484" y="3734"/>
                </a:lnTo>
                <a:lnTo>
                  <a:pt x="471" y="3742"/>
                </a:lnTo>
                <a:lnTo>
                  <a:pt x="459" y="3749"/>
                </a:lnTo>
                <a:lnTo>
                  <a:pt x="445" y="3756"/>
                </a:lnTo>
                <a:lnTo>
                  <a:pt x="432" y="3762"/>
                </a:lnTo>
                <a:lnTo>
                  <a:pt x="418" y="3767"/>
                </a:lnTo>
                <a:lnTo>
                  <a:pt x="403" y="3772"/>
                </a:lnTo>
                <a:lnTo>
                  <a:pt x="389" y="3775"/>
                </a:lnTo>
                <a:lnTo>
                  <a:pt x="375" y="3778"/>
                </a:lnTo>
                <a:lnTo>
                  <a:pt x="359" y="3781"/>
                </a:lnTo>
                <a:lnTo>
                  <a:pt x="344" y="3783"/>
                </a:lnTo>
                <a:lnTo>
                  <a:pt x="328" y="3784"/>
                </a:lnTo>
                <a:lnTo>
                  <a:pt x="313" y="3784"/>
                </a:lnTo>
                <a:lnTo>
                  <a:pt x="296" y="3784"/>
                </a:lnTo>
                <a:lnTo>
                  <a:pt x="280" y="3783"/>
                </a:lnTo>
                <a:lnTo>
                  <a:pt x="264" y="3781"/>
                </a:lnTo>
                <a:lnTo>
                  <a:pt x="250" y="3778"/>
                </a:lnTo>
                <a:lnTo>
                  <a:pt x="235" y="3775"/>
                </a:lnTo>
                <a:lnTo>
                  <a:pt x="220" y="3772"/>
                </a:lnTo>
                <a:lnTo>
                  <a:pt x="205" y="3767"/>
                </a:lnTo>
                <a:lnTo>
                  <a:pt x="192" y="3762"/>
                </a:lnTo>
                <a:lnTo>
                  <a:pt x="178" y="3756"/>
                </a:lnTo>
                <a:lnTo>
                  <a:pt x="164" y="3749"/>
                </a:lnTo>
                <a:lnTo>
                  <a:pt x="152" y="3742"/>
                </a:lnTo>
                <a:lnTo>
                  <a:pt x="139" y="3734"/>
                </a:lnTo>
                <a:lnTo>
                  <a:pt x="126" y="3725"/>
                </a:lnTo>
                <a:lnTo>
                  <a:pt x="114" y="3715"/>
                </a:lnTo>
                <a:lnTo>
                  <a:pt x="102" y="3706"/>
                </a:lnTo>
                <a:lnTo>
                  <a:pt x="91" y="3694"/>
                </a:lnTo>
                <a:lnTo>
                  <a:pt x="80" y="3684"/>
                </a:lnTo>
                <a:lnTo>
                  <a:pt x="70" y="3672"/>
                </a:lnTo>
                <a:lnTo>
                  <a:pt x="60" y="3660"/>
                </a:lnTo>
                <a:lnTo>
                  <a:pt x="52" y="3648"/>
                </a:lnTo>
                <a:lnTo>
                  <a:pt x="43" y="3636"/>
                </a:lnTo>
                <a:lnTo>
                  <a:pt x="36" y="3623"/>
                </a:lnTo>
                <a:lnTo>
                  <a:pt x="30" y="3611"/>
                </a:lnTo>
                <a:lnTo>
                  <a:pt x="23" y="3597"/>
                </a:lnTo>
                <a:lnTo>
                  <a:pt x="18" y="3583"/>
                </a:lnTo>
                <a:lnTo>
                  <a:pt x="14" y="3570"/>
                </a:lnTo>
                <a:lnTo>
                  <a:pt x="10" y="3556"/>
                </a:lnTo>
                <a:lnTo>
                  <a:pt x="7" y="3541"/>
                </a:lnTo>
                <a:lnTo>
                  <a:pt x="3" y="3527"/>
                </a:lnTo>
                <a:lnTo>
                  <a:pt x="2" y="3511"/>
                </a:lnTo>
                <a:lnTo>
                  <a:pt x="1" y="3496"/>
                </a:lnTo>
                <a:lnTo>
                  <a:pt x="0" y="3480"/>
                </a:lnTo>
                <a:close/>
                <a:moveTo>
                  <a:pt x="1386" y="0"/>
                </a:moveTo>
                <a:lnTo>
                  <a:pt x="2954" y="0"/>
                </a:lnTo>
                <a:lnTo>
                  <a:pt x="2988" y="0"/>
                </a:lnTo>
                <a:lnTo>
                  <a:pt x="3020" y="1"/>
                </a:lnTo>
                <a:lnTo>
                  <a:pt x="3052" y="3"/>
                </a:lnTo>
                <a:lnTo>
                  <a:pt x="3083" y="5"/>
                </a:lnTo>
                <a:lnTo>
                  <a:pt x="3112" y="9"/>
                </a:lnTo>
                <a:lnTo>
                  <a:pt x="3140" y="13"/>
                </a:lnTo>
                <a:lnTo>
                  <a:pt x="3168" y="19"/>
                </a:lnTo>
                <a:lnTo>
                  <a:pt x="3194" y="24"/>
                </a:lnTo>
                <a:lnTo>
                  <a:pt x="3218" y="30"/>
                </a:lnTo>
                <a:lnTo>
                  <a:pt x="3242" y="38"/>
                </a:lnTo>
                <a:lnTo>
                  <a:pt x="3266" y="46"/>
                </a:lnTo>
                <a:lnTo>
                  <a:pt x="3288" y="55"/>
                </a:lnTo>
                <a:lnTo>
                  <a:pt x="3309" y="65"/>
                </a:lnTo>
                <a:lnTo>
                  <a:pt x="3329" y="75"/>
                </a:lnTo>
                <a:lnTo>
                  <a:pt x="3348" y="87"/>
                </a:lnTo>
                <a:lnTo>
                  <a:pt x="3364" y="98"/>
                </a:lnTo>
                <a:lnTo>
                  <a:pt x="3381" y="111"/>
                </a:lnTo>
                <a:lnTo>
                  <a:pt x="3397" y="125"/>
                </a:lnTo>
                <a:lnTo>
                  <a:pt x="3412" y="139"/>
                </a:lnTo>
                <a:lnTo>
                  <a:pt x="3426" y="154"/>
                </a:lnTo>
                <a:lnTo>
                  <a:pt x="3438" y="170"/>
                </a:lnTo>
                <a:lnTo>
                  <a:pt x="3449" y="186"/>
                </a:lnTo>
                <a:lnTo>
                  <a:pt x="3459" y="204"/>
                </a:lnTo>
                <a:lnTo>
                  <a:pt x="3469" y="222"/>
                </a:lnTo>
                <a:lnTo>
                  <a:pt x="3476" y="240"/>
                </a:lnTo>
                <a:lnTo>
                  <a:pt x="3483" y="260"/>
                </a:lnTo>
                <a:lnTo>
                  <a:pt x="3490" y="280"/>
                </a:lnTo>
                <a:lnTo>
                  <a:pt x="3494" y="301"/>
                </a:lnTo>
                <a:lnTo>
                  <a:pt x="3498" y="322"/>
                </a:lnTo>
                <a:lnTo>
                  <a:pt x="3500" y="345"/>
                </a:lnTo>
                <a:lnTo>
                  <a:pt x="3502" y="368"/>
                </a:lnTo>
                <a:lnTo>
                  <a:pt x="3502" y="391"/>
                </a:lnTo>
                <a:lnTo>
                  <a:pt x="3502" y="417"/>
                </a:lnTo>
                <a:lnTo>
                  <a:pt x="3500" y="444"/>
                </a:lnTo>
                <a:lnTo>
                  <a:pt x="3496" y="470"/>
                </a:lnTo>
                <a:lnTo>
                  <a:pt x="3492" y="495"/>
                </a:lnTo>
                <a:lnTo>
                  <a:pt x="3484" y="521"/>
                </a:lnTo>
                <a:lnTo>
                  <a:pt x="3477" y="547"/>
                </a:lnTo>
                <a:lnTo>
                  <a:pt x="3468" y="572"/>
                </a:lnTo>
                <a:lnTo>
                  <a:pt x="3457" y="596"/>
                </a:lnTo>
                <a:lnTo>
                  <a:pt x="3444" y="621"/>
                </a:lnTo>
                <a:lnTo>
                  <a:pt x="3431" y="644"/>
                </a:lnTo>
                <a:lnTo>
                  <a:pt x="3416" y="667"/>
                </a:lnTo>
                <a:lnTo>
                  <a:pt x="3400" y="689"/>
                </a:lnTo>
                <a:lnTo>
                  <a:pt x="3383" y="711"/>
                </a:lnTo>
                <a:lnTo>
                  <a:pt x="3364" y="732"/>
                </a:lnTo>
                <a:lnTo>
                  <a:pt x="3345" y="752"/>
                </a:lnTo>
                <a:lnTo>
                  <a:pt x="3323" y="771"/>
                </a:lnTo>
                <a:lnTo>
                  <a:pt x="2563" y="1487"/>
                </a:lnTo>
                <a:lnTo>
                  <a:pt x="2599" y="1488"/>
                </a:lnTo>
                <a:lnTo>
                  <a:pt x="2633" y="1489"/>
                </a:lnTo>
                <a:lnTo>
                  <a:pt x="2668" y="1491"/>
                </a:lnTo>
                <a:lnTo>
                  <a:pt x="2702" y="1493"/>
                </a:lnTo>
                <a:lnTo>
                  <a:pt x="2735" y="1496"/>
                </a:lnTo>
                <a:lnTo>
                  <a:pt x="2768" y="1500"/>
                </a:lnTo>
                <a:lnTo>
                  <a:pt x="2800" y="1504"/>
                </a:lnTo>
                <a:lnTo>
                  <a:pt x="2832" y="1508"/>
                </a:lnTo>
                <a:lnTo>
                  <a:pt x="2863" y="1513"/>
                </a:lnTo>
                <a:lnTo>
                  <a:pt x="2893" y="1520"/>
                </a:lnTo>
                <a:lnTo>
                  <a:pt x="2924" y="1526"/>
                </a:lnTo>
                <a:lnTo>
                  <a:pt x="2953" y="1532"/>
                </a:lnTo>
                <a:lnTo>
                  <a:pt x="2983" y="1540"/>
                </a:lnTo>
                <a:lnTo>
                  <a:pt x="3011" y="1548"/>
                </a:lnTo>
                <a:lnTo>
                  <a:pt x="3039" y="1556"/>
                </a:lnTo>
                <a:lnTo>
                  <a:pt x="3068" y="1565"/>
                </a:lnTo>
                <a:lnTo>
                  <a:pt x="3094" y="1575"/>
                </a:lnTo>
                <a:lnTo>
                  <a:pt x="3121" y="1585"/>
                </a:lnTo>
                <a:lnTo>
                  <a:pt x="3147" y="1595"/>
                </a:lnTo>
                <a:lnTo>
                  <a:pt x="3173" y="1607"/>
                </a:lnTo>
                <a:lnTo>
                  <a:pt x="3198" y="1618"/>
                </a:lnTo>
                <a:lnTo>
                  <a:pt x="3222" y="1631"/>
                </a:lnTo>
                <a:lnTo>
                  <a:pt x="3247" y="1643"/>
                </a:lnTo>
                <a:lnTo>
                  <a:pt x="3271" y="1657"/>
                </a:lnTo>
                <a:lnTo>
                  <a:pt x="3293" y="1671"/>
                </a:lnTo>
                <a:lnTo>
                  <a:pt x="3316" y="1685"/>
                </a:lnTo>
                <a:lnTo>
                  <a:pt x="3338" y="1700"/>
                </a:lnTo>
                <a:lnTo>
                  <a:pt x="3359" y="1716"/>
                </a:lnTo>
                <a:lnTo>
                  <a:pt x="3380" y="1732"/>
                </a:lnTo>
                <a:lnTo>
                  <a:pt x="3401" y="1748"/>
                </a:lnTo>
                <a:lnTo>
                  <a:pt x="3421" y="1766"/>
                </a:lnTo>
                <a:lnTo>
                  <a:pt x="3441" y="1783"/>
                </a:lnTo>
                <a:lnTo>
                  <a:pt x="3460" y="1802"/>
                </a:lnTo>
                <a:lnTo>
                  <a:pt x="3478" y="1821"/>
                </a:lnTo>
                <a:lnTo>
                  <a:pt x="3496" y="1840"/>
                </a:lnTo>
                <a:lnTo>
                  <a:pt x="3513" y="1860"/>
                </a:lnTo>
                <a:lnTo>
                  <a:pt x="3530" y="1880"/>
                </a:lnTo>
                <a:lnTo>
                  <a:pt x="3545" y="1901"/>
                </a:lnTo>
                <a:lnTo>
                  <a:pt x="3561" y="1922"/>
                </a:lnTo>
                <a:lnTo>
                  <a:pt x="3576" y="1944"/>
                </a:lnTo>
                <a:lnTo>
                  <a:pt x="3590" y="1966"/>
                </a:lnTo>
                <a:lnTo>
                  <a:pt x="3603" y="1988"/>
                </a:lnTo>
                <a:lnTo>
                  <a:pt x="3616" y="2011"/>
                </a:lnTo>
                <a:lnTo>
                  <a:pt x="3629" y="2034"/>
                </a:lnTo>
                <a:lnTo>
                  <a:pt x="3640" y="2058"/>
                </a:lnTo>
                <a:lnTo>
                  <a:pt x="3652" y="2082"/>
                </a:lnTo>
                <a:lnTo>
                  <a:pt x="3662" y="2107"/>
                </a:lnTo>
                <a:lnTo>
                  <a:pt x="3672" y="2133"/>
                </a:lnTo>
                <a:lnTo>
                  <a:pt x="3681" y="2159"/>
                </a:lnTo>
                <a:lnTo>
                  <a:pt x="3690" y="2185"/>
                </a:lnTo>
                <a:lnTo>
                  <a:pt x="3698" y="2211"/>
                </a:lnTo>
                <a:lnTo>
                  <a:pt x="3705" y="2239"/>
                </a:lnTo>
                <a:lnTo>
                  <a:pt x="3713" y="2266"/>
                </a:lnTo>
                <a:lnTo>
                  <a:pt x="3719" y="2294"/>
                </a:lnTo>
                <a:lnTo>
                  <a:pt x="3724" y="2323"/>
                </a:lnTo>
                <a:lnTo>
                  <a:pt x="3730" y="2352"/>
                </a:lnTo>
                <a:lnTo>
                  <a:pt x="3734" y="2381"/>
                </a:lnTo>
                <a:lnTo>
                  <a:pt x="3738" y="2412"/>
                </a:lnTo>
                <a:lnTo>
                  <a:pt x="3741" y="2442"/>
                </a:lnTo>
                <a:lnTo>
                  <a:pt x="3744" y="2473"/>
                </a:lnTo>
                <a:lnTo>
                  <a:pt x="3746" y="2504"/>
                </a:lnTo>
                <a:lnTo>
                  <a:pt x="3747" y="2536"/>
                </a:lnTo>
                <a:lnTo>
                  <a:pt x="3748" y="2568"/>
                </a:lnTo>
                <a:lnTo>
                  <a:pt x="3748" y="2601"/>
                </a:lnTo>
                <a:lnTo>
                  <a:pt x="3748" y="2633"/>
                </a:lnTo>
                <a:lnTo>
                  <a:pt x="3747" y="2664"/>
                </a:lnTo>
                <a:lnTo>
                  <a:pt x="3746" y="2695"/>
                </a:lnTo>
                <a:lnTo>
                  <a:pt x="3744" y="2726"/>
                </a:lnTo>
                <a:lnTo>
                  <a:pt x="3741" y="2756"/>
                </a:lnTo>
                <a:lnTo>
                  <a:pt x="3737" y="2785"/>
                </a:lnTo>
                <a:lnTo>
                  <a:pt x="3733" y="2815"/>
                </a:lnTo>
                <a:lnTo>
                  <a:pt x="3728" y="2844"/>
                </a:lnTo>
                <a:lnTo>
                  <a:pt x="3722" y="2873"/>
                </a:lnTo>
                <a:lnTo>
                  <a:pt x="3717" y="2901"/>
                </a:lnTo>
                <a:lnTo>
                  <a:pt x="3710" y="2929"/>
                </a:lnTo>
                <a:lnTo>
                  <a:pt x="3702" y="2957"/>
                </a:lnTo>
                <a:lnTo>
                  <a:pt x="3694" y="2984"/>
                </a:lnTo>
                <a:lnTo>
                  <a:pt x="3685" y="3011"/>
                </a:lnTo>
                <a:lnTo>
                  <a:pt x="3676" y="3037"/>
                </a:lnTo>
                <a:lnTo>
                  <a:pt x="3665" y="3064"/>
                </a:lnTo>
                <a:lnTo>
                  <a:pt x="3655" y="3089"/>
                </a:lnTo>
                <a:lnTo>
                  <a:pt x="3643" y="3114"/>
                </a:lnTo>
                <a:lnTo>
                  <a:pt x="3632" y="3139"/>
                </a:lnTo>
                <a:lnTo>
                  <a:pt x="3619" y="3164"/>
                </a:lnTo>
                <a:lnTo>
                  <a:pt x="3605" y="3189"/>
                </a:lnTo>
                <a:lnTo>
                  <a:pt x="3592" y="3212"/>
                </a:lnTo>
                <a:lnTo>
                  <a:pt x="3577" y="3236"/>
                </a:lnTo>
                <a:lnTo>
                  <a:pt x="3562" y="3259"/>
                </a:lnTo>
                <a:lnTo>
                  <a:pt x="3546" y="3281"/>
                </a:lnTo>
                <a:lnTo>
                  <a:pt x="3530" y="3303"/>
                </a:lnTo>
                <a:lnTo>
                  <a:pt x="3513" y="3325"/>
                </a:lnTo>
                <a:lnTo>
                  <a:pt x="3495" y="3347"/>
                </a:lnTo>
                <a:lnTo>
                  <a:pt x="3476" y="3368"/>
                </a:lnTo>
                <a:lnTo>
                  <a:pt x="3457" y="3389"/>
                </a:lnTo>
                <a:lnTo>
                  <a:pt x="3437" y="3409"/>
                </a:lnTo>
                <a:lnTo>
                  <a:pt x="3417" y="3429"/>
                </a:lnTo>
                <a:lnTo>
                  <a:pt x="3396" y="3449"/>
                </a:lnTo>
                <a:lnTo>
                  <a:pt x="3374" y="3468"/>
                </a:lnTo>
                <a:lnTo>
                  <a:pt x="3353" y="3487"/>
                </a:lnTo>
                <a:lnTo>
                  <a:pt x="3331" y="3503"/>
                </a:lnTo>
                <a:lnTo>
                  <a:pt x="3308" y="3521"/>
                </a:lnTo>
                <a:lnTo>
                  <a:pt x="3286" y="3537"/>
                </a:lnTo>
                <a:lnTo>
                  <a:pt x="3262" y="3553"/>
                </a:lnTo>
                <a:lnTo>
                  <a:pt x="3238" y="3569"/>
                </a:lnTo>
                <a:lnTo>
                  <a:pt x="3214" y="3583"/>
                </a:lnTo>
                <a:lnTo>
                  <a:pt x="3190" y="3597"/>
                </a:lnTo>
                <a:lnTo>
                  <a:pt x="3165" y="3611"/>
                </a:lnTo>
                <a:lnTo>
                  <a:pt x="3139" y="3623"/>
                </a:lnTo>
                <a:lnTo>
                  <a:pt x="3114" y="3636"/>
                </a:lnTo>
                <a:lnTo>
                  <a:pt x="3088" y="3646"/>
                </a:lnTo>
                <a:lnTo>
                  <a:pt x="3062" y="3658"/>
                </a:lnTo>
                <a:lnTo>
                  <a:pt x="3034" y="3668"/>
                </a:lnTo>
                <a:lnTo>
                  <a:pt x="3007" y="3678"/>
                </a:lnTo>
                <a:lnTo>
                  <a:pt x="2979" y="3686"/>
                </a:lnTo>
                <a:lnTo>
                  <a:pt x="2951" y="3694"/>
                </a:lnTo>
                <a:lnTo>
                  <a:pt x="2923" y="3703"/>
                </a:lnTo>
                <a:lnTo>
                  <a:pt x="2894" y="3710"/>
                </a:lnTo>
                <a:lnTo>
                  <a:pt x="2865" y="3717"/>
                </a:lnTo>
                <a:lnTo>
                  <a:pt x="2835" y="3722"/>
                </a:lnTo>
                <a:lnTo>
                  <a:pt x="2805" y="3728"/>
                </a:lnTo>
                <a:lnTo>
                  <a:pt x="2774" y="3732"/>
                </a:lnTo>
                <a:lnTo>
                  <a:pt x="2744" y="3736"/>
                </a:lnTo>
                <a:lnTo>
                  <a:pt x="2712" y="3740"/>
                </a:lnTo>
                <a:lnTo>
                  <a:pt x="2681" y="3743"/>
                </a:lnTo>
                <a:lnTo>
                  <a:pt x="2649" y="3745"/>
                </a:lnTo>
                <a:lnTo>
                  <a:pt x="2617" y="3746"/>
                </a:lnTo>
                <a:lnTo>
                  <a:pt x="2583" y="3747"/>
                </a:lnTo>
                <a:lnTo>
                  <a:pt x="2550" y="3747"/>
                </a:lnTo>
                <a:lnTo>
                  <a:pt x="1294" y="3747"/>
                </a:lnTo>
                <a:lnTo>
                  <a:pt x="1294" y="3249"/>
                </a:lnTo>
                <a:lnTo>
                  <a:pt x="2396" y="3249"/>
                </a:lnTo>
                <a:lnTo>
                  <a:pt x="2445" y="3249"/>
                </a:lnTo>
                <a:lnTo>
                  <a:pt x="2493" y="3247"/>
                </a:lnTo>
                <a:lnTo>
                  <a:pt x="2540" y="3244"/>
                </a:lnTo>
                <a:lnTo>
                  <a:pt x="2585" y="3239"/>
                </a:lnTo>
                <a:lnTo>
                  <a:pt x="2628" y="3233"/>
                </a:lnTo>
                <a:lnTo>
                  <a:pt x="2670" y="3225"/>
                </a:lnTo>
                <a:lnTo>
                  <a:pt x="2710" y="3217"/>
                </a:lnTo>
                <a:lnTo>
                  <a:pt x="2750" y="3206"/>
                </a:lnTo>
                <a:lnTo>
                  <a:pt x="2787" y="3195"/>
                </a:lnTo>
                <a:lnTo>
                  <a:pt x="2824" y="3181"/>
                </a:lnTo>
                <a:lnTo>
                  <a:pt x="2858" y="3168"/>
                </a:lnTo>
                <a:lnTo>
                  <a:pt x="2891" y="3152"/>
                </a:lnTo>
                <a:lnTo>
                  <a:pt x="2923" y="3134"/>
                </a:lnTo>
                <a:lnTo>
                  <a:pt x="2953" y="3116"/>
                </a:lnTo>
                <a:lnTo>
                  <a:pt x="2982" y="3096"/>
                </a:lnTo>
                <a:lnTo>
                  <a:pt x="3009" y="3075"/>
                </a:lnTo>
                <a:lnTo>
                  <a:pt x="3035" y="3052"/>
                </a:lnTo>
                <a:lnTo>
                  <a:pt x="3059" y="3028"/>
                </a:lnTo>
                <a:lnTo>
                  <a:pt x="3082" y="3004"/>
                </a:lnTo>
                <a:lnTo>
                  <a:pt x="3103" y="2978"/>
                </a:lnTo>
                <a:lnTo>
                  <a:pt x="3121" y="2950"/>
                </a:lnTo>
                <a:lnTo>
                  <a:pt x="3138" y="2922"/>
                </a:lnTo>
                <a:lnTo>
                  <a:pt x="3154" y="2893"/>
                </a:lnTo>
                <a:lnTo>
                  <a:pt x="3169" y="2861"/>
                </a:lnTo>
                <a:lnTo>
                  <a:pt x="3181" y="2830"/>
                </a:lnTo>
                <a:lnTo>
                  <a:pt x="3192" y="2796"/>
                </a:lnTo>
                <a:lnTo>
                  <a:pt x="3200" y="2762"/>
                </a:lnTo>
                <a:lnTo>
                  <a:pt x="3209" y="2727"/>
                </a:lnTo>
                <a:lnTo>
                  <a:pt x="3214" y="2690"/>
                </a:lnTo>
                <a:lnTo>
                  <a:pt x="3218" y="2652"/>
                </a:lnTo>
                <a:lnTo>
                  <a:pt x="3220" y="2612"/>
                </a:lnTo>
                <a:lnTo>
                  <a:pt x="3221" y="2572"/>
                </a:lnTo>
                <a:lnTo>
                  <a:pt x="3220" y="2535"/>
                </a:lnTo>
                <a:lnTo>
                  <a:pt x="3218" y="2499"/>
                </a:lnTo>
                <a:lnTo>
                  <a:pt x="3214" y="2463"/>
                </a:lnTo>
                <a:lnTo>
                  <a:pt x="3209" y="2429"/>
                </a:lnTo>
                <a:lnTo>
                  <a:pt x="3202" y="2395"/>
                </a:lnTo>
                <a:lnTo>
                  <a:pt x="3193" y="2362"/>
                </a:lnTo>
                <a:lnTo>
                  <a:pt x="3184" y="2331"/>
                </a:lnTo>
                <a:lnTo>
                  <a:pt x="3172" y="2301"/>
                </a:lnTo>
                <a:lnTo>
                  <a:pt x="3158" y="2271"/>
                </a:lnTo>
                <a:lnTo>
                  <a:pt x="3144" y="2243"/>
                </a:lnTo>
                <a:lnTo>
                  <a:pt x="3127" y="2215"/>
                </a:lnTo>
                <a:lnTo>
                  <a:pt x="3109" y="2188"/>
                </a:lnTo>
                <a:lnTo>
                  <a:pt x="3090" y="2163"/>
                </a:lnTo>
                <a:lnTo>
                  <a:pt x="3069" y="2139"/>
                </a:lnTo>
                <a:lnTo>
                  <a:pt x="3046" y="2115"/>
                </a:lnTo>
                <a:lnTo>
                  <a:pt x="3022" y="2093"/>
                </a:lnTo>
                <a:lnTo>
                  <a:pt x="2996" y="2072"/>
                </a:lnTo>
                <a:lnTo>
                  <a:pt x="2970" y="2052"/>
                </a:lnTo>
                <a:lnTo>
                  <a:pt x="2943" y="2033"/>
                </a:lnTo>
                <a:lnTo>
                  <a:pt x="2913" y="2015"/>
                </a:lnTo>
                <a:lnTo>
                  <a:pt x="2883" y="1999"/>
                </a:lnTo>
                <a:lnTo>
                  <a:pt x="2852" y="1985"/>
                </a:lnTo>
                <a:lnTo>
                  <a:pt x="2820" y="1972"/>
                </a:lnTo>
                <a:lnTo>
                  <a:pt x="2786" y="1960"/>
                </a:lnTo>
                <a:lnTo>
                  <a:pt x="2751" y="1950"/>
                </a:lnTo>
                <a:lnTo>
                  <a:pt x="2715" y="1940"/>
                </a:lnTo>
                <a:lnTo>
                  <a:pt x="2679" y="1933"/>
                </a:lnTo>
                <a:lnTo>
                  <a:pt x="2641" y="1927"/>
                </a:lnTo>
                <a:lnTo>
                  <a:pt x="2602" y="1922"/>
                </a:lnTo>
                <a:lnTo>
                  <a:pt x="2561" y="1918"/>
                </a:lnTo>
                <a:lnTo>
                  <a:pt x="2520" y="1916"/>
                </a:lnTo>
                <a:lnTo>
                  <a:pt x="2477" y="1915"/>
                </a:lnTo>
                <a:lnTo>
                  <a:pt x="1811" y="1915"/>
                </a:lnTo>
                <a:lnTo>
                  <a:pt x="1811" y="1573"/>
                </a:lnTo>
                <a:lnTo>
                  <a:pt x="2986" y="473"/>
                </a:lnTo>
                <a:lnTo>
                  <a:pt x="1386" y="473"/>
                </a:lnTo>
                <a:lnTo>
                  <a:pt x="1386" y="0"/>
                </a:lnTo>
                <a:close/>
                <a:moveTo>
                  <a:pt x="4975" y="3291"/>
                </a:moveTo>
                <a:lnTo>
                  <a:pt x="4987" y="3292"/>
                </a:lnTo>
                <a:lnTo>
                  <a:pt x="5001" y="3292"/>
                </a:lnTo>
                <a:lnTo>
                  <a:pt x="5018" y="3294"/>
                </a:lnTo>
                <a:lnTo>
                  <a:pt x="5037" y="3295"/>
                </a:lnTo>
                <a:lnTo>
                  <a:pt x="5057" y="3296"/>
                </a:lnTo>
                <a:lnTo>
                  <a:pt x="5074" y="3297"/>
                </a:lnTo>
                <a:lnTo>
                  <a:pt x="5088" y="3297"/>
                </a:lnTo>
                <a:lnTo>
                  <a:pt x="5098" y="3297"/>
                </a:lnTo>
                <a:lnTo>
                  <a:pt x="5142" y="3297"/>
                </a:lnTo>
                <a:lnTo>
                  <a:pt x="5184" y="3296"/>
                </a:lnTo>
                <a:lnTo>
                  <a:pt x="5228" y="3294"/>
                </a:lnTo>
                <a:lnTo>
                  <a:pt x="5269" y="3291"/>
                </a:lnTo>
                <a:lnTo>
                  <a:pt x="5311" y="3287"/>
                </a:lnTo>
                <a:lnTo>
                  <a:pt x="5352" y="3283"/>
                </a:lnTo>
                <a:lnTo>
                  <a:pt x="5392" y="3278"/>
                </a:lnTo>
                <a:lnTo>
                  <a:pt x="5432" y="3273"/>
                </a:lnTo>
                <a:lnTo>
                  <a:pt x="5471" y="3266"/>
                </a:lnTo>
                <a:lnTo>
                  <a:pt x="5510" y="3259"/>
                </a:lnTo>
                <a:lnTo>
                  <a:pt x="5547" y="3250"/>
                </a:lnTo>
                <a:lnTo>
                  <a:pt x="5584" y="3242"/>
                </a:lnTo>
                <a:lnTo>
                  <a:pt x="5622" y="3233"/>
                </a:lnTo>
                <a:lnTo>
                  <a:pt x="5658" y="3222"/>
                </a:lnTo>
                <a:lnTo>
                  <a:pt x="5695" y="3211"/>
                </a:lnTo>
                <a:lnTo>
                  <a:pt x="5729" y="3199"/>
                </a:lnTo>
                <a:lnTo>
                  <a:pt x="5764" y="3186"/>
                </a:lnTo>
                <a:lnTo>
                  <a:pt x="5799" y="3173"/>
                </a:lnTo>
                <a:lnTo>
                  <a:pt x="5832" y="3158"/>
                </a:lnTo>
                <a:lnTo>
                  <a:pt x="5866" y="3143"/>
                </a:lnTo>
                <a:lnTo>
                  <a:pt x="5899" y="3128"/>
                </a:lnTo>
                <a:lnTo>
                  <a:pt x="5931" y="3111"/>
                </a:lnTo>
                <a:lnTo>
                  <a:pt x="5963" y="3094"/>
                </a:lnTo>
                <a:lnTo>
                  <a:pt x="5993" y="3075"/>
                </a:lnTo>
                <a:lnTo>
                  <a:pt x="6024" y="3056"/>
                </a:lnTo>
                <a:lnTo>
                  <a:pt x="6054" y="3037"/>
                </a:lnTo>
                <a:lnTo>
                  <a:pt x="6084" y="3016"/>
                </a:lnTo>
                <a:lnTo>
                  <a:pt x="6112" y="2995"/>
                </a:lnTo>
                <a:lnTo>
                  <a:pt x="6141" y="2973"/>
                </a:lnTo>
                <a:lnTo>
                  <a:pt x="6169" y="2951"/>
                </a:lnTo>
                <a:lnTo>
                  <a:pt x="6196" y="2927"/>
                </a:lnTo>
                <a:lnTo>
                  <a:pt x="6223" y="2903"/>
                </a:lnTo>
                <a:lnTo>
                  <a:pt x="6249" y="2878"/>
                </a:lnTo>
                <a:lnTo>
                  <a:pt x="6274" y="2853"/>
                </a:lnTo>
                <a:lnTo>
                  <a:pt x="6299" y="2827"/>
                </a:lnTo>
                <a:lnTo>
                  <a:pt x="6323" y="2801"/>
                </a:lnTo>
                <a:lnTo>
                  <a:pt x="6345" y="2774"/>
                </a:lnTo>
                <a:lnTo>
                  <a:pt x="6367" y="2747"/>
                </a:lnTo>
                <a:lnTo>
                  <a:pt x="6388" y="2718"/>
                </a:lnTo>
                <a:lnTo>
                  <a:pt x="6408" y="2691"/>
                </a:lnTo>
                <a:lnTo>
                  <a:pt x="6428" y="2662"/>
                </a:lnTo>
                <a:lnTo>
                  <a:pt x="6447" y="2632"/>
                </a:lnTo>
                <a:lnTo>
                  <a:pt x="6464" y="2603"/>
                </a:lnTo>
                <a:lnTo>
                  <a:pt x="6482" y="2572"/>
                </a:lnTo>
                <a:lnTo>
                  <a:pt x="6497" y="2542"/>
                </a:lnTo>
                <a:lnTo>
                  <a:pt x="6512" y="2510"/>
                </a:lnTo>
                <a:lnTo>
                  <a:pt x="6527" y="2479"/>
                </a:lnTo>
                <a:lnTo>
                  <a:pt x="6540" y="2446"/>
                </a:lnTo>
                <a:lnTo>
                  <a:pt x="6553" y="2414"/>
                </a:lnTo>
                <a:lnTo>
                  <a:pt x="6566" y="2380"/>
                </a:lnTo>
                <a:lnTo>
                  <a:pt x="6576" y="2347"/>
                </a:lnTo>
                <a:lnTo>
                  <a:pt x="6587" y="2313"/>
                </a:lnTo>
                <a:lnTo>
                  <a:pt x="6596" y="2278"/>
                </a:lnTo>
                <a:lnTo>
                  <a:pt x="6606" y="2243"/>
                </a:lnTo>
                <a:lnTo>
                  <a:pt x="6613" y="2207"/>
                </a:lnTo>
                <a:lnTo>
                  <a:pt x="6620" y="2171"/>
                </a:lnTo>
                <a:lnTo>
                  <a:pt x="6627" y="2135"/>
                </a:lnTo>
                <a:lnTo>
                  <a:pt x="6632" y="2098"/>
                </a:lnTo>
                <a:lnTo>
                  <a:pt x="6636" y="2060"/>
                </a:lnTo>
                <a:lnTo>
                  <a:pt x="6640" y="2022"/>
                </a:lnTo>
                <a:lnTo>
                  <a:pt x="6643" y="1984"/>
                </a:lnTo>
                <a:lnTo>
                  <a:pt x="6645" y="1945"/>
                </a:lnTo>
                <a:lnTo>
                  <a:pt x="6647" y="1905"/>
                </a:lnTo>
                <a:lnTo>
                  <a:pt x="6647" y="1865"/>
                </a:lnTo>
                <a:lnTo>
                  <a:pt x="6647" y="1824"/>
                </a:lnTo>
                <a:lnTo>
                  <a:pt x="6645" y="1784"/>
                </a:lnTo>
                <a:lnTo>
                  <a:pt x="6643" y="1744"/>
                </a:lnTo>
                <a:lnTo>
                  <a:pt x="6640" y="1705"/>
                </a:lnTo>
                <a:lnTo>
                  <a:pt x="6636" y="1667"/>
                </a:lnTo>
                <a:lnTo>
                  <a:pt x="6631" y="1628"/>
                </a:lnTo>
                <a:lnTo>
                  <a:pt x="6626" y="1591"/>
                </a:lnTo>
                <a:lnTo>
                  <a:pt x="6619" y="1553"/>
                </a:lnTo>
                <a:lnTo>
                  <a:pt x="6612" y="1516"/>
                </a:lnTo>
                <a:lnTo>
                  <a:pt x="6605" y="1481"/>
                </a:lnTo>
                <a:lnTo>
                  <a:pt x="6595" y="1445"/>
                </a:lnTo>
                <a:lnTo>
                  <a:pt x="6586" y="1410"/>
                </a:lnTo>
                <a:lnTo>
                  <a:pt x="6575" y="1376"/>
                </a:lnTo>
                <a:lnTo>
                  <a:pt x="6564" y="1342"/>
                </a:lnTo>
                <a:lnTo>
                  <a:pt x="6552" y="1309"/>
                </a:lnTo>
                <a:lnTo>
                  <a:pt x="6538" y="1276"/>
                </a:lnTo>
                <a:lnTo>
                  <a:pt x="6525" y="1243"/>
                </a:lnTo>
                <a:lnTo>
                  <a:pt x="6510" y="1212"/>
                </a:lnTo>
                <a:lnTo>
                  <a:pt x="6494" y="1181"/>
                </a:lnTo>
                <a:lnTo>
                  <a:pt x="6477" y="1149"/>
                </a:lnTo>
                <a:lnTo>
                  <a:pt x="6461" y="1120"/>
                </a:lnTo>
                <a:lnTo>
                  <a:pt x="6443" y="1089"/>
                </a:lnTo>
                <a:lnTo>
                  <a:pt x="6424" y="1061"/>
                </a:lnTo>
                <a:lnTo>
                  <a:pt x="6404" y="1031"/>
                </a:lnTo>
                <a:lnTo>
                  <a:pt x="6383" y="1003"/>
                </a:lnTo>
                <a:lnTo>
                  <a:pt x="6362" y="976"/>
                </a:lnTo>
                <a:lnTo>
                  <a:pt x="6338" y="949"/>
                </a:lnTo>
                <a:lnTo>
                  <a:pt x="6315" y="922"/>
                </a:lnTo>
                <a:lnTo>
                  <a:pt x="6291" y="896"/>
                </a:lnTo>
                <a:lnTo>
                  <a:pt x="6267" y="871"/>
                </a:lnTo>
                <a:lnTo>
                  <a:pt x="6241" y="846"/>
                </a:lnTo>
                <a:lnTo>
                  <a:pt x="6214" y="822"/>
                </a:lnTo>
                <a:lnTo>
                  <a:pt x="6187" y="797"/>
                </a:lnTo>
                <a:lnTo>
                  <a:pt x="6159" y="774"/>
                </a:lnTo>
                <a:lnTo>
                  <a:pt x="6130" y="752"/>
                </a:lnTo>
                <a:lnTo>
                  <a:pt x="6101" y="730"/>
                </a:lnTo>
                <a:lnTo>
                  <a:pt x="6071" y="709"/>
                </a:lnTo>
                <a:lnTo>
                  <a:pt x="6041" y="689"/>
                </a:lnTo>
                <a:lnTo>
                  <a:pt x="6010" y="670"/>
                </a:lnTo>
                <a:lnTo>
                  <a:pt x="5979" y="651"/>
                </a:lnTo>
                <a:lnTo>
                  <a:pt x="5946" y="634"/>
                </a:lnTo>
                <a:lnTo>
                  <a:pt x="5913" y="617"/>
                </a:lnTo>
                <a:lnTo>
                  <a:pt x="5880" y="601"/>
                </a:lnTo>
                <a:lnTo>
                  <a:pt x="5846" y="585"/>
                </a:lnTo>
                <a:lnTo>
                  <a:pt x="5811" y="571"/>
                </a:lnTo>
                <a:lnTo>
                  <a:pt x="5777" y="556"/>
                </a:lnTo>
                <a:lnTo>
                  <a:pt x="5741" y="543"/>
                </a:lnTo>
                <a:lnTo>
                  <a:pt x="5704" y="531"/>
                </a:lnTo>
                <a:lnTo>
                  <a:pt x="5667" y="519"/>
                </a:lnTo>
                <a:lnTo>
                  <a:pt x="5629" y="508"/>
                </a:lnTo>
                <a:lnTo>
                  <a:pt x="5592" y="497"/>
                </a:lnTo>
                <a:lnTo>
                  <a:pt x="5553" y="488"/>
                </a:lnTo>
                <a:lnTo>
                  <a:pt x="5514" y="479"/>
                </a:lnTo>
                <a:lnTo>
                  <a:pt x="5474" y="471"/>
                </a:lnTo>
                <a:lnTo>
                  <a:pt x="5433" y="465"/>
                </a:lnTo>
                <a:lnTo>
                  <a:pt x="5392" y="457"/>
                </a:lnTo>
                <a:lnTo>
                  <a:pt x="5350" y="452"/>
                </a:lnTo>
                <a:lnTo>
                  <a:pt x="5308" y="447"/>
                </a:lnTo>
                <a:lnTo>
                  <a:pt x="5264" y="443"/>
                </a:lnTo>
                <a:lnTo>
                  <a:pt x="5221" y="439"/>
                </a:lnTo>
                <a:lnTo>
                  <a:pt x="5177" y="437"/>
                </a:lnTo>
                <a:lnTo>
                  <a:pt x="5133" y="435"/>
                </a:lnTo>
                <a:lnTo>
                  <a:pt x="5087" y="434"/>
                </a:lnTo>
                <a:lnTo>
                  <a:pt x="5041" y="433"/>
                </a:lnTo>
                <a:lnTo>
                  <a:pt x="5020" y="433"/>
                </a:lnTo>
                <a:lnTo>
                  <a:pt x="4998" y="434"/>
                </a:lnTo>
                <a:lnTo>
                  <a:pt x="4976" y="435"/>
                </a:lnTo>
                <a:lnTo>
                  <a:pt x="4952" y="436"/>
                </a:lnTo>
                <a:lnTo>
                  <a:pt x="4924" y="437"/>
                </a:lnTo>
                <a:lnTo>
                  <a:pt x="4890" y="439"/>
                </a:lnTo>
                <a:lnTo>
                  <a:pt x="4850" y="442"/>
                </a:lnTo>
                <a:lnTo>
                  <a:pt x="4805" y="444"/>
                </a:lnTo>
                <a:lnTo>
                  <a:pt x="4803" y="3747"/>
                </a:lnTo>
                <a:lnTo>
                  <a:pt x="4309" y="3747"/>
                </a:lnTo>
                <a:lnTo>
                  <a:pt x="4309" y="0"/>
                </a:lnTo>
                <a:lnTo>
                  <a:pt x="4954" y="0"/>
                </a:lnTo>
                <a:lnTo>
                  <a:pt x="5008" y="0"/>
                </a:lnTo>
                <a:lnTo>
                  <a:pt x="5060" y="0"/>
                </a:lnTo>
                <a:lnTo>
                  <a:pt x="5112" y="2"/>
                </a:lnTo>
                <a:lnTo>
                  <a:pt x="5163" y="3"/>
                </a:lnTo>
                <a:lnTo>
                  <a:pt x="5213" y="6"/>
                </a:lnTo>
                <a:lnTo>
                  <a:pt x="5261" y="8"/>
                </a:lnTo>
                <a:lnTo>
                  <a:pt x="5310" y="11"/>
                </a:lnTo>
                <a:lnTo>
                  <a:pt x="5357" y="15"/>
                </a:lnTo>
                <a:lnTo>
                  <a:pt x="5402" y="20"/>
                </a:lnTo>
                <a:lnTo>
                  <a:pt x="5447" y="25"/>
                </a:lnTo>
                <a:lnTo>
                  <a:pt x="5492" y="30"/>
                </a:lnTo>
                <a:lnTo>
                  <a:pt x="5535" y="35"/>
                </a:lnTo>
                <a:lnTo>
                  <a:pt x="5577" y="43"/>
                </a:lnTo>
                <a:lnTo>
                  <a:pt x="5618" y="49"/>
                </a:lnTo>
                <a:lnTo>
                  <a:pt x="5658" y="56"/>
                </a:lnTo>
                <a:lnTo>
                  <a:pt x="5698" y="65"/>
                </a:lnTo>
                <a:lnTo>
                  <a:pt x="5736" y="73"/>
                </a:lnTo>
                <a:lnTo>
                  <a:pt x="5774" y="82"/>
                </a:lnTo>
                <a:lnTo>
                  <a:pt x="5811" y="91"/>
                </a:lnTo>
                <a:lnTo>
                  <a:pt x="5848" y="101"/>
                </a:lnTo>
                <a:lnTo>
                  <a:pt x="5884" y="112"/>
                </a:lnTo>
                <a:lnTo>
                  <a:pt x="5919" y="123"/>
                </a:lnTo>
                <a:lnTo>
                  <a:pt x="5953" y="135"/>
                </a:lnTo>
                <a:lnTo>
                  <a:pt x="5987" y="147"/>
                </a:lnTo>
                <a:lnTo>
                  <a:pt x="6020" y="159"/>
                </a:lnTo>
                <a:lnTo>
                  <a:pt x="6052" y="173"/>
                </a:lnTo>
                <a:lnTo>
                  <a:pt x="6084" y="186"/>
                </a:lnTo>
                <a:lnTo>
                  <a:pt x="6115" y="201"/>
                </a:lnTo>
                <a:lnTo>
                  <a:pt x="6145" y="216"/>
                </a:lnTo>
                <a:lnTo>
                  <a:pt x="6175" y="232"/>
                </a:lnTo>
                <a:lnTo>
                  <a:pt x="6204" y="247"/>
                </a:lnTo>
                <a:lnTo>
                  <a:pt x="6232" y="264"/>
                </a:lnTo>
                <a:lnTo>
                  <a:pt x="6288" y="298"/>
                </a:lnTo>
                <a:lnTo>
                  <a:pt x="6342" y="333"/>
                </a:lnTo>
                <a:lnTo>
                  <a:pt x="6394" y="370"/>
                </a:lnTo>
                <a:lnTo>
                  <a:pt x="6446" y="408"/>
                </a:lnTo>
                <a:lnTo>
                  <a:pt x="6494" y="448"/>
                </a:lnTo>
                <a:lnTo>
                  <a:pt x="6542" y="488"/>
                </a:lnTo>
                <a:lnTo>
                  <a:pt x="6588" y="529"/>
                </a:lnTo>
                <a:lnTo>
                  <a:pt x="6631" y="571"/>
                </a:lnTo>
                <a:lnTo>
                  <a:pt x="6673" y="614"/>
                </a:lnTo>
                <a:lnTo>
                  <a:pt x="6714" y="658"/>
                </a:lnTo>
                <a:lnTo>
                  <a:pt x="6753" y="703"/>
                </a:lnTo>
                <a:lnTo>
                  <a:pt x="6790" y="750"/>
                </a:lnTo>
                <a:lnTo>
                  <a:pt x="6826" y="797"/>
                </a:lnTo>
                <a:lnTo>
                  <a:pt x="6859" y="846"/>
                </a:lnTo>
                <a:lnTo>
                  <a:pt x="6891" y="896"/>
                </a:lnTo>
                <a:lnTo>
                  <a:pt x="6921" y="946"/>
                </a:lnTo>
                <a:lnTo>
                  <a:pt x="6950" y="998"/>
                </a:lnTo>
                <a:lnTo>
                  <a:pt x="6977" y="1050"/>
                </a:lnTo>
                <a:lnTo>
                  <a:pt x="7002" y="1104"/>
                </a:lnTo>
                <a:lnTo>
                  <a:pt x="7025" y="1158"/>
                </a:lnTo>
                <a:lnTo>
                  <a:pt x="7046" y="1213"/>
                </a:lnTo>
                <a:lnTo>
                  <a:pt x="7065" y="1270"/>
                </a:lnTo>
                <a:lnTo>
                  <a:pt x="7083" y="1325"/>
                </a:lnTo>
                <a:lnTo>
                  <a:pt x="7099" y="1383"/>
                </a:lnTo>
                <a:lnTo>
                  <a:pt x="7113" y="1442"/>
                </a:lnTo>
                <a:lnTo>
                  <a:pt x="7124" y="1501"/>
                </a:lnTo>
                <a:lnTo>
                  <a:pt x="7135" y="1560"/>
                </a:lnTo>
                <a:lnTo>
                  <a:pt x="7143" y="1620"/>
                </a:lnTo>
                <a:lnTo>
                  <a:pt x="7150" y="1682"/>
                </a:lnTo>
                <a:lnTo>
                  <a:pt x="7154" y="1744"/>
                </a:lnTo>
                <a:lnTo>
                  <a:pt x="7157" y="1807"/>
                </a:lnTo>
                <a:lnTo>
                  <a:pt x="7158" y="1871"/>
                </a:lnTo>
                <a:lnTo>
                  <a:pt x="7157" y="1935"/>
                </a:lnTo>
                <a:lnTo>
                  <a:pt x="7154" y="1998"/>
                </a:lnTo>
                <a:lnTo>
                  <a:pt x="7150" y="2060"/>
                </a:lnTo>
                <a:lnTo>
                  <a:pt x="7142" y="2121"/>
                </a:lnTo>
                <a:lnTo>
                  <a:pt x="7134" y="2182"/>
                </a:lnTo>
                <a:lnTo>
                  <a:pt x="7123" y="2243"/>
                </a:lnTo>
                <a:lnTo>
                  <a:pt x="7111" y="2302"/>
                </a:lnTo>
                <a:lnTo>
                  <a:pt x="7096" y="2360"/>
                </a:lnTo>
                <a:lnTo>
                  <a:pt x="7079" y="2419"/>
                </a:lnTo>
                <a:lnTo>
                  <a:pt x="7061" y="2476"/>
                </a:lnTo>
                <a:lnTo>
                  <a:pt x="7041" y="2532"/>
                </a:lnTo>
                <a:lnTo>
                  <a:pt x="7018" y="2588"/>
                </a:lnTo>
                <a:lnTo>
                  <a:pt x="6994" y="2644"/>
                </a:lnTo>
                <a:lnTo>
                  <a:pt x="6969" y="2698"/>
                </a:lnTo>
                <a:lnTo>
                  <a:pt x="6940" y="2752"/>
                </a:lnTo>
                <a:lnTo>
                  <a:pt x="6910" y="2804"/>
                </a:lnTo>
                <a:lnTo>
                  <a:pt x="6878" y="2857"/>
                </a:lnTo>
                <a:lnTo>
                  <a:pt x="6845" y="2908"/>
                </a:lnTo>
                <a:lnTo>
                  <a:pt x="6810" y="2958"/>
                </a:lnTo>
                <a:lnTo>
                  <a:pt x="6773" y="3006"/>
                </a:lnTo>
                <a:lnTo>
                  <a:pt x="6734" y="3054"/>
                </a:lnTo>
                <a:lnTo>
                  <a:pt x="6694" y="3100"/>
                </a:lnTo>
                <a:lnTo>
                  <a:pt x="6653" y="3146"/>
                </a:lnTo>
                <a:lnTo>
                  <a:pt x="6610" y="3189"/>
                </a:lnTo>
                <a:lnTo>
                  <a:pt x="6565" y="3232"/>
                </a:lnTo>
                <a:lnTo>
                  <a:pt x="6518" y="3273"/>
                </a:lnTo>
                <a:lnTo>
                  <a:pt x="6470" y="3313"/>
                </a:lnTo>
                <a:lnTo>
                  <a:pt x="6421" y="3352"/>
                </a:lnTo>
                <a:lnTo>
                  <a:pt x="6369" y="3390"/>
                </a:lnTo>
                <a:lnTo>
                  <a:pt x="6316" y="3427"/>
                </a:lnTo>
                <a:lnTo>
                  <a:pt x="6262" y="3463"/>
                </a:lnTo>
                <a:lnTo>
                  <a:pt x="6205" y="3496"/>
                </a:lnTo>
                <a:lnTo>
                  <a:pt x="6179" y="3512"/>
                </a:lnTo>
                <a:lnTo>
                  <a:pt x="6151" y="3527"/>
                </a:lnTo>
                <a:lnTo>
                  <a:pt x="6124" y="3540"/>
                </a:lnTo>
                <a:lnTo>
                  <a:pt x="6094" y="3554"/>
                </a:lnTo>
                <a:lnTo>
                  <a:pt x="6065" y="3567"/>
                </a:lnTo>
                <a:lnTo>
                  <a:pt x="6036" y="3580"/>
                </a:lnTo>
                <a:lnTo>
                  <a:pt x="6004" y="3593"/>
                </a:lnTo>
                <a:lnTo>
                  <a:pt x="5972" y="3604"/>
                </a:lnTo>
                <a:lnTo>
                  <a:pt x="5941" y="3616"/>
                </a:lnTo>
                <a:lnTo>
                  <a:pt x="5907" y="3627"/>
                </a:lnTo>
                <a:lnTo>
                  <a:pt x="5874" y="3638"/>
                </a:lnTo>
                <a:lnTo>
                  <a:pt x="5839" y="3647"/>
                </a:lnTo>
                <a:lnTo>
                  <a:pt x="5804" y="3657"/>
                </a:lnTo>
                <a:lnTo>
                  <a:pt x="5768" y="3666"/>
                </a:lnTo>
                <a:lnTo>
                  <a:pt x="5731" y="3675"/>
                </a:lnTo>
                <a:lnTo>
                  <a:pt x="5694" y="3683"/>
                </a:lnTo>
                <a:lnTo>
                  <a:pt x="5656" y="3691"/>
                </a:lnTo>
                <a:lnTo>
                  <a:pt x="5617" y="3699"/>
                </a:lnTo>
                <a:lnTo>
                  <a:pt x="5578" y="3705"/>
                </a:lnTo>
                <a:lnTo>
                  <a:pt x="5538" y="3711"/>
                </a:lnTo>
                <a:lnTo>
                  <a:pt x="5498" y="3718"/>
                </a:lnTo>
                <a:lnTo>
                  <a:pt x="5457" y="3723"/>
                </a:lnTo>
                <a:lnTo>
                  <a:pt x="5416" y="3727"/>
                </a:lnTo>
                <a:lnTo>
                  <a:pt x="5374" y="3731"/>
                </a:lnTo>
                <a:lnTo>
                  <a:pt x="5331" y="3735"/>
                </a:lnTo>
                <a:lnTo>
                  <a:pt x="5288" y="3739"/>
                </a:lnTo>
                <a:lnTo>
                  <a:pt x="5244" y="3742"/>
                </a:lnTo>
                <a:lnTo>
                  <a:pt x="5200" y="3744"/>
                </a:lnTo>
                <a:lnTo>
                  <a:pt x="5110" y="3747"/>
                </a:lnTo>
                <a:lnTo>
                  <a:pt x="5017" y="3747"/>
                </a:lnTo>
                <a:lnTo>
                  <a:pt x="4975" y="3747"/>
                </a:lnTo>
                <a:lnTo>
                  <a:pt x="4975" y="3291"/>
                </a:lnTo>
                <a:close/>
              </a:path>
            </a:pathLst>
          </a:custGeom>
          <a:solidFill>
            <a:srgbClr val="0067C6"/>
          </a:solidFill>
          <a:ln w="9525">
            <a:noFill/>
            <a:round/>
            <a:headEnd/>
            <a:tailEnd/>
          </a:ln>
          <a:effectLst>
            <a:reflection blurRad="6350" stA="50000" endA="300" endPos="90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TextBox 3"/>
          <p:cNvSpPr txBox="1"/>
          <p:nvPr userDrawn="1"/>
        </p:nvSpPr>
        <p:spPr>
          <a:xfrm>
            <a:off x="8620173" y="11124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fld id="{6C0562D3-0ECB-4F9A-8AEA-ED83318D8B72}" type="slidenum">
              <a:rPr lang="de-DE" smtClean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pPr>
                <a:buNone/>
              </a:pPr>
              <a:t>‹#›</a:t>
            </a:fld>
            <a:endParaRPr lang="de-DE" dirty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4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tags" Target="../tags/tag5.xml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67.png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7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6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7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6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6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73.png"/><Relationship Id="rId5" Type="http://schemas.openxmlformats.org/officeDocument/2006/relationships/image" Target="../media/image62.png"/><Relationship Id="rId4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74.png"/><Relationship Id="rId5" Type="http://schemas.openxmlformats.org/officeDocument/2006/relationships/image" Target="../media/image62.png"/><Relationship Id="rId4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75.png"/><Relationship Id="rId5" Type="http://schemas.openxmlformats.org/officeDocument/2006/relationships/image" Target="../media/image62.png"/><Relationship Id="rId4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>
                <a:latin typeface="Baskerville Old Face" pitchFamily="18" charset="0"/>
              </a:rPr>
              <a:t>Assisted</a:t>
            </a:r>
            <a:r>
              <a:rPr lang="de-DE" dirty="0" smtClean="0">
                <a:latin typeface="Baskerville Old Face" pitchFamily="18" charset="0"/>
              </a:rPr>
              <a:t> </a:t>
            </a:r>
            <a:r>
              <a:rPr lang="de-DE" dirty="0" err="1" smtClean="0">
                <a:latin typeface="Baskerville Old Face" pitchFamily="18" charset="0"/>
              </a:rPr>
              <a:t>Object</a:t>
            </a:r>
            <a:r>
              <a:rPr lang="de-DE" dirty="0" smtClean="0">
                <a:latin typeface="Baskerville Old Face" pitchFamily="18" charset="0"/>
              </a:rPr>
              <a:t> Placement</a:t>
            </a:r>
            <a:endParaRPr lang="de-DE" dirty="0">
              <a:latin typeface="Baskerville Old Face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Master‘s</a:t>
            </a:r>
            <a:r>
              <a:rPr lang="de-DE" dirty="0" smtClean="0"/>
              <a:t> Thesis – Andreas Kirsch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303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 </a:t>
            </a:r>
            <a:r>
              <a:rPr lang="de-DE" dirty="0" err="1" smtClean="0"/>
              <a:t>samples</a:t>
            </a:r>
            <a:r>
              <a:rPr lang="de-DE" dirty="0" smtClean="0"/>
              <a:t> – </a:t>
            </a:r>
            <a:r>
              <a:rPr lang="de-DE" dirty="0" err="1" smtClean="0"/>
              <a:t>Example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01" y="1143000"/>
            <a:ext cx="5308486" cy="4954588"/>
          </a:xfrm>
        </p:spPr>
      </p:pic>
    </p:spTree>
    <p:extLst>
      <p:ext uri="{BB962C8B-B14F-4D97-AF65-F5344CB8AC3E}">
        <p14:creationId xmlns:p14="http://schemas.microsoft.com/office/powerpoint/2010/main" val="408140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 </a:t>
            </a:r>
            <a:r>
              <a:rPr lang="de-DE" dirty="0" err="1" smtClean="0"/>
              <a:t>samples</a:t>
            </a:r>
            <a:r>
              <a:rPr lang="de-DE" dirty="0" smtClean="0"/>
              <a:t> – Color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01" y="1143000"/>
            <a:ext cx="5308486" cy="4954588"/>
          </a:xfrm>
        </p:spPr>
      </p:pic>
    </p:spTree>
    <p:extLst>
      <p:ext uri="{BB962C8B-B14F-4D97-AF65-F5344CB8AC3E}">
        <p14:creationId xmlns:p14="http://schemas.microsoft.com/office/powerpoint/2010/main" val="267598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 </a:t>
            </a:r>
            <a:r>
              <a:rPr lang="de-DE" dirty="0" err="1" smtClean="0"/>
              <a:t>samples</a:t>
            </a:r>
            <a:r>
              <a:rPr lang="de-DE" baseline="0" dirty="0" smtClean="0"/>
              <a:t> – </a:t>
            </a:r>
            <a:r>
              <a:rPr lang="de-DE" baseline="0" dirty="0" err="1" smtClean="0"/>
              <a:t>Distance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01" y="1143000"/>
            <a:ext cx="5308486" cy="4954588"/>
          </a:xfrm>
        </p:spPr>
      </p:pic>
    </p:spTree>
    <p:extLst>
      <p:ext uri="{BB962C8B-B14F-4D97-AF65-F5344CB8AC3E}">
        <p14:creationId xmlns:p14="http://schemas.microsoft.com/office/powerpoint/2010/main" val="93054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 </a:t>
            </a:r>
            <a:r>
              <a:rPr lang="de-DE" dirty="0" err="1" smtClean="0"/>
              <a:t>samples</a:t>
            </a:r>
            <a:r>
              <a:rPr lang="de-DE" dirty="0" smtClean="0"/>
              <a:t> – </a:t>
            </a:r>
            <a:r>
              <a:rPr lang="de-DE" dirty="0" err="1" smtClean="0"/>
              <a:t>Occlusion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01" y="1143000"/>
            <a:ext cx="5308486" cy="4954588"/>
          </a:xfrm>
        </p:spPr>
      </p:pic>
    </p:spTree>
    <p:extLst>
      <p:ext uri="{BB962C8B-B14F-4D97-AF65-F5344CB8AC3E}">
        <p14:creationId xmlns:p14="http://schemas.microsoft.com/office/powerpoint/2010/main" val="18368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 </a:t>
            </a:r>
            <a:r>
              <a:rPr lang="de-DE" dirty="0" err="1" smtClean="0"/>
              <a:t>placement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3" y="1143000"/>
            <a:ext cx="8191521" cy="4954588"/>
          </a:xfrm>
        </p:spPr>
      </p:pic>
    </p:spTree>
    <p:extLst>
      <p:ext uri="{BB962C8B-B14F-4D97-AF65-F5344CB8AC3E}">
        <p14:creationId xmlns:p14="http://schemas.microsoft.com/office/powerpoint/2010/main" val="254217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 </a:t>
            </a:r>
            <a:r>
              <a:rPr lang="de-DE" dirty="0" err="1" smtClean="0"/>
              <a:t>placement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3" y="1143000"/>
            <a:ext cx="8191521" cy="4954588"/>
          </a:xfrm>
        </p:spPr>
      </p:pic>
    </p:spTree>
    <p:extLst>
      <p:ext uri="{BB962C8B-B14F-4D97-AF65-F5344CB8AC3E}">
        <p14:creationId xmlns:p14="http://schemas.microsoft.com/office/powerpoint/2010/main" val="40314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 </a:t>
            </a:r>
            <a:r>
              <a:rPr lang="de-DE" dirty="0" err="1" smtClean="0"/>
              <a:t>placement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129" y="1269297"/>
            <a:ext cx="2077679" cy="150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1269297"/>
            <a:ext cx="2077679" cy="150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843808" y="1751881"/>
            <a:ext cx="864096" cy="542373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ight Arrow 6"/>
          <p:cNvSpPr/>
          <p:nvPr/>
        </p:nvSpPr>
        <p:spPr>
          <a:xfrm>
            <a:off x="5785583" y="1751880"/>
            <a:ext cx="864096" cy="542373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2" name="Picture 4" descr="P:\thesis\presentation\jeepProbesOnl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79" y="1407188"/>
            <a:ext cx="1697592" cy="123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:\thesis\presentation\jeep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6852" r="2581" b="3787"/>
          <a:stretch/>
        </p:blipFill>
        <p:spPr bwMode="auto">
          <a:xfrm>
            <a:off x="2267744" y="2924944"/>
            <a:ext cx="4513943" cy="31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1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 </a:t>
            </a:r>
            <a:r>
              <a:rPr lang="de-DE" dirty="0" err="1" smtClean="0"/>
              <a:t>placement</a:t>
            </a:r>
            <a:r>
              <a:rPr lang="de-DE" dirty="0" smtClean="0"/>
              <a:t> – All </a:t>
            </a:r>
            <a:r>
              <a:rPr lang="de-DE" dirty="0" err="1" smtClean="0"/>
              <a:t>directions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95" y="2311135"/>
            <a:ext cx="3677610" cy="2235730"/>
          </a:xfrm>
        </p:spPr>
      </p:pic>
    </p:spTree>
    <p:extLst>
      <p:ext uri="{BB962C8B-B14F-4D97-AF65-F5344CB8AC3E}">
        <p14:creationId xmlns:p14="http://schemas.microsoft.com/office/powerpoint/2010/main" val="1012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Probe </a:t>
            </a:r>
            <a:r>
              <a:rPr lang="de-DE" dirty="0" err="1" smtClean="0"/>
              <a:t>placement</a:t>
            </a:r>
            <a:r>
              <a:rPr lang="de-DE" dirty="0" smtClean="0"/>
              <a:t> – Relative </a:t>
            </a:r>
            <a:r>
              <a:rPr lang="de-DE" dirty="0" err="1" smtClean="0"/>
              <a:t>position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95" y="2311135"/>
            <a:ext cx="3677609" cy="2235730"/>
          </a:xfrm>
        </p:spPr>
      </p:pic>
    </p:spTree>
    <p:extLst>
      <p:ext uri="{BB962C8B-B14F-4D97-AF65-F5344CB8AC3E}">
        <p14:creationId xmlns:p14="http://schemas.microsoft.com/office/powerpoint/2010/main" val="3189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 </a:t>
            </a:r>
            <a:r>
              <a:rPr lang="de-DE" dirty="0" err="1" smtClean="0"/>
              <a:t>placement</a:t>
            </a:r>
            <a:r>
              <a:rPr lang="de-DE" dirty="0" smtClean="0"/>
              <a:t> – </a:t>
            </a:r>
            <a:r>
              <a:rPr lang="de-DE" dirty="0" err="1" smtClean="0"/>
              <a:t>Neighbors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95" y="2311135"/>
            <a:ext cx="3677610" cy="2235730"/>
          </a:xfrm>
        </p:spPr>
      </p:pic>
    </p:spTree>
    <p:extLst>
      <p:ext uri="{BB962C8B-B14F-4D97-AF65-F5344CB8AC3E}">
        <p14:creationId xmlns:p14="http://schemas.microsoft.com/office/powerpoint/2010/main" val="1882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67" y="1321753"/>
            <a:ext cx="5746354" cy="4597082"/>
          </a:xfrm>
        </p:spPr>
      </p:pic>
    </p:spTree>
    <p:extLst>
      <p:ext uri="{BB962C8B-B14F-4D97-AF65-F5344CB8AC3E}">
        <p14:creationId xmlns:p14="http://schemas.microsoft.com/office/powerpoint/2010/main" val="220100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 </a:t>
            </a:r>
            <a:r>
              <a:rPr lang="de-DE" dirty="0" err="1" smtClean="0"/>
              <a:t>placement</a:t>
            </a:r>
            <a:r>
              <a:rPr lang="de-DE" dirty="0" smtClean="0"/>
              <a:t> – </a:t>
            </a:r>
            <a:r>
              <a:rPr lang="de-DE" dirty="0" err="1" smtClean="0"/>
              <a:t>Neighbors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95" y="2311135"/>
            <a:ext cx="3677610" cy="2235730"/>
          </a:xfrm>
        </p:spPr>
      </p:pic>
    </p:spTree>
    <p:extLst>
      <p:ext uri="{BB962C8B-B14F-4D97-AF65-F5344CB8AC3E}">
        <p14:creationId xmlns:p14="http://schemas.microsoft.com/office/powerpoint/2010/main" val="262392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 </a:t>
            </a:r>
            <a:r>
              <a:rPr lang="de-DE" dirty="0" err="1" smtClean="0"/>
              <a:t>placement</a:t>
            </a:r>
            <a:r>
              <a:rPr lang="de-DE" dirty="0" smtClean="0"/>
              <a:t> – </a:t>
            </a:r>
            <a:r>
              <a:rPr lang="de-DE" dirty="0" err="1" smtClean="0"/>
              <a:t>Avg</a:t>
            </a:r>
            <a:r>
              <a:rPr lang="de-DE" dirty="0" smtClean="0"/>
              <a:t> </a:t>
            </a:r>
            <a:r>
              <a:rPr lang="de-DE" dirty="0" err="1" smtClean="0"/>
              <a:t>normals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95" y="2311135"/>
            <a:ext cx="3677609" cy="2235730"/>
          </a:xfrm>
        </p:spPr>
      </p:pic>
    </p:spTree>
    <p:extLst>
      <p:ext uri="{BB962C8B-B14F-4D97-AF65-F5344CB8AC3E}">
        <p14:creationId xmlns:p14="http://schemas.microsoft.com/office/powerpoint/2010/main" val="1014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 </a:t>
            </a:r>
            <a:r>
              <a:rPr lang="de-DE" dirty="0" err="1" smtClean="0"/>
              <a:t>placement</a:t>
            </a:r>
            <a:r>
              <a:rPr lang="de-DE" dirty="0" smtClean="0"/>
              <a:t> – </a:t>
            </a:r>
            <a:r>
              <a:rPr lang="de-DE" dirty="0" err="1" smtClean="0"/>
              <a:t>Avg</a:t>
            </a:r>
            <a:r>
              <a:rPr lang="de-DE" dirty="0" smtClean="0"/>
              <a:t> </a:t>
            </a:r>
            <a:r>
              <a:rPr lang="de-DE" dirty="0" err="1" smtClean="0"/>
              <a:t>normals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95" y="2311135"/>
            <a:ext cx="3677609" cy="2235730"/>
          </a:xfrm>
        </p:spPr>
      </p:pic>
    </p:spTree>
    <p:extLst>
      <p:ext uri="{BB962C8B-B14F-4D97-AF65-F5344CB8AC3E}">
        <p14:creationId xmlns:p14="http://schemas.microsoft.com/office/powerpoint/2010/main" val="294499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Probe </a:t>
            </a:r>
            <a:r>
              <a:rPr lang="de-DE" dirty="0" err="1" smtClean="0"/>
              <a:t>placement</a:t>
            </a:r>
            <a:r>
              <a:rPr lang="de-DE" dirty="0" smtClean="0"/>
              <a:t> – </a:t>
            </a:r>
            <a:r>
              <a:rPr lang="de-DE" dirty="0" err="1" smtClean="0"/>
              <a:t>Combined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95" y="2311135"/>
            <a:ext cx="3677609" cy="2235729"/>
          </a:xfrm>
        </p:spPr>
      </p:pic>
    </p:spTree>
    <p:extLst>
      <p:ext uri="{BB962C8B-B14F-4D97-AF65-F5344CB8AC3E}">
        <p14:creationId xmlns:p14="http://schemas.microsoft.com/office/powerpoint/2010/main" val="125142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Queries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1397638"/>
            <a:ext cx="8443912" cy="4445311"/>
          </a:xfrm>
        </p:spPr>
      </p:pic>
    </p:spTree>
    <p:extLst>
      <p:ext uri="{BB962C8B-B14F-4D97-AF65-F5344CB8AC3E}">
        <p14:creationId xmlns:p14="http://schemas.microsoft.com/office/powerpoint/2010/main" val="10009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Bidirectional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match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query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091746"/>
            <a:ext cx="661417" cy="13075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28" y="1697462"/>
            <a:ext cx="2148844" cy="1737364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3995936" y="2566144"/>
            <a:ext cx="1251732" cy="358800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14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Bidirectional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match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query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091746"/>
            <a:ext cx="661417" cy="13075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28" y="1697462"/>
            <a:ext cx="2148844" cy="1737364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3995936" y="2566144"/>
            <a:ext cx="1251732" cy="358800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220" name="LaTeX: \frac{\#\text{matches model}}{\#.." descr="\frac{\#\text{matches model}}{\#\text{samples model}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21088"/>
            <a:ext cx="2592288" cy="61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LaTeX: \frac{\#\text{matches query}}{\#.." descr="\frac{\#\text{matches query}}{\#\text{samples query}}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68" y="4221088"/>
            <a:ext cx="2525697" cy="61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LaTeX: \cdot" descr="\cdot"/>
          <p:cNvPicPr>
            <a:picLocks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98591"/>
            <a:ext cx="109728" cy="6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LaTeX: S =" descr="S ="/>
          <p:cNvPicPr>
            <a:picLocks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24855"/>
            <a:ext cx="929640" cy="40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7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Importance-weighted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queries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6048671" cy="4536504"/>
          </a:xfrm>
        </p:spPr>
      </p:pic>
    </p:spTree>
    <p:extLst>
      <p:ext uri="{BB962C8B-B14F-4D97-AF65-F5344CB8AC3E}">
        <p14:creationId xmlns:p14="http://schemas.microsoft.com/office/powerpoint/2010/main" val="407780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Importance-weighted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queries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00808"/>
            <a:ext cx="4571622" cy="2998984"/>
          </a:xfrm>
        </p:spPr>
      </p:pic>
      <p:pic>
        <p:nvPicPr>
          <p:cNvPr id="15363" name="LaTeX: h(X) = -\ln P(X)" descr="h(X) = -\ln P(X)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085184"/>
            <a:ext cx="2825531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2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Configuration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query</a:t>
            </a:r>
            <a:endParaRPr lang="de-DE" dirty="0"/>
          </a:p>
        </p:txBody>
      </p:sp>
      <p:pic>
        <p:nvPicPr>
          <p:cNvPr id="16386" name="Picture 2" descr="P:\thesis\pictures\probeValidation\scen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0150"/>
            <a:ext cx="8346531" cy="467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54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Background</a:t>
            </a:r>
            <a:endParaRPr lang="de-D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9" y="1196751"/>
            <a:ext cx="8640000" cy="258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9" y="3852431"/>
            <a:ext cx="8640000" cy="159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5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Configuration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query</a:t>
            </a:r>
            <a:endParaRPr lang="de-DE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32"/>
          <a:stretch/>
        </p:blipFill>
        <p:spPr>
          <a:xfrm>
            <a:off x="3530" y="1550446"/>
            <a:ext cx="4359810" cy="408178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472"/>
          <a:stretch/>
        </p:blipFill>
        <p:spPr>
          <a:xfrm>
            <a:off x="4385178" y="1550446"/>
            <a:ext cx="4748844" cy="40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6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Algorithms</a:t>
            </a:r>
            <a:endParaRPr lang="de-DE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36" y="1248891"/>
            <a:ext cx="6322416" cy="47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Naive </a:t>
            </a:r>
            <a:r>
              <a:rPr lang="de-DE" dirty="0" err="1" smtClean="0"/>
              <a:t>implementation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72" y="2206139"/>
            <a:ext cx="4272943" cy="2828310"/>
          </a:xfrm>
        </p:spPr>
      </p:pic>
    </p:spTree>
    <p:extLst>
      <p:ext uri="{BB962C8B-B14F-4D97-AF65-F5344CB8AC3E}">
        <p14:creationId xmlns:p14="http://schemas.microsoft.com/office/powerpoint/2010/main" val="99919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Naive </a:t>
            </a:r>
            <a:r>
              <a:rPr lang="de-DE" dirty="0" err="1" smtClean="0"/>
              <a:t>implementation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72" y="2206139"/>
            <a:ext cx="4272943" cy="2828310"/>
          </a:xfrm>
        </p:spPr>
      </p:pic>
    </p:spTree>
    <p:extLst>
      <p:ext uri="{BB962C8B-B14F-4D97-AF65-F5344CB8AC3E}">
        <p14:creationId xmlns:p14="http://schemas.microsoft.com/office/powerpoint/2010/main" val="263035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Naive </a:t>
            </a:r>
            <a:r>
              <a:rPr lang="de-DE" dirty="0" err="1" smtClean="0"/>
              <a:t>implementation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72" y="2206139"/>
            <a:ext cx="4272943" cy="2828310"/>
          </a:xfrm>
        </p:spPr>
      </p:pic>
    </p:spTree>
    <p:extLst>
      <p:ext uri="{BB962C8B-B14F-4D97-AF65-F5344CB8AC3E}">
        <p14:creationId xmlns:p14="http://schemas.microsoft.com/office/powerpoint/2010/main" val="187727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Optimizations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45" y="1435324"/>
            <a:ext cx="5798998" cy="4369940"/>
          </a:xfrm>
        </p:spPr>
      </p:pic>
    </p:spTree>
    <p:extLst>
      <p:ext uri="{BB962C8B-B14F-4D97-AF65-F5344CB8AC3E}">
        <p14:creationId xmlns:p14="http://schemas.microsoft.com/office/powerpoint/2010/main" val="9105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</a:t>
            </a:r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72" y="2349383"/>
            <a:ext cx="4272943" cy="2541822"/>
          </a:xfrm>
        </p:spPr>
      </p:pic>
    </p:spTree>
    <p:extLst>
      <p:ext uri="{BB962C8B-B14F-4D97-AF65-F5344CB8AC3E}">
        <p14:creationId xmlns:p14="http://schemas.microsoft.com/office/powerpoint/2010/main" val="26563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</a:t>
            </a:r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72" y="2349383"/>
            <a:ext cx="4272943" cy="2541822"/>
          </a:xfrm>
        </p:spPr>
      </p:pic>
    </p:spTree>
    <p:extLst>
      <p:ext uri="{BB962C8B-B14F-4D97-AF65-F5344CB8AC3E}">
        <p14:creationId xmlns:p14="http://schemas.microsoft.com/office/powerpoint/2010/main" val="331053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</a:t>
            </a:r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72" y="2349383"/>
            <a:ext cx="4272943" cy="2541822"/>
          </a:xfrm>
        </p:spPr>
      </p:pic>
    </p:spTree>
    <p:extLst>
      <p:ext uri="{BB962C8B-B14F-4D97-AF65-F5344CB8AC3E}">
        <p14:creationId xmlns:p14="http://schemas.microsoft.com/office/powerpoint/2010/main" val="40730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</a:t>
            </a:r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72" y="2349383"/>
            <a:ext cx="4272943" cy="2541822"/>
          </a:xfrm>
        </p:spPr>
      </p:pic>
    </p:spTree>
    <p:extLst>
      <p:ext uri="{BB962C8B-B14F-4D97-AF65-F5344CB8AC3E}">
        <p14:creationId xmlns:p14="http://schemas.microsoft.com/office/powerpoint/2010/main" val="28754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Background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51" y="1169959"/>
            <a:ext cx="8041232" cy="164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67" y="2914698"/>
            <a:ext cx="7920000" cy="29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0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</a:t>
            </a:r>
            <a:r>
              <a:rPr lang="en-US" dirty="0" smtClean="0"/>
              <a:t>optimization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72" y="2349383"/>
            <a:ext cx="4272943" cy="2541822"/>
          </a:xfrm>
        </p:spPr>
      </p:pic>
    </p:spTree>
    <p:extLst>
      <p:ext uri="{BB962C8B-B14F-4D97-AF65-F5344CB8AC3E}">
        <p14:creationId xmlns:p14="http://schemas.microsoft.com/office/powerpoint/2010/main" val="140097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Second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59" y="1484784"/>
            <a:ext cx="6603949" cy="1310149"/>
          </a:xfrm>
        </p:spPr>
      </p:pic>
    </p:spTree>
    <p:extLst>
      <p:ext uri="{BB962C8B-B14F-4D97-AF65-F5344CB8AC3E}">
        <p14:creationId xmlns:p14="http://schemas.microsoft.com/office/powerpoint/2010/main" val="222006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Second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59" y="1484784"/>
            <a:ext cx="6603949" cy="131014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89" y="4221088"/>
            <a:ext cx="3804088" cy="1675926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4431913" y="3174876"/>
            <a:ext cx="360040" cy="864096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7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Second optimization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6" t="21609" r="14039" b="28212"/>
          <a:stretch/>
        </p:blipFill>
        <p:spPr>
          <a:xfrm>
            <a:off x="5220424" y="2348880"/>
            <a:ext cx="2103120" cy="2286000"/>
          </a:xfrm>
        </p:spPr>
      </p:pic>
      <p:sp>
        <p:nvSpPr>
          <p:cNvPr id="10" name="TextBox 9"/>
          <p:cNvSpPr txBox="1"/>
          <p:nvPr/>
        </p:nvSpPr>
        <p:spPr>
          <a:xfrm>
            <a:off x="4644008" y="1556792"/>
            <a:ext cx="33123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err="1" smtClean="0"/>
              <a:t>Packed</a:t>
            </a:r>
            <a:r>
              <a:rPr lang="de-DE" dirty="0" smtClean="0"/>
              <a:t> probe sample</a:t>
            </a:r>
          </a:p>
          <a:p>
            <a:pPr marL="0" lvl="2" algn="ctr">
              <a:buNone/>
            </a:pPr>
            <a:r>
              <a:rPr lang="de-DE" dirty="0" err="1" smtClean="0"/>
              <a:t>bit</a:t>
            </a:r>
            <a:r>
              <a:rPr lang="de-DE" dirty="0" smtClean="0"/>
              <a:t> </a:t>
            </a:r>
            <a:r>
              <a:rPr lang="de-DE" dirty="0" err="1"/>
              <a:t>set</a:t>
            </a:r>
            <a:endParaRPr lang="de-DE" dirty="0"/>
          </a:p>
          <a:p>
            <a:pPr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647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Second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25507" r="69310" b="8425"/>
          <a:stretch/>
        </p:blipFill>
        <p:spPr>
          <a:xfrm>
            <a:off x="2011680" y="2171700"/>
            <a:ext cx="1325880" cy="300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8436" y="1317634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err="1" smtClean="0"/>
              <a:t>Packed</a:t>
            </a:r>
            <a:r>
              <a:rPr lang="de-DE" dirty="0"/>
              <a:t> </a:t>
            </a:r>
            <a:r>
              <a:rPr lang="de-DE" dirty="0" smtClean="0"/>
              <a:t>probe sample </a:t>
            </a:r>
            <a:r>
              <a:rPr lang="de-DE" dirty="0" err="1" smtClean="0"/>
              <a:t>sequence</a:t>
            </a:r>
            <a:endParaRPr lang="de-DE" dirty="0"/>
          </a:p>
          <a:p>
            <a:pPr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501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Second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6" t="21609" r="14039" b="28212"/>
          <a:stretch/>
        </p:blipFill>
        <p:spPr>
          <a:xfrm>
            <a:off x="4747260" y="2423160"/>
            <a:ext cx="2103120" cy="2286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25507" r="69310" b="8425"/>
          <a:stretch/>
        </p:blipFill>
        <p:spPr>
          <a:xfrm>
            <a:off x="2011680" y="2171700"/>
            <a:ext cx="1325880" cy="300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862" y="1724738"/>
            <a:ext cx="312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err="1" smtClean="0"/>
              <a:t>Sampled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1724737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smtClean="0"/>
              <a:t>Query </a:t>
            </a:r>
            <a:r>
              <a:rPr lang="de-DE" dirty="0" err="1" smtClean="0"/>
              <a:t>volume</a:t>
            </a:r>
            <a:endParaRPr lang="de-DE" dirty="0"/>
          </a:p>
          <a:p>
            <a:pPr algn="ctr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30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Second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6" t="21609" r="14039" b="28212"/>
          <a:stretch/>
        </p:blipFill>
        <p:spPr>
          <a:xfrm>
            <a:off x="4747260" y="2423160"/>
            <a:ext cx="2103120" cy="2286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25507" r="69310" b="8425"/>
          <a:stretch/>
        </p:blipFill>
        <p:spPr>
          <a:xfrm>
            <a:off x="1424940" y="2171700"/>
            <a:ext cx="1912620" cy="300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862" y="1724738"/>
            <a:ext cx="312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err="1" smtClean="0"/>
              <a:t>Sampled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1724737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smtClean="0"/>
              <a:t>Query </a:t>
            </a:r>
            <a:r>
              <a:rPr lang="de-DE" dirty="0" err="1" smtClean="0"/>
              <a:t>volume</a:t>
            </a:r>
            <a:endParaRPr lang="de-DE" dirty="0"/>
          </a:p>
          <a:p>
            <a:pPr algn="ctr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265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Second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6" t="21609" r="14039" b="28212"/>
          <a:stretch/>
        </p:blipFill>
        <p:spPr>
          <a:xfrm>
            <a:off x="4747260" y="2423160"/>
            <a:ext cx="2103120" cy="2286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25507" r="69310" b="8425"/>
          <a:stretch/>
        </p:blipFill>
        <p:spPr>
          <a:xfrm>
            <a:off x="1424940" y="2171700"/>
            <a:ext cx="1912620" cy="300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862" y="1724738"/>
            <a:ext cx="312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err="1" smtClean="0"/>
              <a:t>Sampled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1724737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smtClean="0"/>
              <a:t>Query </a:t>
            </a:r>
            <a:r>
              <a:rPr lang="de-DE" dirty="0" err="1" smtClean="0"/>
              <a:t>volume</a:t>
            </a:r>
            <a:endParaRPr lang="de-DE" dirty="0"/>
          </a:p>
          <a:p>
            <a:pPr algn="ctr">
              <a:buNone/>
            </a:pPr>
            <a:endParaRPr lang="de-DE" dirty="0"/>
          </a:p>
        </p:txBody>
      </p:sp>
      <p:cxnSp>
        <p:nvCxnSpPr>
          <p:cNvPr id="8" name="Curved Connector 7"/>
          <p:cNvCxnSpPr/>
          <p:nvPr/>
        </p:nvCxnSpPr>
        <p:spPr>
          <a:xfrm>
            <a:off x="2843808" y="2494178"/>
            <a:ext cx="2808312" cy="93482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5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Second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6" t="21609" r="14039" b="28212"/>
          <a:stretch/>
        </p:blipFill>
        <p:spPr>
          <a:xfrm>
            <a:off x="4747260" y="2423160"/>
            <a:ext cx="2103120" cy="2286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25507" r="69310" b="8425"/>
          <a:stretch/>
        </p:blipFill>
        <p:spPr>
          <a:xfrm>
            <a:off x="1424940" y="2171700"/>
            <a:ext cx="1912620" cy="300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862" y="1724738"/>
            <a:ext cx="312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err="1" smtClean="0"/>
              <a:t>Sampled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1724737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smtClean="0"/>
              <a:t>Query </a:t>
            </a:r>
            <a:r>
              <a:rPr lang="de-DE" dirty="0" err="1" smtClean="0"/>
              <a:t>volume</a:t>
            </a:r>
            <a:endParaRPr lang="de-DE" dirty="0"/>
          </a:p>
          <a:p>
            <a:pPr algn="ctr">
              <a:buNone/>
            </a:pPr>
            <a:endParaRPr lang="de-DE" dirty="0"/>
          </a:p>
        </p:txBody>
      </p:sp>
      <p:cxnSp>
        <p:nvCxnSpPr>
          <p:cNvPr id="8" name="Curved Connector 7"/>
          <p:cNvCxnSpPr/>
          <p:nvPr/>
        </p:nvCxnSpPr>
        <p:spPr>
          <a:xfrm>
            <a:off x="2843808" y="2494178"/>
            <a:ext cx="2808312" cy="93482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>
            <a:off x="2843808" y="2961589"/>
            <a:ext cx="3240360" cy="135360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Second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6" t="21609" r="14039" b="28212"/>
          <a:stretch/>
        </p:blipFill>
        <p:spPr>
          <a:xfrm>
            <a:off x="4747260" y="2423160"/>
            <a:ext cx="2103120" cy="2286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25507" r="69310" b="8425"/>
          <a:stretch/>
        </p:blipFill>
        <p:spPr>
          <a:xfrm>
            <a:off x="1424940" y="2171700"/>
            <a:ext cx="1912620" cy="300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862" y="1724738"/>
            <a:ext cx="312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err="1" smtClean="0"/>
              <a:t>Sampled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1724737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smtClean="0"/>
              <a:t>Query </a:t>
            </a:r>
            <a:r>
              <a:rPr lang="de-DE" dirty="0" err="1" smtClean="0"/>
              <a:t>volume</a:t>
            </a:r>
            <a:endParaRPr lang="de-DE" dirty="0"/>
          </a:p>
          <a:p>
            <a:pPr algn="ctr">
              <a:buNone/>
            </a:pPr>
            <a:endParaRPr lang="de-DE" dirty="0"/>
          </a:p>
        </p:txBody>
      </p:sp>
      <p:cxnSp>
        <p:nvCxnSpPr>
          <p:cNvPr id="8" name="Curved Connector 7"/>
          <p:cNvCxnSpPr/>
          <p:nvPr/>
        </p:nvCxnSpPr>
        <p:spPr>
          <a:xfrm>
            <a:off x="2843808" y="2494178"/>
            <a:ext cx="2808312" cy="93482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>
            <a:off x="2843808" y="2961589"/>
            <a:ext cx="3240360" cy="135360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flipV="1">
            <a:off x="2843808" y="2925559"/>
            <a:ext cx="3672408" cy="50344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1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Shadow</a:t>
            </a:r>
            <a:r>
              <a:rPr lang="de-DE" baseline="0" dirty="0" err="1" smtClean="0"/>
              <a:t>grounds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Survivor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47557"/>
            <a:ext cx="3399031" cy="4954588"/>
          </a:xfrm>
        </p:spPr>
      </p:pic>
      <p:pic>
        <p:nvPicPr>
          <p:cNvPr id="1026" name="Picture 2" descr="P:\thesis\presentation\propTeas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7557"/>
            <a:ext cx="3861329" cy="49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1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Second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6" t="21609" r="14039" b="28212"/>
          <a:stretch/>
        </p:blipFill>
        <p:spPr>
          <a:xfrm>
            <a:off x="4747260" y="2423160"/>
            <a:ext cx="2103120" cy="2286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25507" r="69310" b="8425"/>
          <a:stretch/>
        </p:blipFill>
        <p:spPr>
          <a:xfrm>
            <a:off x="1424940" y="2171700"/>
            <a:ext cx="1912620" cy="300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862" y="1724738"/>
            <a:ext cx="312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err="1" smtClean="0"/>
              <a:t>Sampled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1724737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smtClean="0"/>
              <a:t>Query </a:t>
            </a:r>
            <a:r>
              <a:rPr lang="de-DE" dirty="0" err="1" smtClean="0"/>
              <a:t>volume</a:t>
            </a:r>
            <a:endParaRPr lang="de-DE" dirty="0"/>
          </a:p>
          <a:p>
            <a:pPr algn="ctr">
              <a:buNone/>
            </a:pPr>
            <a:endParaRPr lang="de-DE" dirty="0"/>
          </a:p>
        </p:txBody>
      </p:sp>
      <p:cxnSp>
        <p:nvCxnSpPr>
          <p:cNvPr id="8" name="Curved Connector 7"/>
          <p:cNvCxnSpPr/>
          <p:nvPr/>
        </p:nvCxnSpPr>
        <p:spPr>
          <a:xfrm>
            <a:off x="2843808" y="2494178"/>
            <a:ext cx="2808312" cy="93482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>
            <a:off x="2843808" y="2961589"/>
            <a:ext cx="3240360" cy="135360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flipV="1">
            <a:off x="2843808" y="2925559"/>
            <a:ext cx="3672408" cy="50344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2849920" y="3429000"/>
            <a:ext cx="2808312" cy="42698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7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Second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6" t="21609" r="14039" b="28212"/>
          <a:stretch/>
        </p:blipFill>
        <p:spPr>
          <a:xfrm>
            <a:off x="4747260" y="2423160"/>
            <a:ext cx="2103120" cy="2286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25507" r="69310" b="8425"/>
          <a:stretch/>
        </p:blipFill>
        <p:spPr>
          <a:xfrm>
            <a:off x="1424940" y="2171700"/>
            <a:ext cx="1912620" cy="300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862" y="1724738"/>
            <a:ext cx="312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err="1" smtClean="0"/>
              <a:t>Sampled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1724737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smtClean="0"/>
              <a:t>Query </a:t>
            </a:r>
            <a:r>
              <a:rPr lang="de-DE" dirty="0" err="1" smtClean="0"/>
              <a:t>volume</a:t>
            </a:r>
            <a:endParaRPr lang="de-DE" dirty="0"/>
          </a:p>
          <a:p>
            <a:pPr algn="ctr">
              <a:buNone/>
            </a:pPr>
            <a:endParaRPr lang="de-DE" dirty="0"/>
          </a:p>
        </p:txBody>
      </p:sp>
      <p:cxnSp>
        <p:nvCxnSpPr>
          <p:cNvPr id="8" name="Curved Connector 7"/>
          <p:cNvCxnSpPr/>
          <p:nvPr/>
        </p:nvCxnSpPr>
        <p:spPr>
          <a:xfrm>
            <a:off x="2843808" y="2494178"/>
            <a:ext cx="2808312" cy="93482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>
            <a:off x="2843808" y="2961589"/>
            <a:ext cx="3240360" cy="135360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flipV="1">
            <a:off x="2843808" y="2925559"/>
            <a:ext cx="3672408" cy="50344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2849920" y="3429000"/>
            <a:ext cx="2808312" cy="42698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flipV="1">
            <a:off x="2843808" y="3855981"/>
            <a:ext cx="3240360" cy="42318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03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Second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25507" r="69310" b="8425"/>
          <a:stretch/>
        </p:blipFill>
        <p:spPr>
          <a:xfrm>
            <a:off x="4572000" y="2171700"/>
            <a:ext cx="1912620" cy="300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862" y="1724738"/>
            <a:ext cx="312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err="1" smtClean="0"/>
              <a:t>Sampled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1724737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buNone/>
            </a:pPr>
            <a:r>
              <a:rPr lang="de-DE" dirty="0" smtClean="0"/>
              <a:t>Query </a:t>
            </a:r>
            <a:r>
              <a:rPr lang="de-DE" dirty="0" err="1" smtClean="0"/>
              <a:t>volume</a:t>
            </a:r>
            <a:endParaRPr lang="de-DE" dirty="0"/>
          </a:p>
          <a:p>
            <a:pPr algn="ctr">
              <a:buNone/>
            </a:pPr>
            <a:endParaRPr lang="de-DE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6" t="21609" r="14039" b="28212"/>
          <a:stretch/>
        </p:blipFill>
        <p:spPr>
          <a:xfrm>
            <a:off x="1578908" y="2419898"/>
            <a:ext cx="210312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Neighborhood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context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74" y="2090324"/>
            <a:ext cx="3059939" cy="3059939"/>
          </a:xfrm>
        </p:spPr>
      </p:pic>
    </p:spTree>
    <p:extLst>
      <p:ext uri="{BB962C8B-B14F-4D97-AF65-F5344CB8AC3E}">
        <p14:creationId xmlns:p14="http://schemas.microsoft.com/office/powerpoint/2010/main" val="214664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Neighborhood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context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74" y="2090324"/>
            <a:ext cx="3059939" cy="3059939"/>
          </a:xfrm>
        </p:spPr>
      </p:pic>
    </p:spTree>
    <p:extLst>
      <p:ext uri="{BB962C8B-B14F-4D97-AF65-F5344CB8AC3E}">
        <p14:creationId xmlns:p14="http://schemas.microsoft.com/office/powerpoint/2010/main" val="183968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Neighborhood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context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74" y="2090324"/>
            <a:ext cx="3059939" cy="3059939"/>
          </a:xfrm>
        </p:spPr>
      </p:pic>
    </p:spTree>
    <p:extLst>
      <p:ext uri="{BB962C8B-B14F-4D97-AF65-F5344CB8AC3E}">
        <p14:creationId xmlns:p14="http://schemas.microsoft.com/office/powerpoint/2010/main" val="34392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Neighborhood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context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80" y="2099677"/>
            <a:ext cx="3059939" cy="305993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86" y="2102741"/>
            <a:ext cx="3059939" cy="305993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002" y="2102741"/>
            <a:ext cx="3059939" cy="3059939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flipH="1">
            <a:off x="2778937" y="3302517"/>
            <a:ext cx="424911" cy="66038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ight Arrow 6"/>
          <p:cNvSpPr/>
          <p:nvPr/>
        </p:nvSpPr>
        <p:spPr>
          <a:xfrm>
            <a:off x="5932775" y="3302517"/>
            <a:ext cx="424911" cy="66038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4139952" y="1124744"/>
            <a:ext cx="936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8000" dirty="0" smtClean="0"/>
              <a:t>?</a:t>
            </a:r>
            <a:endParaRPr lang="de-DE" sz="8000" dirty="0"/>
          </a:p>
        </p:txBody>
      </p:sp>
    </p:spTree>
    <p:extLst>
      <p:ext uri="{BB962C8B-B14F-4D97-AF65-F5344CB8AC3E}">
        <p14:creationId xmlns:p14="http://schemas.microsoft.com/office/powerpoint/2010/main" val="7670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Comparing</a:t>
            </a:r>
            <a:r>
              <a:rPr lang="de-DE" dirty="0" smtClean="0"/>
              <a:t> </a:t>
            </a:r>
            <a:r>
              <a:rPr lang="de-DE" baseline="0" dirty="0" err="1" smtClean="0"/>
              <a:t>neighborhoods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90" y="2283861"/>
            <a:ext cx="3563821" cy="2672865"/>
          </a:xfrm>
        </p:spPr>
      </p:pic>
    </p:spTree>
    <p:extLst>
      <p:ext uri="{BB962C8B-B14F-4D97-AF65-F5344CB8AC3E}">
        <p14:creationId xmlns:p14="http://schemas.microsoft.com/office/powerpoint/2010/main" val="11505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Comparing</a:t>
            </a:r>
            <a:r>
              <a:rPr lang="de-DE" dirty="0" smtClean="0"/>
              <a:t> </a:t>
            </a:r>
            <a:r>
              <a:rPr lang="de-DE" baseline="0" dirty="0" err="1" smtClean="0"/>
              <a:t>neighborhoods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58357"/>
            <a:ext cx="3563821" cy="267286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420888"/>
            <a:ext cx="3221101" cy="26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4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Comparing</a:t>
            </a:r>
            <a:r>
              <a:rPr lang="de-DE" dirty="0" smtClean="0"/>
              <a:t> </a:t>
            </a:r>
            <a:r>
              <a:rPr lang="de-DE" baseline="0" dirty="0" err="1" smtClean="0"/>
              <a:t>neighborhoods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58357"/>
            <a:ext cx="3563821" cy="267286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420888"/>
            <a:ext cx="3221101" cy="261346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279276" y="3212976"/>
            <a:ext cx="36004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7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Goals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1" y="1143000"/>
            <a:ext cx="8347545" cy="4954588"/>
          </a:xfrm>
        </p:spPr>
      </p:pic>
    </p:spTree>
    <p:extLst>
      <p:ext uri="{BB962C8B-B14F-4D97-AF65-F5344CB8AC3E}">
        <p14:creationId xmlns:p14="http://schemas.microsoft.com/office/powerpoint/2010/main" val="36196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57" y="1228807"/>
            <a:ext cx="4782972" cy="4782972"/>
          </a:xfrm>
        </p:spPr>
      </p:pic>
    </p:spTree>
    <p:extLst>
      <p:ext uri="{BB962C8B-B14F-4D97-AF65-F5344CB8AC3E}">
        <p14:creationId xmlns:p14="http://schemas.microsoft.com/office/powerpoint/2010/main" val="35798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57" y="1228807"/>
            <a:ext cx="4782972" cy="4782972"/>
          </a:xfrm>
        </p:spPr>
      </p:pic>
    </p:spTree>
    <p:extLst>
      <p:ext uri="{BB962C8B-B14F-4D97-AF65-F5344CB8AC3E}">
        <p14:creationId xmlns:p14="http://schemas.microsoft.com/office/powerpoint/2010/main" val="289280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57" y="1228807"/>
            <a:ext cx="4782972" cy="4782972"/>
          </a:xfrm>
        </p:spPr>
      </p:pic>
    </p:spTree>
    <p:extLst>
      <p:ext uri="{BB962C8B-B14F-4D97-AF65-F5344CB8AC3E}">
        <p14:creationId xmlns:p14="http://schemas.microsoft.com/office/powerpoint/2010/main" val="23910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2699863" cy="2699863"/>
          </a:xfrm>
        </p:spPr>
      </p:pic>
    </p:spTree>
    <p:extLst>
      <p:ext uri="{BB962C8B-B14F-4D97-AF65-F5344CB8AC3E}">
        <p14:creationId xmlns:p14="http://schemas.microsoft.com/office/powerpoint/2010/main" val="16706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2699863" cy="26998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07" y="1985741"/>
            <a:ext cx="5631105" cy="292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028121" y="3176863"/>
            <a:ext cx="432048" cy="542373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44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Similarity</a:t>
            </a:r>
            <a:r>
              <a:rPr lang="de-DE" dirty="0" smtClean="0"/>
              <a:t> </a:t>
            </a:r>
            <a:r>
              <a:rPr lang="de-DE" dirty="0" err="1" smtClean="0"/>
              <a:t>measures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5740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25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Rand </a:t>
            </a:r>
            <a:r>
              <a:rPr lang="de-DE" dirty="0" err="1" smtClean="0"/>
              <a:t>similarity</a:t>
            </a:r>
            <a:r>
              <a:rPr lang="de-DE" dirty="0" smtClean="0"/>
              <a:t> </a:t>
            </a:r>
            <a:r>
              <a:rPr lang="de-DE" dirty="0" err="1" smtClean="0"/>
              <a:t>measure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15" y="2420888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LaTeX: R =&#10; \frac{&#10;   m_{11} + m_{00}.." descr="R =&#10; \frac{&#10;   m_{11} + m_{00}&#10;  }{&#10;   m_{11} + m_{10} + m_{01} + m_{00}&#10; 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93" y="1484784"/>
            <a:ext cx="4919948" cy="65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2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Rand </a:t>
            </a:r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similarity</a:t>
            </a:r>
            <a:r>
              <a:rPr lang="de-DE" sz="44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measure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15" y="2420888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757431" y="3494960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/>
          <p:cNvSpPr/>
          <p:nvPr/>
        </p:nvSpPr>
        <p:spPr>
          <a:xfrm>
            <a:off x="4420743" y="3494960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5747367" y="3502580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/>
          <p:cNvSpPr/>
          <p:nvPr/>
        </p:nvSpPr>
        <p:spPr>
          <a:xfrm>
            <a:off x="5084055" y="3494960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/>
          <p:cNvSpPr/>
          <p:nvPr/>
        </p:nvSpPr>
        <p:spPr>
          <a:xfrm>
            <a:off x="6414107" y="3488104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/>
          <p:cNvSpPr/>
          <p:nvPr/>
        </p:nvSpPr>
        <p:spPr>
          <a:xfrm>
            <a:off x="3090691" y="3494960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7" name="LaTeX: R =&#10; \frac{&#10;   m_{11} + m_{00}.." descr="R =&#10; \frac{&#10;   m_{11} + m_{00}&#10;  }{&#10;   m_{11} + m_{10} + m_{01} + m_{00}&#10; 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93" y="1484784"/>
            <a:ext cx="4919948" cy="65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LaTeX: =\frac{4}{6}" descr="=\frac{4}{6}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92" y="3364276"/>
            <a:ext cx="877824" cy="68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4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Rand </a:t>
            </a:r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similarity</a:t>
            </a:r>
            <a:r>
              <a:rPr lang="de-DE" sz="44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measure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15" y="2420888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LaTeX: R =&#10; \frac{&#10;   m_{11} + m_{00}.." descr="R =&#10; \frac{&#10;   m_{11} + m_{00}&#10;  }{&#10;   m_{11} + m_{10} + m_{01} + m_{00}&#10; 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93" y="1484784"/>
            <a:ext cx="4919948" cy="65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3090691" y="4043980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/>
          <p:cNvSpPr/>
          <p:nvPr/>
        </p:nvSpPr>
        <p:spPr>
          <a:xfrm>
            <a:off x="3757431" y="4043980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/>
          <p:cNvSpPr/>
          <p:nvPr/>
        </p:nvSpPr>
        <p:spPr>
          <a:xfrm>
            <a:off x="4420743" y="4043980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/>
          <p:cNvSpPr/>
          <p:nvPr/>
        </p:nvSpPr>
        <p:spPr>
          <a:xfrm>
            <a:off x="5084055" y="4043980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/>
          <p:cNvSpPr/>
          <p:nvPr/>
        </p:nvSpPr>
        <p:spPr>
          <a:xfrm>
            <a:off x="5738970" y="4043980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/>
          <p:cNvSpPr/>
          <p:nvPr/>
        </p:nvSpPr>
        <p:spPr>
          <a:xfrm>
            <a:off x="6414107" y="4043980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1" name="LaTeX: =\frac{2}{6}" descr="=\frac{2}{6}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92" y="3883198"/>
            <a:ext cx="877824" cy="67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4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Rand </a:t>
            </a:r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similarity</a:t>
            </a:r>
            <a:r>
              <a:rPr lang="de-DE" sz="44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measure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15" y="2420888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LaTeX: R =&#10; \frac{&#10;   m_{11} + m_{00}.." descr="R =&#10; \frac{&#10;   m_{11} + m_{00}&#10;  }{&#10;   m_{11} + m_{10} + m_{01} + m_{00}&#10; 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93" y="1484784"/>
            <a:ext cx="4919948" cy="65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3090691" y="4601426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/>
          <p:cNvSpPr/>
          <p:nvPr/>
        </p:nvSpPr>
        <p:spPr>
          <a:xfrm>
            <a:off x="3757431" y="4601426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/>
          <p:cNvSpPr/>
          <p:nvPr/>
        </p:nvSpPr>
        <p:spPr>
          <a:xfrm>
            <a:off x="4411602" y="4601426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/>
          <p:cNvSpPr/>
          <p:nvPr/>
        </p:nvSpPr>
        <p:spPr>
          <a:xfrm>
            <a:off x="5084055" y="4604514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/>
          <p:cNvSpPr/>
          <p:nvPr/>
        </p:nvSpPr>
        <p:spPr>
          <a:xfrm>
            <a:off x="5738970" y="4601426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/>
          <p:cNvSpPr/>
          <p:nvPr/>
        </p:nvSpPr>
        <p:spPr>
          <a:xfrm>
            <a:off x="6414107" y="4601426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5" name="LaTeX: =\frac{3}{6}" descr="=\frac{3}{6}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92" y="4477598"/>
            <a:ext cx="877824" cy="67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1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Goals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3" y="1143000"/>
            <a:ext cx="8189542" cy="4954587"/>
          </a:xfrm>
        </p:spPr>
      </p:pic>
    </p:spTree>
    <p:extLst>
      <p:ext uri="{BB962C8B-B14F-4D97-AF65-F5344CB8AC3E}">
        <p14:creationId xmlns:p14="http://schemas.microsoft.com/office/powerpoint/2010/main" val="206531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Jaccard</a:t>
            </a:r>
            <a:r>
              <a:rPr lang="de-DE" dirty="0" smtClean="0"/>
              <a:t> </a:t>
            </a:r>
            <a:r>
              <a:rPr lang="de-DE" dirty="0" err="1" smtClean="0"/>
              <a:t>index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15" y="2420888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LaTeX: R =&#10; \frac{&#10;   m_{11} &#10;  }{&#10;.." descr="R =&#10; \frac{&#10;   m_{11} &#10;  }{&#10;   m_{11} + m_{10} + m_{01}&#10; 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93" y="1556792"/>
            <a:ext cx="3892547" cy="58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5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Jaccard</a:t>
            </a:r>
            <a:r>
              <a:rPr lang="de-DE" dirty="0" smtClean="0"/>
              <a:t> </a:t>
            </a:r>
            <a:r>
              <a:rPr lang="de-DE" dirty="0" err="1" smtClean="0"/>
              <a:t>index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15" y="2420888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LaTeX: R =&#10; \frac{&#10;   m_{11} &#10;  }{&#10;.." descr="R =&#10; \frac{&#10;   m_{11} &#10;  }{&#10;   m_{11} + m_{10} + m_{01}&#10; 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93" y="1556792"/>
            <a:ext cx="3892547" cy="58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Oval 24"/>
          <p:cNvSpPr/>
          <p:nvPr/>
        </p:nvSpPr>
        <p:spPr>
          <a:xfrm>
            <a:off x="3757431" y="3494960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/>
          <p:cNvSpPr/>
          <p:nvPr/>
        </p:nvSpPr>
        <p:spPr>
          <a:xfrm>
            <a:off x="5747367" y="3502580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/>
          <p:cNvSpPr/>
          <p:nvPr/>
        </p:nvSpPr>
        <p:spPr>
          <a:xfrm>
            <a:off x="5084055" y="3494960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/>
          <p:cNvSpPr/>
          <p:nvPr/>
        </p:nvSpPr>
        <p:spPr>
          <a:xfrm>
            <a:off x="6414107" y="3488104"/>
            <a:ext cx="432048" cy="432048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/>
          <p:cNvSpPr/>
          <p:nvPr/>
        </p:nvSpPr>
        <p:spPr>
          <a:xfrm>
            <a:off x="3090691" y="3494960"/>
            <a:ext cx="432048" cy="432048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Oval 31"/>
          <p:cNvSpPr/>
          <p:nvPr/>
        </p:nvSpPr>
        <p:spPr>
          <a:xfrm>
            <a:off x="4420743" y="3501008"/>
            <a:ext cx="432048" cy="432048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47" name="LaTeX: =\frac{1}{3}" descr="=\frac{1}{3}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92" y="3364276"/>
            <a:ext cx="877824" cy="67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3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Jaccard</a:t>
            </a:r>
            <a:r>
              <a:rPr lang="de-DE" dirty="0" smtClean="0"/>
              <a:t> </a:t>
            </a:r>
            <a:r>
              <a:rPr lang="de-DE" dirty="0" err="1" smtClean="0"/>
              <a:t>index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15" y="2420888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LaTeX: R =&#10; \frac{&#10;   m_{11} &#10;  }{&#10;.." descr="R =&#10; \frac{&#10;   m_{11} &#10;  }{&#10;   m_{11} + m_{10} + m_{01}&#10; 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93" y="1556792"/>
            <a:ext cx="3892547" cy="58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3090691" y="4043980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/>
          <p:cNvSpPr/>
          <p:nvPr/>
        </p:nvSpPr>
        <p:spPr>
          <a:xfrm>
            <a:off x="3757431" y="4043980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/>
          <p:cNvSpPr/>
          <p:nvPr/>
        </p:nvSpPr>
        <p:spPr>
          <a:xfrm>
            <a:off x="4420743" y="4043980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/>
          <p:cNvSpPr/>
          <p:nvPr/>
        </p:nvSpPr>
        <p:spPr>
          <a:xfrm>
            <a:off x="5084055" y="4043980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/>
          <p:cNvSpPr/>
          <p:nvPr/>
        </p:nvSpPr>
        <p:spPr>
          <a:xfrm>
            <a:off x="5738970" y="4043980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/>
          <p:cNvSpPr/>
          <p:nvPr/>
        </p:nvSpPr>
        <p:spPr>
          <a:xfrm>
            <a:off x="6414107" y="4043980"/>
            <a:ext cx="432048" cy="432048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70" name="LaTeX: =\frac{1}{5}" descr="=\frac{1}{5}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92" y="3920152"/>
            <a:ext cx="877824" cy="67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94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Jaccard</a:t>
            </a:r>
            <a:r>
              <a:rPr lang="de-DE" dirty="0" smtClean="0"/>
              <a:t> </a:t>
            </a:r>
            <a:r>
              <a:rPr lang="de-DE" dirty="0" err="1" smtClean="0"/>
              <a:t>index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15" y="2420888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LaTeX: R =&#10; \frac{&#10;   m_{11} &#10;  }{&#10;.." descr="R =&#10; \frac{&#10;   m_{11} &#10;  }{&#10;   m_{11} + m_{10} + m_{01}&#10; 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93" y="1556792"/>
            <a:ext cx="3892547" cy="58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>
            <a:off x="3757431" y="4601426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/>
          <p:cNvSpPr/>
          <p:nvPr/>
        </p:nvSpPr>
        <p:spPr>
          <a:xfrm>
            <a:off x="5084055" y="4604514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/>
          <p:cNvSpPr/>
          <p:nvPr/>
        </p:nvSpPr>
        <p:spPr>
          <a:xfrm>
            <a:off x="5738970" y="4601426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/>
          <p:cNvSpPr/>
          <p:nvPr/>
        </p:nvSpPr>
        <p:spPr>
          <a:xfrm>
            <a:off x="6414107" y="4601426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/>
          <p:cNvSpPr/>
          <p:nvPr/>
        </p:nvSpPr>
        <p:spPr>
          <a:xfrm>
            <a:off x="3090691" y="4613920"/>
            <a:ext cx="432048" cy="432048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/>
          <p:cNvSpPr/>
          <p:nvPr/>
        </p:nvSpPr>
        <p:spPr>
          <a:xfrm>
            <a:off x="4420743" y="4599856"/>
            <a:ext cx="432048" cy="432048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194" name="LaTeX: =\frac{1}{4}" descr="=\frac{1}{4}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284" y="4490092"/>
            <a:ext cx="877824" cy="67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82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Importance-weighted</a:t>
            </a:r>
            <a:r>
              <a:rPr lang="de-DE" sz="44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 Rand </a:t>
            </a:r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measure</a:t>
            </a:r>
            <a:endParaRPr lang="de-DE" dirty="0"/>
          </a:p>
        </p:txBody>
      </p:sp>
      <p:pic>
        <p:nvPicPr>
          <p:cNvPr id="5128" name="LaTeX: \Phi_k = h( \text{query}_k ) + h.." descr="\Phi_k = h( \text{query}_k ) + h( \text{instance}_k )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275"/>
            <a:ext cx="6735500" cy="50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LaTeX: R =&#10; \frac{&#10;   \sum \Phi_k \, .." descr="R =&#10; \frac{&#10;   \sum \Phi_k \, \oneSet{\mathrm{query}_k=\mathrm{instance}_k}&#10;  }{&#10;   \sum \Phi_k&#10; }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64" y="1365452"/>
            <a:ext cx="5633826" cy="91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" b="4550"/>
          <a:stretch/>
        </p:blipFill>
        <p:spPr bwMode="auto">
          <a:xfrm>
            <a:off x="1811829" y="3311339"/>
            <a:ext cx="5631105" cy="270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35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Importance-weighted</a:t>
            </a:r>
            <a:r>
              <a:rPr lang="de-DE" sz="44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 Rand </a:t>
            </a:r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measure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" y="2420888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LaTeX: R =&#10; \frac{&#10;   \sum \Phi_k \, .." descr="R =&#10; \frac{&#10;   \sum \Phi_k \, \oneSet{\mathrm{query}_k=\mathrm{instance}_k}&#10;  }{&#10;   \sum \Phi_k&#10; 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96" y="1484785"/>
            <a:ext cx="5633824" cy="91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2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Importance-weighted</a:t>
            </a:r>
            <a:r>
              <a:rPr lang="de-DE" sz="44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 Rand </a:t>
            </a:r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measure</a:t>
            </a:r>
            <a:endParaRPr lang="de-DE" dirty="0"/>
          </a:p>
        </p:txBody>
      </p:sp>
      <p:pic>
        <p:nvPicPr>
          <p:cNvPr id="5126" name="LaTeX: R =&#10; \frac{&#10;   \sum \Phi_k \, .." descr="R =&#10; \frac{&#10;   \sum \Phi_k \, \oneSet{\mathrm{query}_k=\mathrm{instance}_k}&#10;  }{&#10;   \sum \Phi_k&#10; 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96" y="1484785"/>
            <a:ext cx="5633824" cy="91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" y="2422044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310031" y="3496116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4299967" y="3503736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/>
          <p:cNvSpPr/>
          <p:nvPr/>
        </p:nvSpPr>
        <p:spPr>
          <a:xfrm>
            <a:off x="3636655" y="3496116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/>
          <p:cNvSpPr/>
          <p:nvPr/>
        </p:nvSpPr>
        <p:spPr>
          <a:xfrm>
            <a:off x="2973343" y="3496116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/>
          <p:cNvSpPr/>
          <p:nvPr/>
        </p:nvSpPr>
        <p:spPr>
          <a:xfrm>
            <a:off x="4966707" y="3496116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/>
          <p:cNvSpPr/>
          <p:nvPr/>
        </p:nvSpPr>
        <p:spPr>
          <a:xfrm>
            <a:off x="1643291" y="3503736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411" name="LaTeX: =\frac{\Phi_1 + \Phi_3 + \Phi_4 .." descr="=\frac{\Phi_1 + \Phi_3 + \Phi_4 + \Phi_6}{\sum \Phi_k}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3388104"/>
            <a:ext cx="3149931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7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Importance-weighted</a:t>
            </a:r>
            <a:r>
              <a:rPr lang="de-DE" sz="44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 Rand </a:t>
            </a:r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measure</a:t>
            </a:r>
            <a:endParaRPr lang="de-DE" dirty="0"/>
          </a:p>
        </p:txBody>
      </p:sp>
      <p:pic>
        <p:nvPicPr>
          <p:cNvPr id="5126" name="LaTeX: R =&#10; \frac{&#10;   \sum \Phi_k \, .." descr="R =&#10; \frac{&#10;   \sum \Phi_k \, \oneSet{\mathrm{query}_k=\mathrm{instance}_k}&#10;  }{&#10;   \sum \Phi_k&#10; 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96" y="1484785"/>
            <a:ext cx="5633824" cy="91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" y="2422044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1643290" y="4050856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/>
          <p:cNvSpPr/>
          <p:nvPr/>
        </p:nvSpPr>
        <p:spPr>
          <a:xfrm>
            <a:off x="2310030" y="4050856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/>
          <p:cNvSpPr/>
          <p:nvPr/>
        </p:nvSpPr>
        <p:spPr>
          <a:xfrm>
            <a:off x="2973342" y="4050856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/>
          <p:cNvSpPr/>
          <p:nvPr/>
        </p:nvSpPr>
        <p:spPr>
          <a:xfrm>
            <a:off x="3636654" y="4050856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/>
          <p:cNvSpPr/>
          <p:nvPr/>
        </p:nvSpPr>
        <p:spPr>
          <a:xfrm>
            <a:off x="4291569" y="4050856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/>
          <p:cNvSpPr/>
          <p:nvPr/>
        </p:nvSpPr>
        <p:spPr>
          <a:xfrm>
            <a:off x="4966706" y="4050856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435" name="LaTeX: =\frac{\Phi_2 + \Phi_6}{\sum \Ph.." descr="=\frac{\Phi_2 + \Phi_6}{\sum \Phi_k}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762" y="3942844"/>
            <a:ext cx="170558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54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Importance-weighted</a:t>
            </a:r>
            <a:r>
              <a:rPr lang="de-DE" sz="44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 Rand </a:t>
            </a:r>
            <a:r>
              <a:rPr lang="de-DE" sz="44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rPr>
              <a:t>measure</a:t>
            </a:r>
            <a:endParaRPr lang="de-DE" dirty="0"/>
          </a:p>
        </p:txBody>
      </p:sp>
      <p:pic>
        <p:nvPicPr>
          <p:cNvPr id="5126" name="LaTeX: R =&#10; \frac{&#10;   \sum \Phi_k \, .." descr="R =&#10; \frac{&#10;   \sum \Phi_k \, \oneSet{\mathrm{query}_k=\mathrm{instance}_k}&#10;  }{&#10;   \sum \Phi_k&#10; 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96" y="1484785"/>
            <a:ext cx="5633824" cy="91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" y="2422044"/>
            <a:ext cx="5631105" cy="292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>
            <a:off x="1643290" y="4602997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/>
          <p:cNvSpPr/>
          <p:nvPr/>
        </p:nvSpPr>
        <p:spPr>
          <a:xfrm>
            <a:off x="2310030" y="4602997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/>
          <p:cNvSpPr/>
          <p:nvPr/>
        </p:nvSpPr>
        <p:spPr>
          <a:xfrm>
            <a:off x="2964201" y="4602997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/>
          <p:cNvSpPr/>
          <p:nvPr/>
        </p:nvSpPr>
        <p:spPr>
          <a:xfrm>
            <a:off x="3636654" y="4606085"/>
            <a:ext cx="432048" cy="432048"/>
          </a:xfrm>
          <a:prstGeom prst="ellipse">
            <a:avLst/>
          </a:prstGeom>
          <a:solidFill>
            <a:srgbClr val="92D050">
              <a:alpha val="2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/>
          <p:cNvSpPr/>
          <p:nvPr/>
        </p:nvSpPr>
        <p:spPr>
          <a:xfrm>
            <a:off x="4291569" y="4602997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/>
          <p:cNvSpPr/>
          <p:nvPr/>
        </p:nvSpPr>
        <p:spPr>
          <a:xfrm>
            <a:off x="4966706" y="4602997"/>
            <a:ext cx="432048" cy="432048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LaTeX: =\frac{\Phi_1 + \Phi_3 + \Phi_4}.." descr="=\frac{\Phi_1 + \Phi_3 + \Phi_4}{\sum \Phi_k}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761" y="4498073"/>
            <a:ext cx="242650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1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Combining</a:t>
            </a:r>
            <a:r>
              <a:rPr lang="de-DE" baseline="0" dirty="0" smtClean="0"/>
              <a:t> context scores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488" y="1412776"/>
            <a:ext cx="3557023" cy="35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56" y="1491884"/>
            <a:ext cx="5049636" cy="4256819"/>
          </a:xfrm>
        </p:spPr>
      </p:pic>
    </p:spTree>
    <p:extLst>
      <p:ext uri="{BB962C8B-B14F-4D97-AF65-F5344CB8AC3E}">
        <p14:creationId xmlns:p14="http://schemas.microsoft.com/office/powerpoint/2010/main" val="191624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Combining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scores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488" y="1412776"/>
            <a:ext cx="3557023" cy="355702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547611" y="241326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23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Combining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context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scores</a:t>
            </a:r>
            <a:endParaRPr lang="de-DE" dirty="0"/>
          </a:p>
        </p:txBody>
      </p:sp>
      <p:pic>
        <p:nvPicPr>
          <p:cNvPr id="14338" name="LaTeX: S_\text{final} =S_\text{probe} \.." descr="S_\text{final} =S_\text{probe} \cdot S_\text{neighborhood}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29" y="5220060"/>
            <a:ext cx="6790943" cy="55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488" y="1412776"/>
            <a:ext cx="3557023" cy="355702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547611" y="241326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96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6" y="1435324"/>
            <a:ext cx="7936216" cy="4369940"/>
          </a:xfrm>
        </p:spPr>
      </p:pic>
    </p:spTree>
    <p:extLst>
      <p:ext uri="{BB962C8B-B14F-4D97-AF65-F5344CB8AC3E}">
        <p14:creationId xmlns:p14="http://schemas.microsoft.com/office/powerpoint/2010/main" val="111391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540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marine01_wakeup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1446302"/>
            <a:ext cx="8443912" cy="4347984"/>
          </a:xfrm>
        </p:spPr>
      </p:pic>
    </p:spTree>
    <p:extLst>
      <p:ext uri="{BB962C8B-B14F-4D97-AF65-F5344CB8AC3E}">
        <p14:creationId xmlns:p14="http://schemas.microsoft.com/office/powerpoint/2010/main" val="60292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marine02_road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1372750"/>
            <a:ext cx="8443912" cy="4495087"/>
          </a:xfrm>
        </p:spPr>
      </p:pic>
    </p:spTree>
    <p:extLst>
      <p:ext uri="{BB962C8B-B14F-4D97-AF65-F5344CB8AC3E}">
        <p14:creationId xmlns:p14="http://schemas.microsoft.com/office/powerpoint/2010/main" val="24465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Validation: probe </a:t>
            </a:r>
            <a:r>
              <a:rPr lang="de-DE" dirty="0" err="1" smtClean="0"/>
              <a:t>context</a:t>
            </a:r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85" y="1340768"/>
            <a:ext cx="64103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4" y="3356992"/>
            <a:ext cx="76676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14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Validation: </a:t>
            </a:r>
            <a:r>
              <a:rPr lang="de-DE" dirty="0" err="1" smtClean="0"/>
              <a:t>neighborhood</a:t>
            </a:r>
            <a:r>
              <a:rPr lang="de-DE" dirty="0" smtClean="0"/>
              <a:t> </a:t>
            </a:r>
            <a:r>
              <a:rPr lang="de-DE" dirty="0" err="1" smtClean="0"/>
              <a:t>context</a:t>
            </a:r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85" y="1340768"/>
            <a:ext cx="64103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7" y="3429000"/>
            <a:ext cx="692467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85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Validation: </a:t>
            </a:r>
            <a:r>
              <a:rPr lang="de-DE" dirty="0" err="1" smtClean="0"/>
              <a:t>combined</a:t>
            </a:r>
            <a:r>
              <a:rPr lang="de-DE" dirty="0" smtClean="0"/>
              <a:t> </a:t>
            </a:r>
            <a:r>
              <a:rPr lang="de-DE" dirty="0" err="1" smtClean="0"/>
              <a:t>contexts</a:t>
            </a:r>
            <a:endParaRPr lang="de-D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85" y="1340768"/>
            <a:ext cx="64103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3366492"/>
            <a:ext cx="818197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42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Performance</a:t>
            </a:r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82"/>
          <a:stretch/>
        </p:blipFill>
        <p:spPr bwMode="auto">
          <a:xfrm>
            <a:off x="490537" y="1849044"/>
            <a:ext cx="8162925" cy="121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6"/>
          <a:stretch/>
        </p:blipFill>
        <p:spPr bwMode="auto">
          <a:xfrm>
            <a:off x="490537" y="3861048"/>
            <a:ext cx="8258175" cy="141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56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context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142984"/>
            <a:ext cx="8443914" cy="4954591"/>
          </a:xfrm>
        </p:spPr>
      </p:pic>
    </p:spTree>
    <p:extLst>
      <p:ext uri="{BB962C8B-B14F-4D97-AF65-F5344CB8AC3E}">
        <p14:creationId xmlns:p14="http://schemas.microsoft.com/office/powerpoint/2010/main" val="16246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45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Post </a:t>
            </a:r>
            <a:r>
              <a:rPr lang="de-DE" dirty="0" err="1" smtClean="0"/>
              <a:t>Mortem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72" y="1284499"/>
            <a:ext cx="7474544" cy="4671590"/>
          </a:xfrm>
        </p:spPr>
      </p:pic>
    </p:spTree>
    <p:extLst>
      <p:ext uri="{BB962C8B-B14F-4D97-AF65-F5344CB8AC3E}">
        <p14:creationId xmlns:p14="http://schemas.microsoft.com/office/powerpoint/2010/main" val="125709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Questions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874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Demo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75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MIKTEXPREAMBLE" val="\newcommand{\newMathCommand}[2]{\newcommand{#1}{\ensuremath{#2}}}&#10;\newcommand{\newMathCommandEx}[3]{\newcommand{#1}[#2]{\ensuremath{#3}}}&#10;\newcommand{\Braces}[1]{ \left\{ #1 \right\} }&#10;\newMathCommandEx{\setOf}{2}{\Braces{#1 \bigm\vert #2}}&#10;\newMathCommandEx{\oneSet}{1}{{1\!\!1}_{\Braces{#1}}}&#10;\newMathCommandEx{\forAll}{1}{\forall {#1}: \,}&#10;"/>
  <p:tag name="POWERPOINTLATEX_CACHECONTENT#52203D0D0A205C667261637B0D0A2020205C73756D205C5068695F6B205C2C205C6F6E655365747B5C6D617468726D7B71756572797D5F6B3D5C6D617468726D7B696E7374616E63657D5F6B7D0D0A20207D7B0D0A2020205C73756D205C5068695F6B0D0A207D" val="iVBORw0KGgoAAAANSUhEUgAACSAAAAF7CAIAAABHayCmAAAgAElEQVR4Aeydy5kWOZpwm3rKgKpcjAEFq9kN5HpWRVoAmABpQYIJkBZAmgBYkLQJwLoXUB4MlAXDf7o0f7Q6LgrFXRHfyUU+8Sl0eXV0CUmvXunOjx8//uafBCQgAQlIQAISkIAEJCABCUhAAhKQgAQkIAEJSEACEpCABCSQR+CnPG/6koAEJCCBpQh8/fr1wYMHd/wrksCHDx+WKnjjlYAEJCABCUhAAhKQgAQkIAEJSEACEpCABHZLQAXbbotOwSUggaMQuLy8/Pz581Fyc7R8XF9fHy1L5kcCEpCABCQgAQlIQAISkIAEJCABCUhAAhKYTOCOR0ROZmgEEpCABCYRuHv37h9//DEpCgMvSeDbt2+//vrrkikYtwQkIAEJSEACEpCABCQgAQlIQAISkIAEJLAzAlqw7azAFFcCEpCABFYmcHNzs3KKJicBCUhAAhKQgAQkIAEJSEACEpCABCQgAQkUTkAFW+EFpHgSkIAEJLAxARVsGxeAyUtAAhKQgAQkIAEJSEACEpCABCQgAQlIoDwCKtjKKxMlkoAETozAL7/8cmI53ll2OcDzw4cPOxNacSUgAQlIQAISkIAEJCABCUhAAhKQgAQkIIElCahgW5KucUtAAhLIIPD27dsMX3rZkoBGbFvSN20JSEACEpCABCQgAQlIQAISkIAEJCABCZRH4M6PHz/Kk0qJJCABCZwWgXfv3j158mRQnn///fcDaOa+ffsWcv3nn3/yEH7yzEP8Hxuy6ucgSjN6RqRff/11xgiNSgISkIAEJCABCUhAAhKQgAQkIAEJSEACEtgvARVs+y07JZeABA5F4Pnz59fX14Oy9PLlS0INCnIAz1+/fkXfFv99/vx5hXydJu0AFuYoOMNZpmdnZ8FRdeMKtc4kJCABCUhAAhKQgAQkIAEJSEACEpCABIoloIKt2KJRMAlI4OQIPH78+P3794OyfXt7+/Dhw0FBDun5+/fvHz9+RNMW/qN+mz2bv/32G3qm2aPdRYSvXr168eJFaaLev3//06dPpUmlPBKQgAQkIAEJSEACEpCABCQgAQlIQAInQkAF24kUtNmUgAT2QeDu3btDlUNfvnwh1D6yt5aUQd/297/+ZrRvQ3v34MGDtTJRUDoq2AoqDEWRgAQkIAEJSEACEpCABCQgAQlIQAISKIPAT2WIoRQSkIAEJPBPAlikhYP48nFcXFygT8r3fwo+Ob0Qwz7UQlg4cXcal9U9evRoesZvbm6mR2IMEpCABCQgAQlIQAISkIAEJCABCUhAAhKQwAEIaMF2gEI0CxKQwKEIfPjwAZ3ZoCz9/vvvhBoU5DQ9v3nzBiXZFJu2Hz9+nCA6LdhOsNBPM8tUdTLOLofz8/Pp5qrzxnaaJWKuJSABCUhAAhKQgAQkIAEJSEACJRP4uWThlE0CEpDACRLA9Or169eXl5f5eecoxOfPn4fF3PxQJ+jz2V9/XKV2fX09zhwNFR1xnCC6ArN8dnZWoFSKtFMC2AGzUyHWvk+54XLe2HaKVLElIAEJSEACEpCABCQgAQlIQAKHJ6AF2+GL2AxKQAK7JIAWZ6gGiIMQHz9+vMvcbiE0K+AvXrwYCvn+/fscO7mFvOWmCUnO4fzzzz+5PpC/cPXdOHF/++03lBxA5oE/VGic9jkuKkNJIJ8ASnfshqm9cZCrq6txuxbmjS0WyWcJSEACEpCABCQgAQlIQAISkIAEiiKggq2o4lAYCUhAAv8iwAFlsTnFv150P338+HH6sWbd0R/wzQg125cvX+7evXtAFrNmCZNKzATzo0SphrLT2ptPTJ9zEXj37t2TJ0+asT19+hSL1aZ72mXe2NJp+VYCEpCABCQgAQlIQAISkIAEJCCBbQn8tG3ypi4BCUhAAl0EsATiKqCut63uWP+gMWp9pWMrAQykWENHMYmCp9VD03GQ3qgZ/ERcMP15+fJlZmYxVsMuUO1aJi69zUUAUzOO5G3VrpEEdpmDEpo3tkFJ61kCEpCABCQgAQlIQAISkIAEJCCBTQioYNsEu4lKQAIS6CeA7gcdW7+/yAfH9KFjixx8zCKAagcFD1ff5fjmKM4cb/rBiC0TQr4qLjNCvUkgTYCNCNTPe/fuDe1jW6OdN7bWJHSUgAQkIAEJSEACEpCABCQgAQlIoEACKtgKLBRFkoAEJPB/BFD8DFXncKok97dJcAQBuGGz0quhRIvJKXAj4j/BIJim5eQ633wwJzb9SCBBADszWjrX+81iijpvbAmxfSUBCUhAAhKQgAQkIAEJSEACEpBAgQRUsBVYKIokAQlI4F8EHj9+fHV19a/fGU/cZTXi6qCMiI/vBavBDx8+9BpUQfj4LObIYeYZp2g75kjNOCTQSQAjM3pFtixgtTa9/c4bW6fQvpCABCQgAQlIQAISkIAEJCABCUigbAI/ly2e0klAAhKQwN+4zgq7tEFHmV1eXmI8xPVC4htBgLPjsKniZiaM1VqDUxZYrty9e7f1rY4VgUzNGXrNKogPEpiLAI009Jw02D/++GNitPPGNlEYg0tAAhKQgAQkIAEJSEACEpCABCRQAgEVbCWUgjJIQAIS6CHAQZHn5+eD1ojRD338+FElUA/ZjtfoJqF3cXHRxRwjGBSfHaF1loAEFieAsWmVBrpwznflPw2WB/RqXS23CtL78I9//CMcGztLbL3J6UECEpCABCQgAQlIQAISkIAEJCCB3RG48+PHj90JrcASkIAETpAA9hMcbjYo4xixEWpQED3HBDgIrkuvyeGHvI09+9wkgJ4yx/LSoUgTnS5pAiP6w3SES7999OiRdzcuDdn4JSABCUhAAhKQgAQkIAEJSEACKxPwDraVgZucBCQggZEEsEW7vb0dFBgbDq5wGxREzzEBji7Ejg09ZewYnrGViQ1omh50kYAEyiTw9OlT2vVcss0b21xSGY8EJCABCUhAAhKQgAQkIAEJSEACKxBQwbYCZJOQgAQkMA8B7IFevnw5KK73799zo9igIHqOCSR0bNfX17FPnyUggZIJ/P77769fv8Zc8s2bN1igThR13tgmCmNwCUhAAhKQgAQkIAEJSEACEpCABDYh4B1sm2A3UQlIQAIjCaAtw/YCtVl+ePRAnHOoKVs+sZpPdGzYDsIQq7X4FYcfckokb2NHnyUggXIIYH6KJiz8TW+q88ZWDiUlkYAEJCABCUhAAhKQgAQkIAEJSGAcARVs47gZSgISkMBmBLjI58GDB58/f86X4MmTJ1++fOGQyfwg+owJgA51Gjq22JHnm5sbDQRrTPwpgfUJYJF2dnaGAowH/vNHa6WfnCLJf/zHf/z3f//3XLFNkcSwEpCABCQgAQlIQAISkIAEJCABCZRJQAVbmeWiVBKQgARSBFD2sOxbM6hKBfjb3y4uLjB9m27DkU7lwG9ZrOd8ucvLyziPKthiGj5LYDUC6Lw57HHR5NCusZth0SSMXAISkIAEJCABCUhAAhKQgAQkIIFdE/AOtl0Xn8JLQAInSgA9GTq2QZn/448/sGMbFETPNQLPnj3jrLnYEaofPnyIXXyWgAQkIAEJSEACEpCABCQgAQlIQAISkIAEToGACrZTKGXzKAEJHJBAMKgalDF0cqiIBgXRc43A27dvay4YsdVcTvbn169fsfh59eoV1ezhw4dU0Uw18KdPnwjLhXYni86MS0ACEpCABCQgAQlIQAISkIAEJCABCeyOgEdE7q7IFFgCEpDA/xFAjcFNbIMUPHi+f/++arbRdQjbwdpBke/fv0czdJpnb6IYQ4XG0aPUQ4z5RlOtXW5X3acVrr+ixuLhNAmPRmpACUhAAhKQgAQkIAEJSEACEpCABCQggaUJqGBbmrDxS0ACEliQwJs3b1BsZNoJBTm4RQx1BdZFC4p16KhRT15fX8f6JMzaTkdniakZOkWyjFJtoXLmckH+YsIkhNaNessRnfxZexcib7QSkIAEJCABCUhAAhKQgAQkIAEJSEAC+QQ8IjKflT4lIAEJlEgAVQeGPoMkQ0XhcXyDiNU8Y8QWu6Bvi38e8hljNZSImJHdu3fvxYsXy2nXuuihckORTNKo2e7cufP48WOOo+zyrLsEJCABCUhAAhKQgAQkIAEJSEACEpCABJYmoAXb0oSNXwISkMCyBNB53N7eovbITwZdBTo2VCb5QfQZE+CCMZSalYkVD8A8pFkViliOFeWvymzMofkc7MyAw7mO/M9UxVGBg8kaqXDgJP/52Yw8dsGKjj9cqMlXV1eUSPzWZwlIQAISkIAEJCABCUhAAhKQgAQkIAEJLE1ABdvShI1fAhKQwOIE7t69ix3bkydP8lPCAkkboHxcTZ8vX76MgaOC4rjOprf9uqAyJI9BiZXOBUo1UKDoQqlGVYw9Z9r2NdVjHERJFcVkjb+0bi/4QYanT5+iz/Oqtpi/zxKQgAQkIAEJSEACEpCABCQgAQlIQALLEVDBthxbY5aABCSwHgG0ZahDUDDkJ4nu5NWrV8+fP88Pos+KAMCxu6p+np2dVc97f/jw4QOKMRRX6YwEnRaqtSVM91DU8QdkZEDZhv6S6prQtGHxhsz8oWajIahmS5edbyUgAQlIQAISkIAEJCABCUhAAhKQgASmE/AOtukMjUECEpBAEQRQlT169GiQKCjk0KYMCqLnigB2V9XfEkqmKqHVHlBlkaOLi4u0dg1LNSwmOT0SBe0KGUfTRkLIhkYTO7k0DVRxKDtpC94ymAblWwlIQAISkIAEJCABCUhAAhKQgAQkIIGJBFSwTQRocAlIQAIFEXj37h0XXw0SCG0KqotBQfR8SALPnj3jJr9e1RpaLk6PDLZlK3NA+Yc+mEvaetVsmLLREA52aOfKtE1OAhKQgAQkIAEJSEACEpCABCQgAQlIIE1ABVuaj28lIAEJ7IwA+g/O7hskNDq2Qf71fDACaK04UxHbr3S+Xr9+jWoNLVfa29JvsZlDYEzo0vWcQyMvLy+RVlO2pUvE+CUgAQlIQAISkIAEJCABCUhAAhKQwGkSUMF2muVuriUggcMS4Dw9dA+DssfVVptrTQYJrOcZCWC4hoYVdVQiTs6E/PbtGz4TflZ+hQkd9bbXlA2DPE6MxLJzZfFMTgISkIAEJCABCUhAAhKQgAQkIAEJSODwBFSwHb6IzaAEJHByBNCWYWw0KNvoIbi2alAQPe+dAKZdWIP1Gq5xsR+Ga5i4lZZfRMKU7erqqlewJ0+eWL17KelBAhKQgAQkIAEJSEACEpCABCQgAQlIYBABFWyDcOlZAhKQwD4IYGz09OnTQbJybZWGPoOI7dozF+9xS9nnz5/TuaAWFV4rXr169fLly3QueEv13uTeuF7B9CABCUhAAhKQgAQkIAEJSEACEpCABCSwUwIq2HZacIotAQlIoIfAmzdvONmvx9O/v8bQB1ulf3fz1wEJUMrn5+fpYyHJNto1alH5+cc6LUfH9v79e49CLb80lVACEpCABCQgAQlIQAISkIAEJCABCeyFgAq2vZSUckpAAhIYTICDH3/55ZdBwbjUipMDBwXR874IZGrX0M7uQrsW4KNj4yjL3oKgRahj66WkBwlIQAISkIAEJCABCUhAAhKQgAQkIIEcAirYcijpRwISkMAuCXBJFRqFQaJj1YSObVAQPe+IACdDZpbv0JqzOQSOsuTQy14xyJdnRfZS0oMEJCABCUhAAhKQgAQkIAEJSEACEpBALwEVbL2I9CABCUhgxwQePHjw9u3bQRngXi6ucBsURM+7IIBt4sXFRe/JkOSFExfRzu4iU7GQr1+/jn92PXNWJDe3db3VXQISkIAEJCABCUhAAhKQgAQkIAEJSEACOQRUsOVQ0o8EJCCBHRPAXufq6mpQBm5ubnZ0POCgrJ2yZ+5U++OPP3oJYAfGiYu93gr0wPGPmfZ5L1688LrBAktQkSQgAQlIQAISkIAEJCABCUhAAhKQwI4IqGDbUWEpqgQkIIGRBLDXyVQ8VAlcXl6qgahoHOCBExSx3MrJyFB1bE6cq/nB9i4zrSdPnmT61JsEJCABCUhAAhKQgAQkIAEJSEACEpCABJoEVLA1megiAQlI4IAEPnz4kHNDVZxzdHIcKhi7+LxTApQj5ms5wv/yyy+7PiCUM1Hv37+fk1OM+TTTzAGlHwlIQAISkIAEJCABCUhAAhKQgAQkIIFWAirYWrHoKAEJSOCABG5vbwflisu6zs/PBwXRc5kEsOvKuXoN4TP1cGVmM0iVnwUOiiw5I8omAQlIQAISkIAEJCABCUhAAhKQgAQkUDIBFWwll46ySUACEpiTwN27d4fq2LDy4Qq3OYUwrtUJYL52fX2dmezQo0Qzo13TW/7ZjygdNWJbs2hMSwISkIAEJCABCUhAAhKQgAQkIAEJHImACrYjlaZ5kYAEJNBD4OHDh/mXVIW4uLiLK9x64vV1wQRubm7ypaOG5Hsu0+evv/6aeUok8g+CU2Z+lUoCEpCABCQgAQlIQAISkIAEJCABCUhgEwIq2DbBbqISkIAENiPw/PnzR48eDUqek/S4wm1QED2XQyBfh3QA87WAPT8jnz9//vr1azmFpSQSkIAEJCABCUhAAhKQgAQkIAEJSEACeyGggm0vJaWcEpCABGYj8O7du3wTn5DqxcWFeojZCmDFiCg1zvnMTPC3337L9Fm4t0EZ+fvf/154dhRPAhKQgAQkIAEJSEACEpCABCQgAQlIoEACKtgKLBRFkoAEJLA4AZQKv/zyy6Bk0LFxm9egIHrenAAWWvkyDFW75se8ss/z8/P8FFWw5bPSpwQkIAEJSEACEpCABCQgAQlIQAISkEBFQAVbhcIHCUhAAidEgHuqhuoVMIR68uTJCTE6RFYHlfIgw6+S8QzKyCAdZMm5VjYJSEACEpCABCQgAQlIQAISkIAEJCCBNQmoYFuTtmlJQAISKIjAgwcPXr9+PUggtDVc4TYoiJ63JZB/PiRynp2dbSvtXKmjP86P6tu3b/me9SkBCUhAAhKQgAQkIAEJSEACEpCABCQggUBABZs1QQISkMDpEnj27NnTp08H5f/6+por3AYF0fOGBAZpj4aeGrphvmZM+s8//5wxNqOSgAQkIAEJSEACEpCABCQgAQlIQAISOBECKthOpKDNpgQkIIF2Am/evPn999/b33W4clDkp0+fOl7qXBYBtUdllUdSmq9fv9KybFxJSL6UgAQkIAEJSEACEpCABCQgAQlIQAKlEPi5FEGUQwISkIAENiLw9u3b8/PzQWcJopPD/6CD+DbK3Kkne5pGaYNKfTVE379/p9VgU8h/FJ+155rMHz9+5BDXmqM/JXAkAmiUuQGRhhC3BTJY2d1yaO3V1RWW1kfKtXmRgAQkIAEJSEACEpCABCRwVAJM31hjrG31ZtWFyR3/f4v+WIc8zKKiCraj1mfzJQEJSCCXAJ+029vbe/fu5Qb429/4WKJj09Qmn9hWPgddq1YbA20l88rpDkI0QraHDx9yeeHQgAxJVbANhab/8gl8+PCB5sAfqrVeaemRLi8vsZk+zLyrN8t6kIAEJCABCUhAAhKQgAQksFMCTPdubm6awjOz4w/32jQQlRtLi+Hv7t27zYB7cfGIyL2UlHJKQAISWJAAXzIW9AclwHdRw4JBxDbxzPag/HQrw5H8IGX6xFYsX7D79+/nex7qkwsL0SUMDYX/QQU3In6DSGA1ArRHziJG03znzp2Liwsu8qxNq1aTxIQkIAEJSEACEpCABCQgAQlIYCECQYuWHzn+379/z65KdvyzLPn8+XOOOckPXo5PFWzllIWSSEACEtiSwOPHj1++fDlIAnamvHr1alAQPa9MYJD2iIPaVhZvoeQGZYRzCRYSg2jHadcIyB6u5aQyZgmsQwArZ74sGIkyZRrXFh49eqT52jqFZSoSkIAEJCABCUhAAhKQgASmEGAdY/ReYZZx2IuJpo2tmVjCTRFj/bAeEbk+c1OUgAQkUCgBdotw8xP7R/Lle/HiBSocvn/5QfS5JoFBeppBeqk1czE0LapxfpBBiPKjDT7HXfBGqF0fjzCUkv6PR4AZEbOjQUq1MBnjg8KUDJ0c/1WtHa9imCMJSEACEpCABCQgAQlI4KgEmMFhgsYfpmnhhCRWmXjmP6s0mQeZMIvkj4khe/r3cnGGCrajVmnzJQEJSGAMAU60Y2V/kKKFC3L4UqoPGIN7+TCUC+vUmQWaOdxZXuqpKeRnBDiLjtgw8URVQAMJRyUwxAyDy3QOF9X5pZP2rQQmEuBAyKdPn2Zu1GDWxBcEMzW/IBOxG1wCEpCABCQgAQlIQAISkEAJBBKTO8444XoaZou9i1Ss6nDaEFNLrhsoIVNpGTwiMs3HtxKQgAROjsDt7e0gsxsUBlyrc3KY9pNhRiSZwrJLKNNn4d7yLdjy4YzOMoah6K0x6OGP0SSbuX78+EErS0Sogi0Bx1clE6Cqo1HO0a5dXV19+fKFFkEDSUzASs6ssklAAhKQgAQkIAEJSEACEpBAPgH2N7MLmVURlkRy1j0wYmO2iP/8JDbxqYJtE+wmKgEJSKBcAny92FEySD72nnhK5CBia3oepENivXtN2ZZICwOafAu2QXBmlDbdXnIGmjMKY1QSmIXAs2fPMEfrjYpGhykn0yr1ar2s9CABCUhAAhKQgAQkIAEJSOB4BMJFa+yN5lShdO5Yb8SUrfClKhVs6UL0rQQkIIFTJMCn7vXr14NyjvEThgiDguh5HQKcgo2xSGZaQ3WrmdGu6S0/C2DZ6pKnxA4sL2Bbs7aY1lwE+GqwuzAdG3MnZlAc8bFVu0uL51sJSEACEpCABCQgAQlIQAISWI0ABm2sjfTue+bcLHYhJ1ZRVhO4KyEVbF1kdJeABCRw0gSwRej9yNUAXV9fcz5YzdGfJRDAWCTz2M/eJfISspOWITMLAAFLOqrl3ibO0NN8bTnsxrwQgcePH/ceMBtmRIteebhQ7oxWAhKQgAQkIAEJSEACEpCABBYiwBbMly9fpiMv/G4aFWzp4vOtBCQggdMlwEfu/v37g/LP+WAlbyoZlJeDec5UOzFq2bWWlHMDMs+HzASyUDVIaCNUsC3E3GgXIoDtckJhHBKlVnMH4UICGK0EJCABCUhAAhKQgAQkIAEJ7JcAk8peHRtnRWIJUGYeVbCVWS5KJQEJSKAIAqgBMi2fKnE5HJlLsKqfPhRCABOTR48e5Qjz4sWLHG9l+skUHutMgGyYBQ7K60pdBVsXGd0LJIBKG9vltGCcDKl2LY3ItxKQgAQkIAEJSEACEpCABE6ZADq23jUr9kmXeRmbCrZTrrrmXQISkEAPAW7KSZjatAbGBAo7ttZXOm5LANO03vtjkZBtQRuenTgFEYv4OdUVCFhnTkloYlhGhDST1ki8gK0Vi47FEsg5Sfj29rZY+RVMAhKQgAQkIAEJSEACEpCABEogkHPOUK+h2yYZUcG2CXYTlYAEJLAbAlyZ8/bt20HiouTwoMhBxFbzzEp3jkkidmB7NEO8vLzsJYl2LWE91ht8Fg8JLaDma7MQNpJ1COScyHp1dXX37t115DEVCUhAAhKQgAQkIAEJSEACEtgpAbb49+rPuJ6gwNUqFWw7rXKKLQEJSGA9AhymxyJpfnroMFxRzce1pk/KBe1Ojo5td5oeaim2d2mYZBwVI4O2tLel36pgW5qw8a9DIGeDYeapresIbCoSkIAEJCABCUhAAhKQgAQkUCyBnCNShtoArJBZFWwrQDYJCUhAArsnwJmBmRqXoMPYfYaPmwFMEnN0bJ8/f972lrJBJUD9ZB9TOkiwXStB9ZswoctsZemc+lYC6xDondhQnzfXZ6+DwlQkIAEJSEACEpCABCQgAQlIYCIB5o+9qyKJLcsTUx8dXAXbaHQGlIAEJHBaBLjgChVFb5751JWgw+iV85Q9oGNDx9Nbmqisnj17Vj4otGu9VjLlaNe8gK38GqWEOQQ4l6PrKsEqeO/UqPLpgwQkIAEJSEACEpCABCQgAQlI4P79+2kIvWcXpYMv8VYF2xJUjVMCEpDAMQlwvF46Y3hAeZP249sSCKAERcfWu/zNEXCF27E9f/68V7v26NEjLgUsxJJG87US6r8yTCeQM6vpnRpNF8MYJCABCUhAAhKQgAQkIAEJSOAwBM7Pz9N5yZmKpmOY/a0KttmRGqEEJCCBwxI4OztLXN/1+vXrhw8fHjbzh8sYCiesEntv18OODaUpCqrSAGBAQ327vr5OC0a1fPfuXdrPmm8Tpxn06jvXlNO0JJAm8O3bt7QH3vaayfbGoAcJSEACEpCABCQgAQlIQAISOB0CiVXHAKH3JJX1WalgW5+5KUpAAhLYKwE2knR9yV6+fLmL4wT3in4xuTlfsfe4SO5ju3fv3ps3bxaTYnDE6MxYu08oq4gR65kvX76UVi0TMqtgG1wPDFA2AfZklC2g0klAAhKQgAQkIAEJSEACEpCABCYRUME2CZ+BJSABCZwOAayFugyxnz59ykl9p4PiYDkNBmq9pmyXl5f4xOht2+xzhxlV8cmTJ1263iAehmv4LO06QAwBu8Rml1Zp0m5b0KYuAQlIQAISkIAEJCABCUhAAhKQgARqBDjQqOay7U8VbNvyN3UJSEAC+yDARVxdljeY3RRl27QPoOVJiSkb9l5cV5YQDVO2i4sL1GybHLqIbg/VGmaUXVUxSI66l8PrSjNcC7IlJNd8LVHxfCUBCUhAAhKQgAQkIAEJSEACEpCABAokoIKtwEJRJAlIQAJlEcA6jYu4WmXiFL7NTZpaBdNxBAEsqNCccWJkr5oNAzKucKNiYCU2IqFBQbD6QvmHbOj2Egoq4kS1ho4QdS+yDUpiNc8J+VWwrVYKJiQBCUhAAhKQgAQkIAEJSEACEpCABGYh8PMssRiJBCQgAQkclQC6jevr69bc9V6C1RpKx8IJBAM11FqU+83NTZe0HHWIB/442xB9G/ohtCThbVQAACAASURBVK1zHXJI6ljLoY7ir+tg0kowBEC19uLFi2L1apWoZKd6rj2oYKsB8acEJCABCUhAAhKQgAQkIAEJSEACEiicgAq2wgtI8SQgAQlsSQB7JvQWrRKg1bi9vS1fpdEqvI69BFCVYQr28uXLt2/fokVLaLnQtKGHC6o4agVHOKJ5DX8c1dibEB7CgZMkwR/2c/zvuqisFhsqPVRrZZ4GWROVn17A1mSiiwQkIAEJSEACEpCABCQgAQlIQAIS2C8BFWz7LTsll4AEJLAsAU7/wzKpKw1sceYyV+pKQvfNCaBARX3FH8ohVGicFIr2KyEVirGEkVZXwEQ1aw2C9g69GudY7qsGJshovtZa0DpKQAISkIAEJCABCUhAAhKQgAQkIIGSCXgHW8mlo2wSkIAENiOAQgVTpK7ksV3jIMGut7ofjwCqLA4LpVZwydnr1683UQiRKEkjAGJw/du+tGtUiUUVbN+/f8fi8PHjx2BBLXrnrz+ecQkGgserk+ZIAhKQgAQkIAEJSEACEpCABCQgAQlsS0ALtm35m7oEJCCBEgmwWJ/QrnFm4MOHD0uUW5mWJ4DOhj9s2kgKG0dOdERvxH1pacu2cXJhqcYhkOjVqI0HUOgupGD78OEDZ3i2Rk6h8IfdIUd32mzHVUJDSUACEpCABCQgAQlIQAISkIAEJCCBLgIq2LrI6C4BCUjgRAkE7VrXJVhcyoVNzImiMdv/TgClF39B2cYbDMuCpg2lDrev8Z+f/x6i81e4sw09EA/hFjdi7vS9wxfA6WpT5Bqd5Yg8oVrjisQcyCR9cXFB48Xyb0RCBpGABCQgAQlIQAISGEqAUwTY4cSQmICMbznh/GDj26FA9C8BCUhAAhI4JAEVbIcsVjMlAQlIYDwBDIbCPLAZBdNCF+ibWHQJBP6ybfs3RRGWjq2WVTViP378qLkc72eCw4jzNlHXXV5etsZJbCgpUdqhVKMhx37QxmERqPnp8WqXOZKABCQgAQlIoCgCDNW4YzjeBcUz9xkzmeJM76JEVRgJSEACEpCABCYSUME2EaDBJSABCRyKANZp8VQwztujR4+cEMZAfJZAPoFY0VULNVTBxmV4qMpqkbBew19zWzTHeMbHvbLWg4lqLaw/JSABCUhAAhKQgATmIpA4DgQdG/ufOIRgrrSMRwISkIAEJCCBzQn8tLkECiABCUhAAoUQwDqN65pahcHwhUNOWl/pKAEJ9BKYRcHGeg32Z7F2DUs1Dn7EBBDld027hmdadE17h1mbazq9haUHCUhAAhKQgAQkMJoAe54YcXUFZ0zorKoLju4SkIAEJCCBPRJQwbbHUlNmCUhAAvMTwCzm+vq6NV5OnEuoB1qD6CgBCVQEZrmADcVYrSWyfMMm6NZTW0kRz7To5vpOlxK9ktYHCUhAAhKQgAQkIIFxBNjh1DvWijdLjUvFUBKQgAQkIAEJlENABVs5ZaEkEpCABDYjwD7KrpkeJjK3t7e//vrrZsKZsAR2TiChn65ZmHVlFC3axcVFpS1Defbx40es1lobZuJgIuLvumGxK2ndJSABCUhAAhKQgAQyCSRGfVUMDMYYrVU/fZCABCQgAQlIYNcEvINt18Wn8BKQgARmIIBlDDczdUXELPHu3btdb3WXgAR6CSSWWnoVbKy/0DzjGK6urrA3TSSaPpgoEdBXEpCABCQgAQlIQAJTCHz79i0nON5at0nlhNXPMQgwnq9qC6P92mHvx8ijuZCABCRwIgRUsJ1IQZtNCUhAAu0EOEoOy5j2d3/7G7ZrjvW74OgugUwCsXqsFiStYPv06RPz7crmDHPSt2/fcg1bLZL4Z+/BREQS+/dZAhKQgAQkIAEJSGAuAmdnZzlRZXrLiUo/OyXAPcrV6RTUByfdOy1HxZaABCQAARVsVgMJSEACp0sgHCXXlf/epfyugLpLQAIVgdEXsHFwa2xaev/+fRR1vZudOTqySrr14fz8vNVdRwlIQAISkIAEJCCBiQQYsPXGwG6n3hFdbyR62DuBSru294wovwQkIAEJeAebdUACEpDAiRII2rWukT1b6h4/fnyiaMy2BOYjMM58jUvXYu0apz5izZazFtPVoqsMEVX17IMEJCABCUhAAhKQwIwEOFq/V8fWdfX1jGIYVeEEmIkXLqHiSUACEpBAPgEt2PJZ6VMCEpDAoQhwNl119FwtYyzBs75fc/SnBIYSqO4VGBrwSP6HKtiYb6Nai0NhS5qv7U6v6dC0c7R0R+JvXiQgAQlIQAISkMCaBBi53bt3ryvF3377zXlWF5zTce+ahp8OAXMqAQlI4EgEtGA7UmmaFwlIQAK5BFiv//z5c6vvR48evXnzpvWVjhIYRKDXmirEduwtnLGqrEaveQHbhw8fWHapgnCCEEc+5mvXiJ99081oQ7ro3mzatSLwpwQkIAEJSEACEpiXAIMxxm+tt94yGOs9zXteYYytTAJWgzLLRakkIAEJjCOggm0cN0NJQAIS2DGBZ8+evX//vjUDzPq4+an1lY4SGEogc2/mgWeYgy5gYzvzxcVFpZWkMQJwxIXn7JsmbK2wwiGTNceT/VlBThDI8ROC5/jM8ZMQxlcSkIAEJCABCeyIAOM3RnFXV1dsnApiMzZ7/fp15onfO8qpoo4j0LXVdVxshpKABCQggW0JeETktvxNXQISkMDaBF69enVzc9Oaamw60+pBRwnkE6CmZXrmIoqHDx9met6Xt8oWrSl2bGfGagvHQsb6SPRho63NOASSCDGGY+rOKZ20ayL3ZMi4CHJ0ujl+Qpw5PnP8xBL6LAEJSEACEpDArgkw9GIwnD8e3nVmFX4ogcQcYWhU+peABCQggc0JaMG2eREogAQkIIH1CGCd1nWrdjiMzlX49QrjuClx5CPGWF01rZlv9EAo2DD2ar7au0ti8hwUbOSaEyDPz89j7RomaKO1axUxkFIKLOtgsWq7rrCEh+vr65pL8yc2Z5mlMG9sTUl0kYAEJCABCUhAAhI4DAHG//HI/zD5MiMSkIAETpaAFmwnW/RmXAISODkCWLRgyNKVbQwsXIXvgqN7F4FwfRpmUswSwx/asoRWqSsegnAbPLZWqJ04QoeHs7MzlL7833W1TKAga6i+auak5B3tGld3dIHSfSIBbPuwDqSu5sRzeXmJT1TFXZVw3thyRNKPBCQgAQlIQAISkMCuCdTG/7vOi8JLQAISkAAE7vz48UMQEpCABCRweAJslEOB0ZXN29vbo57R15Vl3fMJYAWVb46WH+1En+iiUG9MjGTR4OlG10z65cuX2Jw13XUZRyBof9GQBQVwUP1mqtZqKaL3/c///M//+q//+vnnn//3f//3f/7nf/7xj3+gPR0dG7UXs0UUyfvVIrNjgysDa6BqPyHfpZus+fSnBCQgAQlIQAISOBECjI5qt/M6CziRojebEpBADoE9zjS1YMspWf1IQAIS2DcBFppZzO3KAxYzate64OgugdEEEuZrzTjRtWBFioKNB/5osGommpRil6H6yzjs0GeKclBppuMfGtujR4843Tcdp28lIAEJSEACEpCABMonwKCupl0rX2YllIAEJCCBNAEVbGk+vpWABCSwewJBu9Y1jme7HFdA7T6TZkAC5REYpJLBFqpmDoVtE2o2bKf4e/DgQXn5UyIJSEACEpCABCQgAQlIYACBAs8FGSC9XiUgAQlIoI2ACrY2KrpJQAISOBABVudrC/dV5q6urjySrqLhgwTmJTBIwdZMGqV4ZeqEso2bwxKXgTWD6yIBCUhAAhKQgAQkIAEJlEOAg/e7JublCKkkEpCABCQwlMBPQwPoXwISkIAEdkQA6zRuHmoVmGPHGOK3vtIxhwAn1MV/OUH0czoEqBtdZqMjIBDV9fX12dmZGvER9AwiAQlIQAISkIAEJCCBbQlwe7Tma9sWgalLQAISWIiAFmwLgTVaCUhAAtsTePbs2fv371vluH//vpf6tJLJdKxdu3rsS5JQ6hSi1+G801BA3759yyyprbwlzNcwKqX+IBjZISMoz9jKygVs6ML5n1bLoWajUd/e3t69e3errJmuBCQgAQlIQAISkIAEJJBPgGE/U4B8//qUgAQkIIEdEVDBtqPCUlQJSEACAwhgnXZzc9Ma4Lfffkus/rcG0bFGAD1H7MLxffFPnxci8Ouvv4aYq4eFEpoebaKJVbNrchEywhVr1VWIbG6l5XY1XgRDG3fv3j1UcSd+MRsqxh8/fkwvKWOQgAQkIAEJSEACEpDAcgTSd6Ivl64xS0ACEpDAOgQ8InIdzqYiAQlIYFUCWKd1HUDBZU4szYdl/VVlOlBinP4Xq09A+vDhwwPlz6zMQCCuIbXoKgVbzT38RG325s0bLNvSWtt0JK0x6ygBCUhAAhKQgAQkIAEJrEmAzXNsb/XqtTWZm5YEJCCBlQlowbYycJOTgAQksDgBTp978uRJVzJq17rI5LtfXl7GntOKkNinzydCIH0BW47lGSpw1Gxo0braMidJcm6n1yieSI3aaTaPsZODdTEWxao/yiIcUcudiKyX8ceRy0P3WMSdAMr4Y4Aqs5aGDTEcwBtKMJzKG0RlcwyFyP/z8/Nx5VhmlpVKAhKQwGkS4HvNPLe1w6+A/PXd/uc/xtj8Nb+/mJox9ubTzMedCKuAox8YrtcOPhkd1SYBw2e0GgUxAYm/pJVI4ZMa8IKOD2s81Km8+VAIgUHFSuGGkqVYKdwN7ylwUFdI/VGMVgJ3PF2nlYuOEpCABHZKgJkAQ58u4T1WrotMvnuTsFTz6Z2IT3RjNS1slXEm8+ECtsol/YAKrcsalYCO4tL0fLscgdo9lK0J7bd+MoHnssO3b9+yTteataYjTZvLOLn6tPmq5lLrH1ioai7w1YIkfo5bueMex6FKQWQgSMI2t0vIiRnsijbtTv0MJZi+1bIZCStHbJphdXVKoTSjpUY1HRMuaP7SAoQqSnGERc8QVVgyph4OLVxi40MT1I1ExQP/WVBLSMirii1FHH7yAL2hqROWcxdobkGAnNRD0iRH9jlROc0qnQvfSmAWAkPbOInOtUgdLvQdlAtaWU6rYcpDJ8M0J/QzVZMnrWrBnW6HiWerpmqQSKM9k316Dzr8EZ8nEkV+ei3+AhDKkexUOZ0yxYMegtFBVbGl88jXB2HSfppvkXahe7KRH+HJQqb8TdlwIVN8T/kqzVXbW1OpOZ54i6jRiH9ObCxVVFRUypRWs1qxljaoq1D4sByBnJnmJlOMVJaZ+vonAQlIQALHIPDly5fEgghD5GNkc9tcMFWIP6sMMbeVx9QLJMCsI64k8fPLly+HCpxo1Mz8h8amfwnMQgANTVyxW59nSWjlSF6/fj1ihavKPq316uoqLXPtI8LkMO0//ZbkqtTzHyi+dLStb1lCzU+i8jkxg62SdDmSFn1sos+spOp9oBtnTNWV0CB34ulNruYh8aVgLFerQrWw/KQOD/o64LkZyTiXhOQJaIQalxyh1qxgiSz46sQJjKjAcxEb8RVIt1M+EIlxbFdO+UCsPNOk7bPE3yXPUHeYMACohRr6rSQG0PV20bVUpvwkrbkqUhUPYEdUgHQukHO16nGyLaIqweYDNXncEC5drDTAZlozupQ5qJsxg0aVIJAzNC1tBOgRkekew7cSkIAEdkOATUkXFxddu8yYNjx+/Hg3mSlVUMyJagYNM07tSs20cg0mkNhFO2J6QxB25rYKwZ7izANYwkZaImEnaWaQ1hR1lEAg0PWt2SkfPqB8Jacf4gQWImHTN3+t31xaYu0jslNiBYqdtvdFYBb42OyP+g3rDebkFBZdKBP41spMr8sf63TlnMSLaQUdeE79IV/klKXeHJPKAotSkSQggU0IhDu86UBGpM7Qlz862K7P34g4E0G6OvzQz7PJIPyF/RbBLjbu9hG11pcmjotIiFF7xVeDmGuO+/rJKIV5R+tnEaTgDWBrpsbV95Tst4aFNt8vwu5rRWJHLaKrmuVkoWosoVirqEKT4T99Qmux0tgpccZRORaxVbSZD11tvAq+90FdlREfWgnMsluuNeblHFWwLcfWmCUgAQmsSoDRcNeMiBWihY6PWDWHWycWzlCqSaGCrQbEn9ST1klIIDNCuVWb7cSEu5p87IdnlAcstgZHVv+ZKS0xEaol6s9jE8ise7uA0DuHJxdM4/nI8scyRHUkDo0dDiwusKYWA6EHCGcisfRQa2ssLe2Cyb6E5BgZgHd1vOzE50udOLeQcqSk+GvGQIdJ4bL1uyr0rcjUThYNYrD6EFSGrF3GNTC85aRiqmsi41vlxXQlIIHSCNAN0mM0lUOhk6En4YHhaFhwZz29pp2qshM+f3S5dFmV4+wPdGs1Ufk6kyj/a9/cOOnwinF42P7C2Jhun49ys+ePQ53UM0xg2AQyqEDDJ7V1xxLfKT7WJIE1W6KkSmC+rxbRSowsQLurqdKiw0g1c5BA3aDhN8dalCkFil62VYZxjqcwqBtH5qRC5Qy8i1vTSFjk+UoCEpCABPZCIHGSA6/2kovC5WR6WRvWMKAsXGbFW59A84SZqtqMqzBMa6sYag+klZPBmkgMRnNC6UcCCQKJahlqKVP3RPBCXnF2H5qzWrOq/WSHSs5Rgaw7ND/EfDXisDS9WuT8nNgeRxyFRKJDj70K5UUP1pS/12ViBnurSqIqUiIx/96oEurPccRCisjQS6nmAUliaZuCUe5Uud74M5shUdUEGP2zJnmci8RzM4P5AixdwRJiH+8VowWaedCmUHlO4Y/M8hWgQU2sSPk1tvI5V/0Z8RWotVO0HZVU4QEs+En0n+CitlBDagGrn+NGvDlMal9tfladYU7wpp8EwKE9/7ivZAVtxAPZb+ZotEtzGFOJNBQFNSTxdabmTCy1RB4TBVplp/aw6xbRiiLxVQV+5vyxFnMC7LgIa/GHn4lqU8igrlVsHZcgkPjEhCY8tF9aQsg4zr/FP3yWgAQkIIE9EkgMRJab3uwR1BSZW6ccq50mP0Vyw65MoLWqhFFgbf6WKVhtKSGeE2YOK+MJ/7xT8cws6O14BFh9i6ti85mGUHium0uKtVzwbR265MqCUY0Mk8NqjbJ1vWNoEjWqBCd+/kiaDoE1jkQXVGUws+tIp0V24r6lirz2MDGDNRnin8Tc1T2CfVweIVkrwSo74yJEYOKsIsl8iD8WtWrDClcMgefEIJDkhoodahShSKh3aYP4wUWtI48TC5rgNMmuAq24IRL5xef0FGsY/VmraRXzE3mYODoaQWmuKpdY9e6SKu5hasHp1fM1H4lOmKSbndX0LNc+cHMl0TUeGNp/9mYw0cXFhdIbzxIeKM2uCoM7Xf2IRLvAhoRmxxskrFXpRKaqVzH8WvDCW0RroSTGZnxAW4P0OtItVLiaDxP7z5B6oj8palDXy0oPcxGodfjNijfXJ2AugVWwzUXSeCQgAQlsQyAxHx43FN4mG2WnWhtqV1/3sqVWum0IJFYk89csYtGr+tZ8YCoS+2x9rk2Y4zlkq38dJdBLIEdhMONu1l55Rnjo6tVDK6MVj2utQZKawoPYIMar1s4hpxUPzSBxdmmJQgZnXNVKr7mQ3BIZBAhIu/KI+5RECdu1BhrKcWhxxP6JHGK0jsT6F9Cqjjpeneyqll3ShrKesvqAtK2VNsQc/se5m+W5KztIUnivMkv2N4ykt6zjcj/k85Ruvyq4qo131eQKXRVkrgeSpo+ie6cDSZdm1cPEn0KCjPg0pHuJWZBWfOL+EIyjVQVVhPED3UtVNNXDCCBxnM3nRK2oCqUZah2XGt4KQvUwjgahqhiaD9O/qgk4h28RzbyT5UQdo4ibQTJdaiPbZlFmxtPlbaeDuq7s6D4LgdZuOa57pa12qmCbpdyNRAISkMA2BBJDYaZJjLG2EetYqTLhiT/k1fO887pjMTvd3DA9qGpI82EEl0SEmWPK2th00ansiAwaZI8E4iW5Zj0PLiV/gNI7IlmbmC587cNBa+36Xk9Pq7UKdSUXSmfcMllrQjim68MSGSROkLbWPdynp0gMrcvTmb1uF6iae62SxNkJK61x/0/SXb13F4oQ4cSxSnptFEq1TE3/2aqynaVVTpft2DG01vm4Wh7+eV5tELUl/a1Zujol1tlDDxN3Qaj8R/ecic8N0c6YzbivW6Lzae57mPdbCYreQpkR19CoavOFZnsP1WZotPhPxDzvVzUtWy/83bWIWn4TQyNKc2JlTtALVaVriFITsvVnQnJqyOiuqUqLGFo/cGtWv0oYH/IJUHDNjqjmMrFi5wuT4/OnmnD+lIAEJCCBvRAIF8C2SssYglli4bcHt0pemiN3dL948aJVqt6dXK2hdDw2gdql63Fmm/P2+O2I596pToiTK9yryJEh58bgyr8PEmgS4J7z1rvrY5+sKhb7AXr27Nn79+9jaeNn2ghXtU8X/vnz5/FKDZfAczN8nNDSz7N3OAmB10wriHF+fg7SpkgMfphpTy8+YmhdMiZRSraZ7jgXompd8aliu7y8DM8hX129dzqSeEm6ijn/4eHDh4ny/fPPPxmL5seW4/PBgwc1b2SBb+v0Yq1F688agZX7qFrqm/+kHTXr3kSp4q/AxKhGBE+nTsutJjjMaPg5uok9fvy4qxei5X79+nWE8M0gfJrjbn+J6prQAzXl0SWfAOOurjnLvF/VtEgHaxHNzPKxjttI7IEhDV/z2KWo52MM6opCegxh+Cr1LrhVH7ISsqyCrYRSUAYJSEACgwkwzbi4uOgKxnymayGmK4juTQKvXr2qlrdqb1numX0eXkvCn3sksKaCLWfZlBWTz58/VyTThiaVNx8kkCCQs6pV1Gwnzgu9eqxyjl/xzALQjNoC1Cdp84Va6vP+HL1UOkKMnL5oRLRdQVjM7VpConDnGvywFNVafGiX0TF3yTbUPaG7evfuXfVBYWkska9EJMjTmotBcqYXJWdv7E28syhNB2V5kGf0B4zJ+RsUqkDPbCljJatLU1KgwDOKRCOqmtuM0Saa7YypdEWVWE/HLKD6lNNFUPRdkWS6J3qhxI6WzMiDt1oBLfHdoby69ECDRN2p516kvR4SGU98R+b9qiZkOFiLqOWUoVE844vf0rHzNnYZ8dxb+qO7uyMN6kaAJchhRhHjsp8Oleg6QkCq/fRPWFqGAW9zzNz0IwEJSEACRRHABj8xAWYhpihpdypMer8MH/ud5kuxFyWQaJijjx7qGtWhLevNS7xSwHOvfz1IIE2gd55DdaXzTEey1VuW6btaE+403umn0NSy1nUoTSzG7IlWMsSp1J7nPVCFLNTij3/Om8GEhQErvFXeZ3loPauQrM1Yw7tGGjS0ajGrN7lENWPpfBYUaS3dvMPOWieT86WbJY9dkYCXmkCToe4hG8UBDb6nVQHFtX30h74rdd33TqC1noQ6s0LW4srZ+ox4s4ixQs9c64VojLNIXouk1v/M+60krXhYXiuRhXJUy2D6Z02k2s+JX/NEW6D+pAWb620tR82fO2oRMRO+ws28BBcGt7HP0c+JJEho9ABsha6jyvIKg7oqrfjBUURMY8RzopJU1b6Q0Zd3sI0oX4NIQAIS2JIAH+kSRqhbIlg4bQgn5j/hQz7lnPGFxTf6zQhQK6pxXvNhtFhd7b131bU2F5p9mWB0jgy4UwI5M5y51iZmR0THntB/02DnVRJU8teaYbNnQLDK87wPifzO2xuQhWa+KpcZM5guxCVm112Dgbky1WVVXHX7mXpf8t4s7tELXs16mP66zdvq44zw3BRmHZeERU5Vt5sPm6sD14FjKvkEqrbcrC35kYz2GbempgC4zPUtIJ7W+HGcq3+oNUk659FYEgFrGZmLT5Vi1zcFUCUo2Gr6xbhMp3duXd87Upnxa1Whbn04UouoMpgeg804uE3U3nELI8cb1FWFwkOty4pbU+J5ekOLZTjMc6L3CDBp2uMq4byIPCIyUbd9JQEJSKBEAnytuw5H4tvDKeclCr0fmTgfjKlg1xkLIR+ML0cfg7AfEko6mEDt+Jo4/LhBdoihtmm3irarHwgeOGUrto1AgMTRKFWcPkigiwAHHnYdmVsFYXpTW5yqXm3+wEF23BfVJQYNZPr5Oa2RE21igbU1iI5dBBKFyHd5iXOb4140lqpXbxp7HvFcde9kOee0T/JOn48KnO8FlRmxaYkznnfKmKfrS0TukJYDLUdksxmEc37idjr7+ZPNFFtd4vM5Wz10OdrYu8joXiABus25RoaJml/1ZvMSYKY2YxdXycZdUNXzCT4w0mtdyOabwgnbE4Ek2HaZFk1McWjwnbaIxIeShjnj4JZ5bnM+G0b+4xZGDjyocxQxtPWl/dP/JNT/hGXoSA+zxEchLVj97bz6OmOTgAQkIIFFCTSHNVW3ztrHokmfQuRdS2kV5PDAGtYp0DCPQwkk1h+n7Evt2pnIlCYhYa2vmMveIpGir45KgIUPFh1q3WDzZyGbB1tLIW1/Q14W3faYnhMu1zYpkWYxBZd5d+V39VEhrbkymC7Ehb7LXYnSwbbWtKGOrUuZcanNRW+oYE3/XSiCtKziNYOMcIkrbfobNyLy/CCZo8G4pMLzoj1Jvvz6LIdAQvO0gpBxg2pW1xlNW9L9wyw5bbZKcreE4XIMavb4E6OpKTOFWQhXkVCafJv4zPEH9rkgrFBJqix0PRypRYQ8pqkuUakYQFIrqBtMe6cMvdKST4m5q/Rx70qU7CRCjXjV7K/ijiXxjIQjkjuRIDmb2+i7NqThEZEbwjdpCUhAAsMIJD7Vsw8Lhkm2f98MFtNj7ngktP/smoNFCCSq0MTZadcibNf0o6bqm3ENZRFwRloqARb3E9+duFdkDbHkOWE6F0tvT+mazweAy2lQEj3SHhVsXd3gVhhnabXpTC1dM4dmId2Our5H+anUVNHTI8xPuuYzXS5x1xc/0+Jq8fhTAiUr2GYsHT5kcVuo3jcHUgAAIABJREFUPc/ymetaWqW1zpgRoqo6OpRh88ZMbLtQsM2e6xDhCpWkV/LEuIhK2xs838Nqma2qa63RhZ+zNL38XA/ymf7OLid5Vx0YJHyv53TuWgsLR0cRvWBZUUl8VQNYMG41gJyzE+ll0eqBCR7rwl21vKvmleaO/PxR0vwFZT4tikkC44CSlxtaS0RHCUigTAK1dYe4G1xiAlAmhCWkopem3455pp9LW/BagolxjiCQmEoxQhgRYS1I15y8prrjZ83nErsXa7L583gEqEg1NW2iY2R6XzKBRNsMmao1oiXyQifQBXD9RQQk2aOCLcGQ+dcSpRbi7BohzFJt0kswpe2NSDeliV86Io+LeGJs0+sDn076QEqfP76q1LGuJly5Oz6cjv14MSRqzgqZjdtUVVHDAxV7RgHSncMsn7lEEmSTvnSWPnlGJq1R1YbocaEcfrieKEE4rLNqeqQWQQVLI6WytVbCQhwTZbHfQV3M1lFETGPe57ReOfSrm3wXfo779PWfP336dHFxsX66s6cYDosP/1uPmaaPoIPjVFCGMkvcEDB7joxQAhIoigCXUnSdr83HI3HzU1G5KE2Yr1+/QvX9+/eDBMv5og+KUM/HIJCY5Dx58mR6HsPB983bAcPQgjEGgxAWF2oeWHHgQoXpqRvDKRBgWE4VoqbxF8a0vblmfIsOoPCRbde295A7vqEryA+oWtvsZauHmADXKiTqZGLJMo5k3DOR0yKaYZnxLV1zmDY2093Qhdvg+KZcX1+3ykABMVgdfRMwS1FxEfOzNZXVHFs/ndTDxNpFaeW1GisT2iOBRbvNJYAk+h+6Dvol/vig0wzD37hLoZaQ3Dh3QWB3LQKq6fEtDaFY8qcwqHMUsVz1Y7TJcJSrwVvH5yHd+LvAagkNnP9Mx/hMnJ2d5VxvPEL+jRVs6R5hRH6KDcIcjL9qGZfSZbmNbW5++IstMgWTQDkEGILw/WiVhy8E66ELfSFaUzyGI+vIrN1UfXJ+pgA+133g+YnqcxcE+KBTPeL1wUrsWRYKaebUW9Yub25uqpjDwz/1IW3rvxyPMHqts5aEP49HgPu3qUuMTska6uHWqpvINVMUKvaMd6cn0pr4Kt3Vz6L/7pWQuVyvHz0kCLR2cZV/5szV8+wPXWUX2s7syVUR0sQKHN2xLYlV7ErI2gNvx310vn//HkdL3sfFU5Nn9p/pEWDJq5mzozDCvROgle0uC69eveKDnuh7Gcnggb+QNfJYLary4Mrb7kp8TYH32CKqqt4KquRP0gkO6kIZOYporasjHOnPWSNluzyjx+baSBwh34V/LpS0LZXQ6lHUzTjg3FjBlvg6xkSO98wmVv6YhFCiqNmwh/B7f7xSNkcSmIVA2tKXT4W9Rz5nVnDY2ME3mB44P1TsU/O1mIbPNQLoG5q6cKrcjIuk7NiiEjJ+aB0mVvIwp0K7ZudQAfGhRoC6MXoQHgau6SliLbltf/Y2lm3FM/UcAulCXHRdrCvy0S0oJ7/4YTk40+ea3vicpY3YWAFv3bWdFrK2DaX2Mx12zbcs5XQlxw4bv7ldcHQvkEDX1oECRY1FYl8pfXLmliB6af5iJQRh+QtaN1VuMdgRz0yrKY4Amf8UStitFY70yCyjEekuFGSPLWLDodHEUthQcnqAVuGpw63u8zo6ipiXJ+Mu1kb4Y9soSy5xb5+TEIXO0g1bLedaq9lYwZaT52P7oUTRuPLHB571sl1sBD52iZg7CRRFgG9wYvMRX5GljycqisZoYZgAMIwb8dFtpqiCrclEl4oAG6CYnrEyiAaXtTaMKnievZESYdixxSCSis1Agj9kIEXmDPQYDBNnT7TKow8HIMAkJNSZQXmhaqFam3ESMij10Z7ZpJIOW6YaIy3zCb5Nb4tZxwxxZeyLmuVNyQszVqauXTHw1RuqYGuarxU7I06s3SSG612sdJfAhgQYNG6Y+uikWQZlAENzS38UuuL/54j5jz/ixX2i4s+TpbqI1dxZmoBe+NudCq2Wl9rP3bWIhKomZK3kPR/p9nvIQV0oFEcRtXY310+68dC9p6vWXMl1xfNT14t13F2prDhTD8KaBfv+KkcfJCCBUybAigM3PXQNXjFPKXYBopBSY12VHhVNAzoPOtjEgCZTYLc6ZoI6ZW+0SioeF/nSflGDLafoYtbEImbQtIV7g0mxqvOnXATmvZfAuEUE9ikzWOV/b/xFeWC6lZan5AWItOSn87Z3FemQKLo2WW+eWRa4ExZmjFqHTmbR2MWZSkQee9vkmWXlrnRZ3Ol6pbsEJDAjAboghrtMhMcNZmqS0Kjpgu7du8eIne1Htbf+DAQAzqSD8RKgMPhgTt21QCGx1QikFQmztI6F8nKag7oA01HE7JWKfjss99GTpxtFa9IM3uYyXyP+jS3YOF4GC2IqWfPuh8q+mL6buXHTQyudTEe6Gziy5Fr1O/kWwUhCKuGLUgmJhLN8Y4iEasG8gv9Dd/9l5l1vEpDAXgiEjRit0s57WHBrEnt0ZLgW1n/5rIz4vvZm2U0hvYj0IAEJlE+A4Te9GUa9g8aueOZ8Xf4YPDNMJYYZJyTLQUsr2KqJwHICGPN0AoMq6vTkMmPA4iHT5zhvJVdOZqlMV7vKZVD/wMiNXqVCxE6mknePJXYYqGCrCtEHCaxAgEMj+EOdn+iLBonBzJHtmOxsQHW3o0OwB+VxhGfOXsNkOT2UiqMFYPjjExaWW8NCKz/5ZBzYMimGsM5zulDy17fXkTZOpWvwEPtZ/3npQV3IkaOIGUt2Yv+/xCGCGyvYgMvkPH8YzdYJauSgLr5WfnT3y30y2TxON4eE/OcLndBO16Sq/aTHCWo25hv5cGqR+FMCEtg1AUb2XSoiPv9DdwfvGkWr8KG/jbvc9CizNZKhjs4KhhLTvwQkUCaBv86rf4NsoS+tdoyF4Wu6Ow3DVEaqbPXgf+FqtrAxrqsUSl6A6JL5BN3ThQgQtMVrqqOoNswoC6/5S9cT2j5/Xamw5J05Uq1FQsCuODd3ZyGia1mQ6qct7OYFpAAnSABlP38c54BN1dBtQ624GP9wfgxzba3ZMhevWaTmQGN2GPQe9MKAs5W5juMI9A6NxkW7QqheyY86qHMUMVfton9mo2fXkKyZSuig6KnophjDLzeA317B1sx8wgXTP/7Yq8IQNj35b42EuRDar+VoEnOQsEqdTXmo2fjej1C2UV1YzKUq0L8sJ3Mlqg8SkEA5BOjlujoN+oQDj/jDyJtRFx1g8z/dPo78z/+azlimzLXsimfkaVQSkEAJBMLYtSYJXTGDzzCCrb2Kf7LjjT82rvHNit19lsC8BHr1oAyN/EDPy7w3Nha1E4Yj9AxoznoLhZlyfHw3Cx8lG450jcxhRQ3sJaYHCUhgIQL0G/yxcygsvtFU2S00YrWwEo9+ifXG29vb01Sc5yxe0+kxNWa5srefr6j6IIFA4GQHdY4ipjcBpqh0OwmScRJ0U+jh1rRZ2pmCrYIFptp+t+pV4oElgJU/AHyS+QvrDnzysUjrMknpEpuqQwfE151BQ5cf3SUggSMRYL9YfFpOLWv0CXfu3Kk5+nMFApqvrQDZJCQggRIIMFpm7Mofa1UslCc+SUgbbuModjdY7zS+BODKkCawpnVaWhLfxgRQsNH8Y5f4mak6k9/Ypflcm86XbL6G8IkFHRVszcLVRQLrE4gX30g9HH+Fpi3o2wap3PCMuQO784lz/YxsmCKL0fG+h6YkrMRygMGpYWly2NwlPb7ttRLbUP6THdQ5iphY6+jSGW7lbLVH/c+Qcv1u6qeJOdxRcMzXttVRsU4RvvHszhvKDUN19gkODaV/CUhgdwRYjKgtN+wuC4cUmIHgmptfDsnQTElAArsjwMyEr9KXL1/Sy8fMGBlmM8otMIPpafyg5bYCc3ciIqVXkYBQ8kLSgcuIuW2ifaGYTx8IRo8RL+PSyWw7Ve8tKZbau/yke8iuULpLQAKLEghnX7F1lTMk2TD048cPWjH7gdAP5azIsYyLji3djy0q/8qRg4hRX9wt1wSgo2NAyLBw/WXrmiT+hEDi+1s4n5Md1DmKmFIz6cbpkHu1a/TtcMYMd5Nuaq8KthHzYXSYU4pzrrB85plOYJE2tENkB3Hhs465EBmPBE6WAJ+NxF7gk8VSQsY1XyuhFJRBAhLYhABTFD5PLEglUg/rUHhL+NnkFZq/dLqns3aW5lDyW0wq0/OmERPDkvO7I9nSNmfpHWO1t+moNmfC/L1rWYfKuck6zuZMFEACuyPAWhw7JlG50aKDvo2xTWKcQKvHYKvMbDJ6YdAV/sjORCHRrrF4nfiYchgYadnXTeQ8Y/BEvSWVrg/WjAKMjuo0B3WOIkZXGALS+WB01BsD/Tmc6ed7fS7kYa8KtoRxZReponaWoSrj6zVUJHKtjq2rfHWXwN4J8DHI+WzsPZs7lb/YydVOeSq2BCSwOwIsSLHvOy02X7HSbgllwSgtc2I5KR3Qt2sSSJejhbhmWcRpYcSWWOPDiI1F29h/9cygN57OMynecEGkkirx4MbzBBxfSWAdAqyxYj7F/7mSo9thbEM3xfb3rqU5LLpmTHEuyYmHIRmDrvCX/kT2JoqujngSKhn40Nv3xqOHNQn0FnrX93dNIbvSSgt/yEGdo4iuytDrTk2mg+r1RpdIf97rbVEPu1Sw8QEY0eRKU02ht+dTnd4O3Cx7piKFTz+aMusiAQn0EuCz0TWs7w2rh6UJsHhkx7s0ZOOXgATKJ8C+714rE+x9i5rSM95OKABgnpjxll8ihUi4wgmN6THS0CuuC+F2DDHSfULNTK3Kcm3fUjqSKtSGD7E6sCZGunLWPPtTAhIYR4ALU1hj5awX/s++lYelQpbmuk6Z4iipcTLvJRQdcmJ9lWXr0pZS9wJ2UTl7x7eJz9aiguVEnv5uHnJQlyiONI0cnsf2k3OUFCa2Jdzn8vMeSyJRNbuyU2yVRcXKVpH07fG1TNHdhBFAzd2fEpDATgmwaYBdPIldYzvN12HEri0DHSZfZkQCEpDAUAKscKGRSlzRQYQsfhWlY+OU+MTqGHlxX/bQarC+fwqxS1WDMGpJ1y+RKkVWNNBhdy3O0r7oDWqnirGQHS+fUbjlb2NKrD8Uu85QlVH+Q7BUZkqygtY8X6pFfYbbgChEtLwsWC+alpFPIRB3GqyeLbGWyiIbXRmVIU4LmWn+zNaPWj2wJ04M6pgFL4F6Sk0wbEWAuppYSa5V4ypUCQ8nOKg7kVHE7LULq+Xemkw3VchUTgXb7BVgcITUGIawia9aM0YaJwscm9s/NgXTRQISGEGAT4LatRHcVguigm011CYkAQmUT4DJfHrUyvoUg9tCpjrwZOdjQsGWmPGWXxaFSNilXJlRPDQ03FveNcfucp9RAKNKEGDjcOL0HjSjNXOTmq60fPM1dIRdA/UjXcDG8kKiq0xUgF2/CiXLd41vQVFbQ3ZNdQnhY6Xvch9utGhEzqaBWpNnG8dRrbhqHXKt7Dbvn2mV1RgDdXj5uzFqABf9yRpFQsGG6SGj8UUFGB35qQ3qTmQUMbo+JAL2DksYhpVTz3d5ROSID2rhO8voFtN3dzcrHPWsNldp+tFFAhLYBYFq1LgLaU9NSD4fR92xeGpFaX4lIIFZCNAl9p5w3jsdmkWSzEhYjkE3k/C8wog6XhlMSLLTV+sMY9KLgCsUYigdrK+YybPlf6eFtYTYrDsnmhj6+BhX03ytZt+2hIQT40wsPhS+yDAo44mF2kHx7NQz/VhcUXeai9MRe7k+n0FOsy2s85lbv/iwzEv0b+hvNp8FM55kA0f4c89rrYYwvk2cgo6SmA9uLcgSP9Ee0XlSlwZFflKDukQrO9IoYlAFyPFMBe7tezffBBBnZH8KNtptL+I4h+G58J0OrV/xZi5qLnxghvZitRj8KQEJlECAr8JQFXsJYp+IDA7lT6SgzaYEJJBPID0rJh7G6kWZAqQFXmFuNmLykl8cm/tMLBzMKFs4irArwuZ6aJfPKe4cH8IyH5cAcbJ3ORtmp+RorrDpRhQ3QOjFiaYDxj43fE7UcJfGNiwXkz5lAov2+c1DEWsGbaPJhyNJRwefPWD6gGXO8ZsxxWPvNJoR1KCo0t/QRZtJkJOx0L179xgUUbcHjYtOalDnKGJQra4851Tgck5MQez9HRGZqJpVMdQeElvqaj43/Bn6l0HTbz7zrPwut3lnQxomLYGTIsDOX5Tl/DnuLLDcy99YXSA0RZKABI5NgJ1hifP6Qt4xW+HAsUI4MMxOCMwBg+y9XW43HisOc63NFcKzJsaI2VkthsyfLCR1XXWODOh0l/5kxytZnksZl1owYutiQumEJsa8NZ7tMpNdushiIUc/J2r4kRRsNK6cxazRGAsPyGbH5b4Ched9j+LRKpk7L2dflRgzFIIrHleM3qrb1WmHPKI1mTGzcec/Y7QnHlV6GZmh+NJDo3gDTbo6NUvqdAZ1JzKKaBbxRJcEtxDzvJsAJkpL8JNQsO1l4MscI+6ecko3nLnhWDCHlX4kUDgBZgjLTRIKz7viSUACEpDAvggwuk5PpNPbotfPLNN4bI+60mUQvtDhYKwADh3edwk51J3dxPEC3NDgmf5RmayQShCGhSQqXtd8G86L7jusKUr3MsHMLMfp3tDNJFZjKR2O+qm1hVhhOV2AhWJgdbKrhrOovQsFYSYZajg5Ynnh1NbByTXNeRe1MbMoT8Qb/ckgi5lBWGqmZomD+AZFm9CEDd1oG/uvSZsvUhxJM9S8SxNd3+5muroMIjD0GtRBkac910aAQ7UdJzKoO51RRLq2DH3LBKpr9FVFVdpQfH9HRI7ol0uDXtWG2gNz+5pLzs/aRCUniH4kIAEJSEACEpCABCQwmkBiJT3EmVa/jU53dEAsbBIjbaRdaJ2ORHvnh6MzlQ6YWBCcUaSVV6Xfvn3btUCJYmDR60biORcysDCU5n9qb9nxmZh0M4WHWKy54SrHeVdvFwKeWHxI5HchYZaOlkNQWQr8cWJ/rOKxTHwkXenS9aSQ+FHqU10XEqameZrrTKzEdznuHnMyFY+yEtGmo0pr5mga6eCD3vKNHuRfz5kE0uNbsC+396g2LkKSTJkrb6cwqDupUURVstMfcrrE0V3fdPFaY9iZgo0uPodyLasj2nkthnV+MscY8eWmuS43sFgn46YiAQlIQAISkIAEJLAjAl1KjioLtcWpyn3DB1RoiZkYV0PNPqImxQ1XlBLTirlKh1WbeI2vtXDnSitEznSJ5ZjWhHDkjLt5FwSrhLjjIdZKxotKlR8f0trWWlvYC8NFl8aorvQSqB7R7lC37/z1xzMuyy2JWlElcBgCtTsdZ8xX/Glj5DCX/jWxOWnoOmd8TkDic59mkhgUETBOIh1P71sOCRiawd449VARSI9v2ek1+/iWpNmQEZdpegBQiVp7OIVBnaOIWqFn/syZPqR7sMyEZvS2MwVbomp2QRn9semKcFH3cfvgrq+vF5XKyCUgAQlIQAISkIAEJJBPINZG5Ida2ierRQnVYOIMyRGCYU213NpfjjyJacUspYNuIGEUWEk4S1pVbDywdZIDkWKX6pm0ErmuvA19YOkqvpuK+Xw59wsOzcui/jFiyzwhai/ma+BKrD9MqWz0D9RkzEfoJVA9skxZtRSecUFbzMrjokaZi1YGI5fACgRonvTPsydUizOzW8sRI9FpoNLL3yBCz1D1GKTbdTtpr0jpxdLaroje2BIeekcLcXbieOJF9rS9XRzqBJ8T41vYMr7Nr1059NCYxrtkGBexDyknYNPP4Qd1jiKahT6XS2l9wvEVbIlv2FyFOmM8iS0tiVQSGzkToXwlAQlIQAISkIAEJCCB0yHAgjUT3S4dG+vac11sjPXJvOq6EWXEmkVXThOz/fyEmGSFFTEWVhITrlnSqknFOk7XXmnWKCnEGReSWGmtKUpnnHl1LSnW8rujn13lUstCvDBXe1XUT3b9d5URjWucUQsr41RR+ofephFWRbESKIqJwuyIQFftJQuJVyMyGGtBmsHTb5v+B7nQP897hSqfj1oHVfs5SLyaZwYhic9l/scl3vNBXzR66EInltCxzXUIJ1tSKovArmFJbAsVQ4vdp1urJKp94lUsT+Zzus6n32YmUfPWO75lqXmuoRFfxlo1zq+6NbHDz8MM6pq5cxTRZHJgFxVsZRXuuG8GHwN3t5VVkEojAQlIQAISkIAEJFAeAdahEvt8Z1HPsCA+ejv5vMC6lgVZ2Z+4zoL2rlovSy+soHGZmFYrExbsuuzYEIwp1SxLrqRS066R6OilzGZG4qXD2tsKb8298J8s1/Zae1AlWAosPCNBvIQOrLa8mJMdFtpoOKjWmoVLbFh4YNjH/1rMtGJn+jl4y/STWElfomOMIaTjTwgWR5L5nOjKiGFe1UVTJDQHs3T4IWYaYCzw7P0VzbyZheCSeTAVmY1ty7o+9F2p1NzTwacPZhgRVfki77X+rRKmdSBBHY57y66wVSTph8O3iPT4lkbK0Gj614TqR4urtZHp46JjDOqaNdBRRJPJkV12dIXtuEHAjjKIqF++fBlX2/hW7SunSisBCUhAAhKQgAQksFMCt7e3vUNWhu7F5o4hd2JbGzusUcKNEJ4sNxeAuvRAAeDSlLqyiRZkRAYJUkNH7nBs5jquHvBkqkKdIey8+SXOru3wCICuYnRyVIAmOlZax0FrDZVuRKMrYWtaazqm57Pka01hJqaVUBaGmp8fP5UnbhThmSra2tXgGHveF7R8Jof3me78l17AoXbFtaj2TP82untsFlz6E8DbZpChLglDq5C1oU2yKUDt60a0s0jeTCiBq/crQ6nFX71ZOoeEPAHCuKpCqLgLDTATjaLZGcbBp+f0YC2iWa+CC9jTjWXK0Kj5ISO2LklGuO96UNea37gO1zrhoV1WEz4Rwr/ZcJDkAKOI9CA5wBzXNbWW1CyOd4ilVszF/kTZPvSsFXqWGTezrECGXRXjThHlczV9M8IKGTQJCUhAAhKQgAQkIIG9E8gZljPtKdxO5fHjx/E28FqhMGtlNpuZBcbweK62aYeoWMEM88N79+7VIq9+Lk0p7DWukosfyGDtppn4bfO5mUcWiMP5ddjlJHbpNqPCZa7JC1ZBbLGPN7nXkkNIduhnliNhqduUYzM7LIWMvmKk4symb0qc/6x9JGSuskAVYj7Lf2aI8aIqHkYLU0W+3AOyxSeYxQnRTNioHruU/Ey1iffpx6KyFp95RCQNhyoa1yiKkjrZyiG0MujV0qUnoZXFAvhcDgFKLaxmhlKjjWMsQon3tnG6Qf5o4OQlNHBa+lBbEDr5ai0VAarUa1WoFRep08PE3QvPfBlbPeNI91gZq4W0yGNct7sC4t5Mi4zn12qw5PCkhxkKENmaXzccEQ+w+d+ORN5rr/hs1WyAYg+Jbw0BWRGtioBQGH4lyiuONvFM9pEnjrbmmcpJpzQoIcYGlEVVCauFWdKijtXiDz9JhSD0ljAnp3SS8Qgt/9txIi2ilWHlmPgKBz9Dh0acfE6J1CpJNQis0p3+sItBXX42HUXks6r53OVMcxY13TqR0HprxHt/EmQd2eZKhfFQb6ZaPfA1mksG45GABCQgAQlIQAISkECCwB73FbZmh4yEZc3WATaOXZtDq9iIoXWDKo4M7PGWNugJfqrYlnhIFFZYz+qVgRjgUEPEalclLSuntbe9PwlSBZ/+kNgUHyQhOQRmtbQ1LcqIZUry2FoZcOwK2BpbzTFdAXpBdXmopVLUz64pLSSLkjMtTKLg8jPS7GGoZl0tjhRbayB1gFBpaX27IYHe/qerFTfd0UMMzciIVbJmupVLum6P6OqrmJsPg74CkGnGQK/edCRa+vOuVhbjpcVRdq2ZwjEnhji2Qc+J7zI5InU8xBEiTLOgZ1ztJP5WwjFePIArjaV1tMBwKM5LczgRp9L6DJA4hvRzE1RrnJmOxbaINATeMm4JyvtETgGbGBpR1omhEZWhV4bRHno71bTkNO2E5JTplEFdfqYcReSzavpMd5KhVqe7o2acS7v8nGhspb3K3BoTi02ri38e+LnaG3LgPJo1CUhAAhKQgAQkIAEJzEiA7fPsp8aUpGZ8ViXBrm3++Mm0gqUKpuVsvmZGxzZe/lo31OOHIIP2elfJLfFAHllKYFc4AtfiZwbBlmT+yFr4CxnEG3nkLQGbecQPKxf5lge1RJf4yWZtMsg6UVc5MpGs5pIhj/xHEvLYxBJLyFIg0S5hxBCncrBncMEtNJw4a62r4bGHop6rCtOUKnORodax0MRoOF3mNcGIpGtSn66lTQl1kcDhCbD8ymcI5U3NqOuvzv7vZP//f9b+78ONS/iuhS9489NWEaOnajUwrTxMfwjfZXqS1iYfZ4FPFc2/6Y0+NliQTxeGGOi0MfwiQsYDXRFCjEtJ+QMsyjb+B1u0imdrN4WmpGZvDV56wmaOutKFErYsXW917yLAtwZrMAzoKdMu2lVNI5L8oRGlTwlm2nB3iZd2P8agzlFEupQP+HZpDd5c8dNrj6A/V+qrxZNQcfdmH0SryWlCEpCABCQgAQlIQAInS2CP+wrThcVAmkWfoHTpHXV3eSA4kdQSSg/v1xzAT88gGWdRrylzpr4h5kaQGqhZfs5SjkFO1m0pu+lSpStAzGTQ83TBFo2Bgqhlh9axaIqzR04FqGWh+tm7c5/s1xpFr61JIjnSXai9zA7tNCPsNbaoak7vAyvXQxmeiL1OrUExCIlBzfJ1o3RaP3BxQvM+01GQYm+taHro7YJGy4lIc9WoBEw+i5nDreaYqjdrc8kfsKe/XLVq2SypQS7L9fNUGPqWQcK0eiaSWtPrLY6JHqiQc7XuuQZ1+TlKfNZ7m7CjiD3ONH9qbTYFOrJ9cqhUs/QgQxOd6L9100dmnLTATJ96k4AEJCABCUhAAhKQgARXHRfbAAAgAElEQVQqAmzfZsc6RiTM6FgVylz6qYKzLMJ+3mAMVzmW9hAyyKx+xJIQQFi0YlGM3dAlm3NV5cjkEYHZYj+0FJhCsprDxIobRxbdoD1UsH35pyBqS0tQ3VcWRu89DxcfVsFpO/QqaVsTuo74tqEmqKE9UjMGXSSwawJxE6BB1Uyoq6/buDVAvol8Gen2V/7A0U+SIh/WfDVbUBLUbMJmLFlEorNChcCQhrRi7Jmp8NkN39AETL6trHwmhiLVh3hpU8LMTO3dGxUmXE03blxENaCKMqwiklrTW5rMrgd11TCgSSlR+fHsKKJJbBcud+g6dyEoHWvXiR9d8tN3pAeyXQE3dGcix/Em4wSgv+s6cWJchIaSgAQkIAEJSEACEpBAk8Aur55uZiPpwtE6zI05E4llIP5YeqvO2GGtgZORWAA6Pz/nf3q5gXju3bvXlRTRsnzQ9XZRdwqR3DGDIHdkLc4g6cZ5ZCEgPcsgjxWcTJmJfx31FaoLyjFk86+S/LeztqpssiZIaZLTJYoDPmAJp2nxsEQSmdhX8wb2Kr8kCt4AYTUBJiaUaLbUGXLXFX9tOk//QPXrLfHeHpUFaxeau5hv7k5toW+hwof+BHl6S7ySOdQlul9cQi+a7myrgDM+VPU5iLFozxznlyzkp0UbCQtlNKg0IoojfLurr1vMKpQRPVL46/2Cx2GXfiaPQfLakANRkZPPEwTyq9Zc0sKzGio0v6GkgnhQDcMhhMwvU8JWhcVzKBpySlTrZzPGtYsWEQs89JkM0jqobKFA+U8M1SgubiOh4g0q06HCDPWP8Ei+7aAuR2bqdtfgH8JVHWtG5SgiMOkdF+FtwzlUs+Bw2c0dbDSh1gwkHOncE2/LfEU3MVowWunosAaUgAQkIAEJSEACEpCABCoCLCgUtaZQCTbXA3rBtGowP6GSQbFOx314216JVzKf/FIe5LN2AduJmK/V9gSz5R8bjhxu1cpml+d8A5euGHRfjsA/PxV3746LPygStlUnVKlXD+PykhNqdH75WiWWpOOkpxRHHM/6z399kx+un246xcBzoW9omYVVNYTqIY1oytvRLWJiomVWtpxMQeyvMd3jHM8b+kmoMBKqCkcRGxbZ9KR3o2Bj08TQ3LLxYWiQzf2HvQPjxIg3CY6LwVASkIAEJCABCUhAAhKQgAQkIIEpBGKNGvYNCy3OTpEwHXbo0hhL/xiXxKE4YC0/11gJJORBu7bCOm9CAF9JQAISkIAEJJBPIB4P1EK1KtgcRdQo7fHnPu5gwzZwKFwGqXscho7QI1Zk9pjfSngfJCABCUhAAhKQgAQkIAEJSGDvBLimITbJipVte8naoKUxFitQIlZBOFeGY2nytWswwYyjdcWNVyxrZJrB7YWtckpAAhKQgASOTaAaEjSz2fzcO4poUtqjyz4UbImq2QW9WWW7fJbjjsp6tAWb50OWU45KIgEJSEACEpCABCQgAQlI4DQJxBo19EODVE0lEOPqlFhBGIvEpBtlWOzCgU4XFxeVf/LLjD59R1QcvHrG4o2w1c/wgO3ap0+fao7+lIAEJCABCUigWAKOIootmkUF28cRkSeiYJtyAdseFYqL1mwjl4AEJCABCUhAAhKQgAQkIIE1CZyO+RqqL46FjDfI5l+61iwRTqMhQraxc6TNt2/fMIkjco+oaYLSRQISkIAEJFAygYQKI166dxRRciGOkG0fCrYRByfu8QK2RCPsLdo95rc3U3qQgAQkIAEJSEACEpCABCQggRUIcJ4KE1I0Rmh3WAMaod0hhpr52sOHD1eQfN4kErPysDTG5vQXL168f/8+TnfQpWtxwPgZXHskFmfBZwlIQAISkMApE3AUcZqlvwMF24gL2JgSjJgPbF4DEo2wV7ZYDd7rWQ8SkIAEJCABCUhAAhKQgAQkIIFA4NmzZzc3NzENVGWcfxi79D6jdqoOS8RzLcLe4IV4SMzKz87OmqA42hHtWu3oyELyohgSkIAEJCABCaxJwFHEmrTLSWsHCrZE1eziuEdtE9v9RhjqBQKcBT/inPcuerpLQAISkIAEJCABCUhAAhKQwIkQ4Jq0mj0WGUdbxlmFHPmYCQG7rlijxpR8j1PUxNUpcODYxhqNEWrIWgz+lIAEJCABCUjgGAQcRRyjHEfk4qcRYVYOciIKthHZrAqiOdCvXvkgAQlIQAISkIAEJCABCUhAAhJoJcBiUFO7FnxeX1+zDbQ1VNOxNid9/fp100/5LoNm5RycwzXq2Pm9efOGc3fyWZXPQQklIAEJSEACEhhKwFHEUGKH8b8DC7YRdl17tGDjWInRtYrrlEeHNaAEJCABCUhAAhKQgAQkIAEJnCaBLu1aoMEslUMRe8lg6BZP26+urnZ6ZOKgpTHuq+MvhsPRMlyOznIEf3s04Ivz4rMEJCABCUhAAoMIOIoYhOtInktXsJ3IBWxsdktPbBJ1jn1zjt0TfHwlAQlIQAISkIAEJCABCUhAAq0Eaiqimp/02+D506dPnCdZBWR+mn+wZBWqkIdBS2NNmbmCjhhCJCjb2AgLmT1eD9/Mmi4SkIAEJCABCaQJhAFA2k/iraOIBJzCX5V+ROSIqslmscKhN8WbYr7Gse/NCHWRgAQkIAEJSEACEpCABCQgAQlMIXB2dpYOzlbR2gR8ytw2ndbSb9NXpwxNnWUyztgEIGdIDg2rfwlIQAISkIAE9kXAUcS+ymteaVWwzctzZGzxddCDorh//z5XUg8KomcJSEACEpCABCQgAQlIYB0CaQOg9Nt1JDSVEyfAjDJBoKY8q/kM2jU0SZU7V6/t93iVxO5eOPz46+/bt29fvnzh6jX0iJyEiTuWalX2Wx9Qs3FgJuturW91lIAEJCABCUjgAAQcRRygEEdnoXQFW3ySe2Ym03OAzEjW9MZQe0Q2g4Sar61ZUqYlAQlIQAISkIAEJCCBfAKoH+Kj85oB02+b/nWRwOwEnjx50hUnureEtozqzX1j8UwWhVPOhW1dyW3unl4aC+Jx3iPaMrCwz5WTMLnSAg7o29LXoqNKv3fvHmdpbp5HBZCABCQgAQlIYAkCjiKWoLqXOO+wDatYWRmtXlxcDBKPA993tzWMofm4C9gePXr07t27QXz0LAEJSEACEpCABCQggYkEckbp2Hmc1M1DMKnM0TDoIfsoHhIz7aoIMH9hgyCzGI6Sq0xh+Pnw4cPKjw8SWJQAWrHmkSpUQvRGXa2YeSgqpdh2De3afq9eC3jJbJyjmDkoErrG4DMo1Jskq3ho4PipfvogAQlIQAISkMBhCDiKmKso9zjTLFrBxmHlHKcwqHgY5b9582ZQkG09M8LuPde+VUJG58zhuyY8rUF0lIAEJCABCUhAAhKQwHQCe5z2TM91Ogb0YTnqtHQk1Vs30lUofFiBAHNS1GmxbonJJiolTLWaqdP8maTXajsHq+z9pjH26WJk1sxvcMnfl4zqMWEUeAA1ZBci3SUgAQlIQAInS8BRxIxFv8eZ5s8z5n/2qGqj9pz4d3c+5OhjYTjzXe1aTpXQjwQkIAEJSEACEpCABCQgAQl0EWBeiTqN8x4rHRsPaJuYXHNKZNgPilEm+zuZoVd+Qmyo4piZHsDgMrH4MGiRgfNpUDd2TfPRTe7dzq+rFukuAQlIQAISOFkCjiJOtuhDxotWsMXnuWeW06Cxb2acy3lDv504QSKRLoZ6B5jDJDLoKwlIQAISkIAEJCABCUhAAhJYhwDGaujPmE3Hc3BWixILRgiGqSXz2WPs+0zkdOgiA8Z86NhqmsiqHLmJrfe0ycqzDxKQgAQkIAEJlE/AUUT5ZbSohD8tGvuUyLEHHBqccy32Nbjv2teWzjjj+30dg5nOjm8lIAEJSEACEpCABCQgAQlIYFsCTKXR/bx+/Zppda8kqNYweuM4xH1NwBP5mnFpjFQSOrnqssaEMOEVxYGujj8eej3rQQISkIAEJCCBrQg4itiKfCHplmvBlqiaXewSo9iuIBu6o0F8//79UAGY7XAEx9BQ+peABCQgAQlIQAISkIAEliMwYndgTRjuwcKFg/hq7v6UwJoEnv31h0aHWSdTcrRBlSUWU1FOjGTSzR1jh9GrBbYcLVNls0l7hMFZ4p71TAUbHQKHdgZhOFiSnuFgzJucdZGABCQgAQnskYCjiD2W2rwyq2Cbl+eA2BJXH3fFwgH3t7e3Dqy7+OguAQlIQAISkIAEJCCBnRIIg3yH+jstvoOJjUpphFZpvxASu3tn38XLpD4HlNtqcyjpRwISkIAEJLA5AUcRmxfB5gKUe0RkfPh7JqbZx76Z6Y7wxtXHiS1yrREyEOcUDg7Hb32rowQkIAEJSEACEpCABCQgAQlIQAJDCcy+NMbMvUuGnBM4CRufdoPhoKr3Lp66S0ACEpCABLYl4ChiW/4lpF6ogm3EESuMU/cy6OQGtXi4nFMP1K7lUNKPBCQgAQlIQAISkIAEJCABCUhgEIHZl8YS24Wrgx8TEnI+ZCzSiMNvEpH7SgISkIAEJCCBGQnEn+xatONsgRxF1DCW/7NQBVuianYxHVdlu2Jbzp3j7C8vLwfFz4Y1DmrXdm0QND1LQAISkIAEJCABCUhAAhKQgATSBGa/OoUIu1LM3BZcOx/y0aNHXRHqLgEJSEACEpDAhgQcRWwIv5ykVbCtWhZo13I2rMUyoTgk1F6M82LJfZaABCQgAQlIQAISkIAEJCABCZRMILG7d/ZdvOydzUFxc3NTeUMG99pWNHyQgAQkIAEJFEXAUURRxbGVMIUq2BK2kF2kZh/7diU02h092VAhr66uRpyWOVpCA0pAAhKQgAQkIAEJSEACEpCABE6HwJpLYzkXsLECEK+HsCZwOmVhTiUgAQlIQAL7IuAoYl/ltZC0Py8U75RoUUQNDc4VZYXbeDFKvri4yM8XOeJciIcPH+YH0acEJCABCUhAAhKQgARWIHB2drZCKiYhAQlIYAUCsy+NTTQ4e/HiRZVrLN5cE6ho+CABCUhAAhIojYCjiNlL5M8//5w9zqUjLNGCLVE1u3AMtQzrimch91evXg3SrpEdLl1zJL1QcRitBCQgAQlIQAISkMAUAmwF6w3+7du3Xj96kIAEJLAtgdmvTgnZ6bJU610zevfuXWy+9vLly235mLoEJCABCUhAAl0EHEV0kZnijk6kN3hpdlYq2HqLbJKH79+/oyeL96D1RscYGnO30ipKr9h6kIAEJCABCUhAAhI4EQI59hk5U6MTwWU2JSCBYgkkdvdO2cX76NGj1iynO0ZWD54+fVoFRAA33VY0fJCABCQgAQmURsBRxBIl8vHjx3S0OXs90zHM/lYF2+xI/xUhu8/YuZZobP/y+tcTA2i2+j5//rzm7k8JSEACEpCABCQgAQkURaDLPqMSMjbCqBx9kIAEJFAUgcRsfYqCrWuLbXrN6MmTJ7GJG3dGFMVKYSQgAQlIQAISiAk4iohpzPWcoBqSOD8/nyutueIpTsE27gK2nF20cyHLiYdcsNesNj5OBAw3rmm4lkDkKwlIQAISkIAEJCCBcgj0Lj27NFxOYSmJBCTQRSCxiNPby3XFiTsH0lxdXTU9oD978+ZN0x2Xx48fx8LQhXqqTSsoHSUgAQlIQAKFEIg/3DWRHEXUgGT+RDkSbzZqDdV1TkCr53Uci1OwJapmF5EpVbYrztHunL7KyBhVan5GOBOSsyAINTpRA0pAAhKQgAQkIAEJSGBNAr0TGyzYRuycWzMLpiUBCZw4AabhXYs4bIF98ODBFD5cxH7//v1mDJeXl7W+kZ+k9f79+8ozSwSuD1Q0fJCABCQgAQkUSMBRxBKFcn193RstFk29flb28PPK6fUml6+XqqIqRMHGsJhxcDwsriTsemBTG2dHuDGti4/uEpCABCQgAQlIQAJlEuC0Bk6JTN8nxECXTYhlyq9UEpCABLigoQvCLGs3LG6wWNE8L5f9uLijfkO9x6GRNQ+sEnhtRFe56C4BCUhAAhIohICjiNkLgsu2ehVD3FZboCblzo8fP2bHMSXCO3fuDA3+5cuXDY+IRF9989dfen2hlilVazUgQ39iKchsJNGXDY1Q/yMIsKy2YdMbIbBBJCABCUhAAhKYkQAHnWGKkY6QU860w0gj8q0EJLAhAdZoWo3YmGnOtXzz7NkzFgwy8/j69Wv8Z3rWmwQkIAEJSEACGxJwFDEjfDQsrDO3jsriVGYcocXRTnwuS8GGEdjQe+o4uoECmEhhRHAUPBirsWRQ226Wjgpp2cnrfrQ0pfRb6DE/6W1v6Uh8OyMB9g5guznX/HNGwYxKAhKQgAQkIIGlCXCsWe9geNvNcEsTMH4JSGDXBFo3Csy+M4CFDtYB0puysWlDu+b+xV1XJ4WXgAQkIIGTIuAoYq7iRrmDSqjXeGn2Edpc8pelYOOYcsadg/LG9Q/YDw4KMtozw2IOcGBYzN9QBQ/DZazWOEtndOoGhAAAgS+K0giwxQCVc2lSKY8EJCABCUhAAksTYABw7969dCrsMGMI7apxmpJvJSCBrQiwnsB+QfYK0FmxuMPzxNvXujISNukyn2X9KCwhkSIzKdYKOJFyoUS7hNFdAhKQgAQkIIHpBBxFTGeYqV1DsYLmaHpyS8RQloJthPpk3iMUgjEcxoaMd1Gh/TXu/de/EQXAcBn7HrSArimMoFcLkrOCUwviz9UI3N7eqj9ejbYJSUACEpCABMohwC1rFxcXaXlYRGa/oUOFNCXfSkACEpCABCQgAQlIQAISOB0CzCXZZtRryIR6BXvBYrGUpWAbcQFbmWTRq6FUcxvavKXDpoBZ7pqeVypjCwTY6enZp1YGCUhAAhKQwGkSyBykFT4vOs2yM9cSkIAEJCABCUhAAhKQgARWJoCZE9NDbuDqTbdk27Ug/E+9eVjNAwcwrpbWQglxtgNqBu6ZwNYKo0UPeViIs9FKQAISkIAEJCABCZRD4PHjxxwCiZlaWiSu0eXSVgbJ4dCItGffSkACEpCABCQgAQlIQAISkMDBCKA3efbs2dnZWa92jQkmR6YVezJkVS4FWbABa+gFbFU2tn1Aj6qx2gpFwFoMbW+FhExiBAGW1dQoj+BmEAlIQAISkMBhCDBUY0iceV0uhz2wY9FDIw9T+mZEAhKQgAQkIAEJSEACEpBAF4FwGS0XB3DxbZef2J0JY9igGTuW+VyQgm3EBWyFMEWbygIB2kH25BYi0lHF2K8W9qglEvLliU/HLl9zJwEJSEACEsgnwHGRjIq5xDgzyP3798/Pz/nPEetspWJcHTZUOa7OBKg3CUhAAhKQgAQkIAEJSEACRRFAncbNaswKMclAo8b/3ovWKvnDGYE7MuQoSME24gI2lvUr9NMfvn37Rknzn7LPL/I4XeTBmu3u3buxo8/zEuDyQ9TXtMz8hZt5BTC2igALYSyHsVedg6EqRx8kIAEJSEACEpAAd1BfX19PHK25g8eKJAEJSEACEpCABCQgAQlIYC8EWCLuPfgxkRes1tisuSPVWshLKQo2LmBj72qCb/MVK/uLXttG5ChXOeWGv0H6NtYCuInNXbfNItNFAhKQgAQkIAEJSOB0CDCcZl8Ux4AMGkvHfNj65qA6BuKzBCQgAQlIQAISkIAEJCCBAglgFXNxcTFCMEzWUK1hwrHTqV8pCrYRR/9hK7baHXfBaipfAcvhNqwmaNYzokUZRAISkIAEJCABCUjgYATQtIVda/wflDUVbINw6VkCEpCABCQgAQlIQAISkMAmBJj05RtQcS4aerXwt1O9WgW5FAXbiAvYbm9vV74XncNDsVLMV7OheuUWioq1DxKQgAQkIAEJSEACEjhxAoyow1nfHCDJX3VIe83Kjf1qDLyfP39+4rjMvgQkIAEJSEACEpCABCQggV0QePbsWe38knDHNuo0HvjPH0q43R0CmYZfioJtxAVsW21oxZrt8vKS5YA02fCWSoMi0FvZcljpRwISkIAEJCABCUhAAhKQgAQkIAEJSEACEpCABCQgAQnsgsBPJUiJ/eBQMbiAbSvjQczmuJsNA8YcmdHDoZUdkcGcyPUjAQlIQAISkIAEJCABCUhAAhKQgAQkIAEJSEACEpCABCSwPoEiFGxDL2MAU6Z+ayGg6PawY8uUgeNu0LHhfyFhjFYCEpCABCQgAQlIQAISkIAEJCABCUhAAhKQgAQkIAEJSGBNAntVsOXfmLccTXRmGNJlxn9xcaEdWyYrvUlAAhKQgAQkIAEJSEACEpCABCQgAQlIQAISkIAEJCCBkgkUcQfbji5gq5Xl9+/fuWWtdiV7zU/1k6v8ODFyq5MtKzF8kIAEJCABCUhAAhKQgAQkIAEJSEACEpCABCQgAQlIQAISmEJgewu2EXZd6LQKUVMhxs3NTWYBoIfLPFUyM0K9SUACEpCABCQgAQlIQAISkIAEJCABCUhAAhKQgAQkIAEJrE9gewXb7i5gqxXS48eP8w+K/Pz586tXr2ox+FMCEpCABCQgAQlIQAISkIAEJCABCUhAAhKQgAQkIAEJSGBHBFSwzVBYL168yI8Fzxwsme9fnxKQgAQkIAEJSEACEpCABCQgAQlIQAISkIAEJCABCUhAAkUR2P4ONk5ZzLzDrAL37du3Qo6IrEQalIunT5++efOmCuuDBCRwbAIjrpk8NhBzJwEJSEACEpCABCQgAQlIQAISkIAEJCABCUhg7wQ2tmDjArah2rVyLmCLy/7Jkyfxz/Qz17ZpxJZG5FsJSEACEpCABCQgAQlIQAISkIAEJCABCUhAAhKQgAQkUCyBjRVse7+ArSrXR48eVc85D+jYcrzpRwISkIAEJCABCUhAAhKQgAQkIAEJSEACEpCABCQgAQlIoDQCGyvYPn78OJTI77//PjTICv7Pz88HpaKCbRAuPUtAAhKQgAQkIAEJSEACEpCABCQgAQlIQAISkIAEJCCBcghsfAfboKvLArUCL2ALgg3Ny5cvX+7evVtOVVASCUhgIQLewbYQWKOVgAQkIAEJSEACEpCABCQgAQlIQAISkIAEJLAVgS0t2L5+/XqMC9hC4XE53KBSfP/+/SD/epaABCQgAQlIQAISkIAEJCABCUhAAhKQgAQkIAEJSEACEiiBwJYKtsNcwBYK8uzsbFCJjjgec1D8epaABCQgAQlIQAISkIAEJCABCUhAAhKQgAQkIAEJSEACEliCgAq2JahmxfnHH39k+dOTBCQgAQlIQAISkIAEJCABCUhAAhKQgAQkIAEJSEACEpBASQRUsG1WGp8/f94sbROWgAQkIAEJSEACEpCABCQgAQlIQAISkIAEJCABCUhAAhIYS+DnsQGnhjvYBWzg0CJtap0wvAQOSuDHjx8HzZnZkoAEJCABCUhAAhKQgAQkIAEJSEACEpCABCRwogQ2s2A72AVsVJ8RCrbv37+faL0z2xKQgAQkIAEJSEACEpCABCQgAQlIQAISkIAEJCABCUhgtwRUsM1TdBjkzRORsUhAAhKQgAQkIAEJSEACEpCABCQgAQlIQAISkIAEJCABCZRNQAXbPOXjhWrzcDQWCUhAAhKQgAQkIAEJSEACEpCABCQgAQlIQAISkIAEJFA8gW0UbMe7gO3jx48jyvrXX38dEcogEpCABCQgAQlIQAISkIAEJCABCUhAAhKQgAQkIAEJSEACGxLYRsF2vAvYRuRow1I3aQlIQAISkIAEJCABCUhAAhKQgAQkIAEJSEACEpCABCQggdEEVLCNRvdvAUccEfnLL7/8WxT+kIAEJCABCUhAAhKQgAQkIAEJSEACEpCABCQgAQlIQAIS2AMBFWwzlNKnT59GxHJ2djYilEEkIAEJSEACEpCABCQgAQlIQAISkIAEJCABCUhAAhKQgAS2JbCBgu14F7CNOx/yt99+27bsTV0CEpCABCQgAQlIQAISkIAEJCABCUhAAhKQgAQkIAEJSGAEgQ0UbCPUUb///vuIvK0WZESOkE0F22oFZEISkIAEJCABCUhAAhKQgAQkIAEJSEACEpCABCQgAQlIYEYCKthmgKmCbQaIRiEBCUhAAhKQgAQkIAEJSEACEpCABCQgAQlIQAISkIAEdkLg5/XlHKGOKtmCbdwFbGDXgm1K3eOg0T/++IMY/vzzzynxGHYcgV9++YWA1OG7d++Oi8FQEpCABCQgAQlIQAJFEWCA/eTJk8+fPxcllcIEAre3tw8fPpSGBCQgAQlIQAISkIAEJFAUgbUVbMe7gO3t27fjSlQF2zhuz58/v7m5Ua82jt4SoZ4+ffry5ctff/11iciNUwISkIAEJCABCUhgHQKXl5dq19ZBPSKV6+trFWwjuBlEAhKQgAQkIAEJSEACixJY+4jIg5mvUTb/r737v2rb2fYGfHPWt4AkJYRUAJQQqAAoAaiAUAKhAqAEQgVwSiBUkKQEkg54P+/xWb66tiVr/FOyH/7IkuXRaOaRyULe2ntmmNHgigqwzfDJzl1l7i1F12agW94hiXfu7+8vr389EyBAgAABAgQIrEBgUB9iBSdyihkEctf558+fGQ50CAECBAgQIECAAAECyxMQYJvXdubHPGX8lNIn/XHmcGbpubQvEsjXMU9PT0WHaEyAAAECBAgQIECAQHuBPNbWvrGWBAgQIECAAAECBAisQECAbS7kmYMK0tdmcJ85ljnDuRxSKuDqlIppT4AAAQIECBAgQKC9gABbeystCRAgQIAAAQIECKxGYKUBts1bgG3moIIA2wyf7/fv389wlEMIECBAgAABAgQIEJgq4I/tqUTrbaBoxHr9nZ0AAQIECBAgQIDAuMBKA2wz1Pf78uXL+KC7s2eGGQ0GL8A2w0W00NcMaCs7pOO/qitzcCICBAgQIECAQE8F7u/vezry7Rm2JLbtudZmSoAAAQIECBAg0AuBf1Y5yhnCUR3/1n6GGQ3APR86wwcvq9ZdXV1dXl7OcKxDlipwenq6t7e31FPonPQggn0AACAASURBVAABAgQIECBAYKkCOzs7ibGdnJwUnSX3axsQmXt9fR3M+u/fv9kYvMx2Nqr/Jods+LJIaVGNHx4e/vz5YzHvRXnqhwABAgQIECBAgMCcAu/e3t7m7KL94bkTGNyxtD8ktzSdvX/48ePHzDlVNzc3Z2dn7R20HApk3bs8uZninLm/He60sRaBxInzlUq+hTk+Pl7LAJyUAAECBAgQIEBgsQJfv369vr4u6jPPwOWookM2oHGWP8j9SPVn5uUDijS2U3tANFhyYvCs6sePHwc7O/t1QdFl1ZgAAQIECBAgQKCnAqsLsOWv4c+fPxcxpY5ijio6ZJWNb29vz8/PZzvj4+PjwcHBbMc6igABAgQIECBAgAABAksSyLNTyZQq6tzdzYAr6WXPz8+JtA3+TfitiLFN447fI7eZwsxtvn371sFyJru7u3n0duZJOZAAAQIECBAgQKDXAqsrETlDNcX8qdpl3BlmNJyONdiGFDYIECBAgAABAgQIEOiOwPfv31Musig4dHh4+PPnzxzVnVmsZSTJpspjlMMnKQfxttw25mdR+W25LgnnKM++luvrpAQIECBAgAABAgRGBP418np5L3NTUdp5xxdgm+ceaVjRotREewIECBAgQIAAAQIECCxVIBlppYtGJ8aWeNJSR9W7zgfxtuRdJSSWtQ+yWN3R0dH8s0jB/Pk70QMBAgQIECBAgAABAvMLCLDNblj0UOfIaVSKHwHxkgABAgQIECBAgACBjggkFy3RoKLB5OYoS/MWHbJVjXMDmNqbyQ7MIuhZkHueYi0CbFv1yTFZAgQIECBAgACBLgusKMA2WI64CCKPTHa5xsg8ZdZLnwYtctOYAAECBAgQIECAAAECcwqkzmHiQEWdpGbJ169fiw7ZzsZnZ2e5nUxRzdPT09kEshz4bAc6auECitMsnFSHBAgQIECAAIEeCbzLA3QrGG6e1Ct9njHVM3LUCsY22ylyS3N+fj7bsZZBns3NUQQIECBAgAABAgQIrFIgoaDSfKmkviVVa5WD7PW5Ulfz8vKyFNkd5fhFj2TqcP79+zfJlPn5/wvfla9SMeg2K6ZnuYogZyM/CaGpQDMObg8BAgQIECBAgEAEVhRgm+HGLM9L5qjOXqQ8m3l9fT3b8PLH+tPT02zHNhw1iEemc3/9Nyh5iwABAgQIECBAgACB9gJ7e3uli08/Pz/nqPan0HKGMFsS4Lpc8aUj17T0tj1BtQQ7fXo7cvkMgwABAgQIECDQfYEVlYic4dmxBIq6zFd6k1mdSx6Cq75cyHbuAZIjmJ90noKcC+lTJwQIECBAgAABAgQIbLlAbuVKS9znVi4Roy13K5p+HpFMiZQEJhPgaXngzI97tux/M5p9+/bt6uqq5VxyK53SnaJrLbk0I0CAAAECBAgQiMAqAmy5uUqJhiLuji/Alrmk+kTRjKqNS29Qq8dO3E4+3DDgl5oYDw8PE5vZSYAAAQIECBAgQIAAgSKBxH5KH5fMLUnHH5csElhZ44R2EuBpufRdSnGubGC9PlH7dQHbh+J6DWLwBAgQIECAAAECCxRYRYCt9H4s0+v+/VhpyLB6zRa+DPJIyf55gn/VcdomQIAAAQIECBAgQIBAAj+l4Zw8/9flgv9dvqZxyw3d1DviRDG7vGZ5p4RblpBpnz7YqdkZDAECBAgQIECAwBoFBNjWgL/wDLaRlLX9/f01zMopCRAgQIAAAQIECBDYUIHj4+OLi4uiyeUpwJQ9LDpE44FAsgZTpGRqQtXIc5b06gRa3oAv/EHYuvHYT4AAAQIECBAgsDECAmwzXsp5/vie59jx4Y4/tzj1acfxTuwhQIAAAQIECBAgQIBAg0CWsyq90Tg/P0+gqKFPbzUIpLbh4+NjQ3AopWIsv90AOHyr5Q144prDQ2wQIECAAAECBAgQaCOw9ADbRi7AFtmG+5yp7vMcO975yIONuel1YzCuZA8BAgQIECBAgAABAnMKpFBky2p7wxOdnJwIAg01SjcODg6en58bzCWxlZJqT4AAAQIECBAgQGCBAksPsJUW68/cSp+LXCBH+65aPgQ3scN5jh3pMItgZ3mD6s7T09PqS9sECBAgQIAAAQIECBBYiECe5EtOVVFXWSrs8PCw6BCNqwI7OzsNMTYBtqqVbQIECBAgQIAAAQIrFlh6gC1lK0qn1IsAW8NThKXznaf9SPpacuOyOsI8HTqWAAECBAgQIECAAAECdQKJ95TG2H7//u0mpc6zzf7ENetibIlfKsLZxlAbAgQIECBAgAABAssQWHqA7eHhoXTcvQiw7e7uls5r4e1Ta2WEV/rawpF1SIAAAQIECBAgQIBAVSB1C0ee86u+O3E7ty1ZUWziW3a2EWiIsV1fX7fpQRsCBAgQIECAAAECBBYusNwA2/fv32cYcR6KnOGoFR/ShSjg5eXlyKzH94w08JIAAQIECBAgQIAAAQJzCiRadnR0VNRJ4kCz3R4WnWWDGw/qc46v552aMVn4fIMnbmoECBAgQIAAAQIEOiuw3ABb6YONYepCZlibq5Uo4Pi9TZsDF9Umq6+NpK9dXFzkpmtR/euHAAECBAgQIECAAAECdQKJlpXeu52cnKQIR12H9k8VyE3oxCUYrMQ2lU4DAgQIECBAgAABAssQWGKA7fb29uXlZRmD7kifuT+cbSSvr6+zHVg9aqQaZKJ90teqPrYJECBAgAABAgQIEFiqQII9pQ8dHh4eSrea56Ls7e3d3NyM9CDANgLiJQECBAgQIECAAIHVCCwrwJbnGc/Pz2eYQ2JyfbnjGglxtZ9sVqJu33hiy2/fvo0EL5MsKH1topWdBAgQIECAAAECBAgsQyA3IBMTqhrO9fv375mfU2zodqveOjs7G1mwIKpPT09bhWCyBAgQIECAAAECBLogsPgAW/6yz6rX89w15W6hF5VD8vBgaVGUwSXP/c881z7FIUeS1TKM3GXN06djCRAgQIAAAQIECBAgUCowMaGquZPE5Ny8NBNNfff+/n6kjSS2IUi+TMjzvnkmNR+zfDWRj2jLMHButHNsX573Hc7XBgECBAgQIECAwBoF3r29vc1w+sEfnSl1mGSs/JuIUX6SU/X8/Dx/etZgPAmz5efTf35SeOTjx48dzNBKNDFFTkoBk/qW+pmlRw3aRz4kI8g/f/5MOf7ZOnQUAQIECBAgQIAAAQIE5hFIJKM0wJM6h8Js85jnjnKkZkxuzDt4yzzPHFsem8BYQmj5LiLfSOR7iZZHTW02+BZi8I1E/s1Trfv7+9spPNVKAwIECBAgQIDA1go0BdgGmVILjJktSTl/+OYv3dRIzLNpSzpFQ7fHx8cPDw8NDcbfyp/msR3fP3VPomsJOo4Xh/z69evUYzUgQIAAAQIECBAgQIDAkgSSKtQyT2g4gNxpruUObjiAvm/kIctqPGmrYpZJNctteDL5Ru6Ol31NB18+/Odh4C8+vcvW1j8BAgQIECBAoPsCtQG2xHKSNNb9CQxHmL90B3l1wz2r2ZiYUjb11DM8XTgxunZ0dJTyF1NPpwEBAgQIECBAgAABAgSWJ5C7lTz1WI33TD1X7uDSXkrQVKi6BiP1VJJl1YulFuqm02Z/HlRNrmTiaiM1Xdocu4w2uR/P6hh56HYZneuTAAECBAgQIECg+wK1AbaEbeZZR20tM5+t3OX8Q81tzOfPn4v6Sb5dUdpZTpFalCP3qzNnwhUNVWMCBAgQIECAAAECBAhMFZjhtsgdzVTV5gYjSWybmhSY8G3iavkZuSOuwxnkmQ3qOubfLGHeJtHt8fExcbucIj+RzL/tw3jJabu4uEgeZ92Q7CdAgAABAgQIENhIgdoAW9YEzp+hPZrzujLYBkQjDw+2cWufxDYx2Jn7hPzR73nPNtTaECBAgAABAgQIECCwAoGJdy7N51WTo9mn+d0R8HlW+24+0breTcpaHk5tsyhDvhDII8IJdCVqO7JCecv6peMP7CZmnMhcap/mJ/G2qQgZQy5Bvkhxnz7VSgMCBAgQIECAwGYI1AbYRv5S7/5s134vkT/989d8+2fc8nd//kxv/ss7f9Bn5eo0G/EXXRsB8ZIAAQIECBAgQIAAgS4IzPCkZml5jy5MsztjyLOew8FklYeNWRgs87q+vh6/Fx5OdrAxiGkltNYw8ZkDbNVz5d48KXQJ9bWJtOXbiXyqm2/2q53bJkCAAAECBAgQ6KlAbYAt88lfqG0KKXRh5m2CVSsY58Rl0hrOm5uB/I0+sWJ7bicGf76PH96RyY4PzB4CBAgQIECAAAECBAjkBqdNylEVKtX5lNergmzzdt1jpiMmuS9OrtjEu+mRlgsJsA37bBn5S/sUjZTNNnSzQYAAAQIECBDYSIGmAFsmnD9tk5KVYoadnXye0UuYaqQExHpHe3t7m7SzojEk9S2zyFxCnQfiGuKaa0/UK5qXxgQIECBAgAABAgQIbKHAyNpgbQR+/vzZqdu6NmPWZuECZ2dnedK0uduE1pIf1j4iu9gA22BsKWCT4FmbBLsMNZNqnpF3CRAgQIAAAQIEeiowJcDW01mtfdhJZcuf0aloscCRNKS7LfAsuiJAgAABAgQIECBAgMCcAnlSc39/v339/JwuZfBz1JzndXh/BZIZlkqPUz8zNzc3pfGqZQTYBs5ZWSOPwE4dcx6ovb+/VzGyvx9OIydAgAABAgQI1An8q+4N++cRyJ/OWXsg6Wj56z+P183T1eDYFJdI0K5N+Yv5z6UHAgQIECBAgAABAgQIzCOQXLREFIp6SCWP9jlJRT1r3H2BxMwODw+bI1W5s84tdml0balzzx16PreJnzWfJYluKVeTaFxzM+8SIECAAAECBAj0TkCAbYmXLGG2/PWf2hGpdpKEtql/do8PJU9x5sDcRSRcN/6uPQQIECBAgAABAgQIEOimQKJledywaGyJQ3z9+rXoEI37LpAHSbP6+9SykEdHR7mz7mASWIaU3Ls8ETv1QiQ/z8d7qpIGBAgQIECAAIF+CSgRuerrlbuC5+fnPOY2/Kk+ppeIWkpBpppKns5LQM4iBKu+PM5HgAABAgQIECBAgMDiBPLE4dTYycjZkvqmdMeIyaa+bFlKdM6VyJdXIrJ6XfJQbFZlq+6ZuJ1IoVS2iTJ2EiBAgAABAgT6KCDA1serZswECBAgQIAAAQIECBDoh0Dyk15eXorGmkcSc1TRIRr3TiDPnuah0urzphOnMGd0LX2uJsCWE7WMsWXWSXqbOFk7CRAgQIAAAQIE+iWgRGS/rpfREiBAgAABAgQIECBAoE8CKfyYKh1FI04EIpUDiw7RuF8Cia6lcMvU6Foqu9ze3vZlaqkAmQS1qaPNb4TlBqcqaUCAAAECBAgQ6IWAAFsvLpNBEiBAgAABAgQIECBAoJcCWaQqEYWioSfukhhb0SEa90gglSFbXt/ST87aEVL+Mes+TB1G5qUO6lQlDQgQIECAAAEC3RcQYOv+NTJCAgQIECBAgAABAgQI9Fgg9R6zslrRBFJVMuu3FR2icS8Ekpt4eHg4NXctc7m6ukp0theTqg7y5uam+rJu++HhISUl6961nwABAgQIECBAoBcCAmy9uEwGSYAAAQIECBAgQIAAgR4LJF/n4uKiaAJ3d3c9Kg9YNLVtbpw11X7//j1VIHlgqbg4tVkHG6T8Y8v8vMvLy5TK7OAUDIkAAQIECBAgQKClgABbSyjNCBAgQIAAAQIECBAgQGB2geTrtAw8DM9xfn4uAjHU2ICNVFBM5labiZSGY9v0ubI2yb1rea6Tk5OWLTUjQIAAAQIECBDooIAAWwcviiERIECAAAECBAgQIEBgAwWenp7arFBVnXlicikqWN1ju6cCuY5JX2sz+Pfv3/e6QGhqou7u7raZaZL5pGm2gdKGAAECBAgQINBNAQG2bl4XoyJAgAABAgQIECBAgMAGCjw+PhbNKot17e/vFx2icTcFktfVZum1DL5lHK6b0xyMqv0UUiiyyxMxNgIECBAgQIAAgQYBAbYGHG8RIECAAAECBAgQIECAwCIFdnZ2SmNsyfLJEm6LHIS+Vi6Q9LXr6+uWpy0tJdqy21U2a1/7MUFHSWyrvDTORYAAAQIECBBYoIAA2wIxdUWAAAECBAgQIECAAAECUwQODg7aL1I16CsLd2UJtyn9ervDAnd3d+1Hl09I+8bdbPnhw4eWVSIz/iKcbs7XqAgQIECAAAEC2ykgwLad192sCRAgQIAAAQIECBAgsDaBr1+/Hh0dFZ0+lfSyhFvRIRp3R6B9DGkD0tcG7O0n8vLy8uvXr+5cLCMhQIAAAQIECBBoKSDA1hJKMwIECBAgQIAAAQIECBBYmMD379/bp/gMznp4eCgOsbALsMKOctVS57PlCT99+tSyZcebFU3k3//+d8enY3gECBAgQIAAAQLjAgJs4yb2ECBAgAABAgQIECBAgMDSBRJUeP/+fdFpEmPLal5Fh2i8doFkaLUfQ2nYtX3PK265v7/f/owCbO2ttCRAgAABAgQIdEdAgK0718JICBAgQIAAAQIECBAgsEUCWaeqNK6QRKiTk5MtMtqIqRZd5aLEry7zFE2kKAbZ5VkbGwECBAgQIEBgqwQE2LbqcpssAQIECBAgQIAAAQIEOiSwt7d3c3NTNKBEa7KEW9EhGq9XoH19yIzz48eP6x3tos6e+HH7rl5fX9s31pIAAQIECBAgQKAjAgJsHbkQhkGAAAECBAgQIECAAIFtFDg7Ozs9PS2a+fX1dZZwKzpE4zUKFEWPSquGrnFeCzz1379/F9ibrggQIECAAAECBFYjIMC2GmdnIUCAAAECBAgQIECAAIHJAre3t1++fJn8Xs3eFIr88eNHzZt2d0tA9Khb16NxNL9+/cpvll+uRiRvEiBAgAABAgT+K/APCQIECBAgQIAAAQIECBAgsF6B+/v7/f39olqCicmlfVEhvvXOcWvPvp1JaUWXe2VEf/78yW9NcgrzbwKfI9sjY35+fk4R15GdXhIgQIAAAQIECAwFBNiGFDYIECBAgAABAgQIECBAYD0CiZM9Pj5+/vy5/ekTHkiMTapNe7F1tSxaVm07092KiGa4jgcHB1m8sPTAhL0F2ErRtCdAgAABAgS2SkCJyK263CZLgAABAgQIECBAgACBjgrs7OzkC/2iwb28vGQJt6JDNF69wKdPn9qftGjBtvbdrr5lcsXan3R3d7d949KWWbBwhuhazlJ04UpHpT0BAgQIECBAYAMEBNg24CKaAgECBAgQIECAAAECBDZB4Pj4+Orqqmgmd3d33759KzpE4xULFEWPUrRwxcNb0umKJpL6qEsaRrqdLbqWA0tXRlzeFPRMgAABAgQIEOimgABbN6+LUREgQIAAAQIECBAgQGAbBb5+/Xp0dFQ088vLy6enp6JDNF6lQFGcpigutcpZlJ4rC5i1P6SIqH23g5azLfCWo5JUWnou7QkQIECAAAECWyVgDbatutwmS4AAAQIECBAgQIAAga4LpKJdvtkvCrScnJwkniEe0M1Lm+uSYoMtL2jKfnZzFqWjaj+R4Cx1qbOkeGaNt/yCDNa3SxHObEy9HEuN+ZViak+AAAECBAgQ6KaAAFs3r4tRESBAgAABAgQIECBAYHsFHh8fUzRvEA9oo5CWh4eHv379atNYm9ULnJ6eJtGwzXlnrmfYpvNVtmmfwRacZQ8siaHjp0jeZ35rxvcP9giw1cnYT4AAAQIECBAYCigROaSwQYAAAQIECBAgQIAAAQKdEEjO0/39fdFQkpFzcHBQdIjGKxMoiiH9+PFjZQNb0on+/PnTPoOtCGeBA27+fRFgWyC1rggQIECAAIFNFRBg29Qra14ECBAgQIAAAQIECBDosUC+/b+5uSmaQJKfJmbqFHWi8TIEPnz4cHFx0bLn0thqy25X2az9FMISnFWObXiuhoxPC7ANlWwQIECAAAECBBoEBNgacLxFgAABAgQIECBAgAABAmsTODs7K03uub6+zhJuaxuxE9cLZCWwhG3q3//fd+7u7v73RT+3Wk4hIGFZ1xQfHh7qTi19rU7GfgIECBAgQIBAVUCAraphmwABAgQIECBAgAABAgQ6JHB7e7u7u1s0oJOTk4bUnKKuNF6sQMuwU1bU63WUNCUuW9aHbAmy2Ksw7K1huTsBtqGSDQIECBAgQIBAg4AAWwOOtwgQIECAAAECBAgQIEBgzQIJA7TMfBoOdH9/P4tgDV/a6IjA8fHx0dFRm8FcXl62adbNNi0Hn+zMgKxxCs/Pz3VnF2Crk7GfAAECBAgQIFAVEGCratgmQIAAAQIECBAgQIAAgW4JZIWqhlSbiWNNClTy2Ca+Zed6BZKa9unTp6lj+P379xprJ04dXkODp6enNh/XICQ7s6GfZb+VNLv8mkw8iwXYJrLYSYAAAQIECBAYFxBgGzexhwABAgQIECBAgAABAgQ6JLC3t3d/f180oAQ5FIosEltZ48fHxzYpickD62Ma4vn5+VTJRNcassemHr6QBg1RQOlrCxHWCQECBAgQILANAgJs23CVzZEAAQIECBAgQIAAAQL9FkgxvYuLi/ZzSAxjZ2enfXstVyaQ65LoTpsYW+8iPfmUJveuWTITT4gxeZnNzZb9rgDbsoX1T4AAAQIECGyDgADbNlxlcyRAgAABAgQIECBAgEDvBVIzsGXEZRDD6P2EN3cCSUlsE2N7eXlZ7yplRVcgn8+Hh4fmQwa5a10I/Tak0LX8LWueqXcJECBAgAABAtsgIMC2DVfZHAkQIECAAAECBAgQILAJAlngKiGKqTNJ8KYLMYyp49zmBomxJcYz9WomZHV2dtZ9qETXUtOyeZzdia5ZgK35SnmXAAECBAgQINBSQICtJZRmBAgQIECAAAECBAgQILB+gZTXax5EGiR409zGu10QSBA0Mbap+VJ3d3cdz2P7+vXr1Oja0dFRFgVce2XIwXWXvtaFz78xECBAgAABAhsgIMC2ARfRFAgQIECAAAECBAgQILAtAh8/fmxYvuvm5ubg4GBbLPo/zwSckpU4dXW95LElaJoAVddm/OfPn3zerq+vmweWj+X379+b26zyXQuwrVLbuQgQIECAAIENFhBg2+CLa2oECBAgQIAAAQIECBDYNIH9/f2/f/9OnNXV1VUvyglOHPw270x9xanlIrMe2+fPn29vb7sDlZhZqj42BKsy1N3d3Z8/f3btY9kw5qkJhd3xNxICBAgQIECAwNoFBNjWfgkMgAABAgQIECBAgAABAgRaCSRb6Pfv3xObnp6eplLfxLfs7L7AIEFtairb+fl5Wibpbb0zyhpm+SienJzUxXoHw0viWlp2bTnAJALWDTu5oV0b7XovtLMTIECAAAECBJoFBNiafbxLgAABAgQIECBAgAABAp0QyEJcdZk3SbvpVG5TJ7x6OIiksiXfK8uVNYw9qWyHh4cJs62l6GJiewmtJY2y7qM4GHnCva+vr11LXBuMrWHk0tcaPnjeIkCAAAECBAiMCwiwjZvYQ4AAAQIECBAgQIAAAQLdEkh2WhbimjimVOFbe0rTxIHZOYNAMqgSOUvFyKlhtiSQZQm3fDCSJTbDiYoOSdZXgn8ZW2J7DQGq9JnQWmKECfdmbEWnWFnjhvELsK3sKjgRAQIECBAgsBkC797e3jZjJmZBgAABAgQIECBAgAABAhspkNjG5eXlxKllEawEYzobzJg4ZjtbCiSsdX19fXd3N7V9ahsm3pb4UKKtI0UOk3DWEFIa9jz+3UjOnmy5HJufusKkw8MzgITW8int/kcxI6wrEZnQ4IjecII2CBAgQIAAAQIExgUE2MZN7CFAgAABAgQIECBAgACBrggknymxk4mjSVQj0TUhgYk4G7Pzz58/9/f3ibRNjXINppxPRUo4JvI6+Lm6ukqcbKpGTpE2OUV+8qHKv3VRqJGuEtJLaK2b1SBHhpqXiRp+/vx5fH/2xC3UE9+ykwABAgQIECBAYKKAANtEFjsJECBAgAABAgQIECBAYP0Cqf6XYEndOBIIyVpcde/av2ECCQ4lmy2VQhP9WvvUEr1LXC11LPsV303tyvPz84l6mctalrWbOBg7CRAgQIAAAQK9ELAGWy8uk0ESIECAAAECBAgQIEBg6wQSUGmIrj0+PoqubdVnIqGsFAvNpyKVDG9ubtayYFhOmlNnABlGln/rV3Qtn5aUu6z7zMzvmQS4BPCOj4/DkkKU7/7zk+3sEbqrY7efAAECBAgQ6LWADLZeXz6DJ0CAAAECBAgQIECAwGYK5Mv6JAnVlelLQb98a7+ZMzerEoHkOCaRMXGj1IFcRmZbPoQpApngU2K9GxDQXdICbE9PT6nh2RC9yyVNCcr82mZJvJLLqy0BAgQIECBAoNMCAmydvjwGR4AAAQIECBAgQIAAgS0USHQt8Yy6eElW1Ury0BaymPJUgSSWDSJt+fC8vr7m3zYLsA26HazZljhQNvLxy78bEFGrigVn4QuwJbR2eXnZHtkvb/WK2CZAgAABAgT6LvBP3ydg/AQIECBAgAABAgQIECCwYQJJGKqLrmXhK9G1DbvcC5xOChLmp9phUqaaM6sGjd/e3qpHbeR2g8MM9SETrstybhP7TG8JTyZUmQzU/CJX2yQal4xAeWwb+QEzKQIECBAgsIUCAmxbeNFNmQABAgQIECBAgAABAt0VSO3HuoSYo6OjLPLU3aEbGYEOC1QDXSPDLA2wZTG8hMpGOknwOz/jaX8p41ldTPHk5CQpqiPHekmAAAECBAgQ6KPAv/o4aGMmQIAAAQIECBAgQIAAgY0USHbaw8PDxKkl8eX79+8T37KTAIGpAgsJsCU2lvyzanQtmWop/JgUwAS/R6JraZzf6JHoXdLaUlhy6mg1IECAAAECBAh0X0AGW/evkRESIECAAAECBAgQIEBgKwSSFnN9fT1xqqk41xAemHiInQQIDAVS0TGRaPDrfgAAEfpJREFUreHL6kYiZCN1NavvVrcTGEv+WbWfpKwluvbhw4dqs8F2zpjEtWrjYZsE0VWJHGrYIECAAAECBPorIMDW32tn5AQIECBAgAABAgQIENgcgWSnVdNiqhNLAODx8XHil/jVZrYJEKgTaIhPj2SY1fWQXLRq/Dsx7/v7+5GUteGxyV2ri66lTd0Ki8PDbRAgQIAAAQIEeiGgRGQvLpNBEiBAgAABAgQIECBAYJMFBpkxdTNMbKBlhk1dD/YT2HKBeQJsg7KQ1ejaxcVFEtTqomuhTmbbxNy1Lb8Kpk+AAAECBAhsmIAMtg27oKZDgAABAgQIECBAgACBngnkm/rDw8O6QSd3reF7/Lqj7CdAoCowc4Dtx48fKQs5zDlLOmkS15oLPCYgV7eS4mBI6aQ6NtsECBAgQIAAgZ4KCLD19MIZNgECBAgQIECAAAECBDZBYFBKrm4mU7/KrzvQfgIEhgIzL8CWwq2Jrg372d3dTaBuarHW5+fn4SETN1I9cuJ+OwkQIECAAAEC/RJQIrJf18toCRAgQIAAAQIECBAgsDkCzQs1XV1dHR8fb85szYTAmgRmS1/LomvV6FqqPiabbWp0LVOcWhwyXa1JwmkJECBAgAABAosUkMG2SE19ESBAgAABAgQIECBAgEB7gS9fvgxLz40cla/g8/3+yE4vCZQKvL6+lh6yee1LA2yJfCe0Vj0quaTto91JdGswzK92myhdQw/eIkCAAAECBAh0REAGW0cuhGEQIECAAAECBAgQIEBguwTyff3Ly8vEOR8dHd3e3k58y04CRQJTs6kGvSWkVNRtvxpXQ2UjI0+Qe2TP09PTp0+fhodkvbSUfGwfXUtvOzs7490OzpLYm1/tEXAvCRAgQIAAgf4KCLD199oZOQECBAgQIECAAAECBPoqcHZ29vDwMHH0+Qo+Kz9NfMtOAqUCdSmSI/1MXTZspH2PXhYtwJa00cPDw2FUMr+MAdzb2yudbzLexvPYBkUmS7vSngABAgQIECDQWQElIjt7aQyMAAECBAgQIECAAAECmynw7du3u7u7iXOrps5MbGAngfYC+aS1bHx5eXlwcNCycb+aDXPRxoddzTPL+mopC1mNRyYeNnO2WYpApsMkwyVLNVU683udzlWGHL8E9hAgQIAAAQK9Fnj39vbW6wkYPAECBAgQIECAAAECBAj0SCDZafmqfeKAU4wu3+/7Fn4ijp1FAin5eHV1dX193f6oRJtubm5S3rD9Ib1omeqOddmimW9ySZPilvjiSJuiRdd64WCQBAgQIECAAIGFCwiwLZxUhwQIECBAgAABAgQIECAwWSAZLSlAN/m9//mfnz9/bl54o26y9i9KYLB8WtKkEp0d/CRrqiFtq/m8ybVKpC3lDbPx8ePHBH3zb6+Dvhn8sOTjyNwTRQvUSDpp5p79fhNHrLwkQIAAAQIECIwLCLCNm9hDgAABAgQIECBAgAABAosXSKLM58+f6/p9fHzc1Bp9dVO2v71Aij0my6p9+9W0TCwqhRBXc67ZztL8SzfeZ9L+sgzb+H57CBAgQIAAAQIExgWswTZuYg8BAgQIECBAgAABAgQILFggaUb7+/t1nSZjRnStDsd+AjMLFGXyJWnv+fk5AbZs5Ce/sL1O3ZsZzYEECBAgQIAAgZYCAmwtoTQjQIAAAQIECBAgQIAAgRkFBtG1ujp1SZrJMlEzdu0wAgTqBYoCbIMCm9XOUiEzYbbUzMzP3t5e9S3bBAgQIECAAAECAmw+AwQIECBAgAABAgQIECCwXIF8O5/v7iee4+LiQkm6iTJ2EphfoCjANn66BMXTw6CTBNtOT09TqFNa2ziUPQQIECBAgMB2CvxrO6dt1gQIECBAgAABAgQIECCwGoFkp728vEw819HRUdbWmviWnW0EssJW9afNIdpsj0A+G3VpozMgpKvr6+uPHz+KiM+g5xACBAgQIEBgIwXevb29beTETIoAAQIECBAgQIAAAQIE1i5wdnZ2d3c3cRi7u7s/fvyY+JadbQSenp4ODw+HLROt/P79+/CljSUJpN7poOfX19ds7OzsLOlE83d7e3t7fn4+sZ8klebzk7cynUwkwbPkmGYBtsTC8+/UsFxWaHt8fOzy3CfO2k4CBAgQIECAwGIFlIhcrKfeCBAgQIAAAQIECBAgQOC/AslOq4uu5Qv6Qd05WDMLJJ2oemzK91Vf2l6SwLBA4nBjSSeav9uGX7EE2Ab9ZxaDiWSJteFSiIl85ze37pc3ByYa9/nz54TiLMw2/2XSAwECBAgQINBfARls/b12Rk6AAAECBAgQIECAAIHuCiSb6uTkZOL4sphTvqAffK0/sYGdUwVS/S8RjmGzkA4zq4Y7bWy5QH7F6nLR2sTG8onKimsNYTafui3/gJk+AQIECBAgYA02nwECBAgQIECAAAECBAgQWLBAqs/VRddypny5L7o2p/hI6T/pa3N6bt7hzQuwtck8yy9pikze39/X4SR6Zz22Ohz7CRAgQIAAgW0QEGDbhqtsjgQIECBAgAABAgQIEFidQOrLVdcGGzlxomuWbhoxKX0Z4ZHqfw3hzNLOtd8MgZFPSHVSw/qQ1Z1126kbeXV1VffuSJ3Sumb2EyBAgAABAgQ2UkCAbSMvq0kRIECAAAECBAgQIEBgPQLJm2n4+j7ZMG1SZ9Yz9P6cdSRfLQvaUe3P1VvRSBcVYMtwk6aWapB14064t+4t+wkQIECAAAECmy0gwLbZ19fsCBAgQIAAAQIECBAgsDqBLNqU3LW6ZZ+SB5NsmNWNZkPP9O3bt5eXl+rkRuJt1bdsb63AAgNsMWyImmc9xZbICcUlVpcfMbmWYpoRIECAAAECHRf4p+PjMzwCBAgQIECAAAECBAgQ6ItAvoWv+7b94uIiX6z3ZSKdHWcSBC8vL0eGJ8A2AuLl/AuwjRh+/PhxZM/wZd2v/LDBYCPR9/39/cF2Cku+vr5aiHGEyEsCBAgQIECgdwIy2Hp3yQyYAAECBAgQIECAAAECXRRIdtpIZtVwlEdHR8m7Gr60MbPA+OJ2CWoKVMzsuakHLjZ9rVmpoXpk9cCUh62+tE2AAAECBAgQ2AABAbYNuIimQIAAAQIECBAgQIAAgTULnJ2dPTw8TBxEIkDfv3+f+JadRQIJYY5nC0lfKzLcksYLD7A9Pz/X0WUJwLq3qvur/z/s7u6KCldxbBMgQIAAAQI9FXj39vbW06EbNgECBAgQIECAAAECBAh0QSDZaeN1CwcDy5fvqVbXhUH2fQwpsJnCeuOzcFM/bmJPwld1SyEmVLa3t1dK9O7du7pD2hR7TH3IapHJLMeoYGydp/0ECBAgQIBAjwRksPXoYhkqAQIECBAgQIAAAQIEOieQ7LS66FpqxzUkvnRuJh0eUEKYE6Nr0tc6fNHWNrSFL8DWECNPBL1NLtpIfcjUjF2bjhMTIECAAAECBBYnIMC2OEs9ESBAgAABAgQIECBAYMsEnp6eTk5OJk56EF1r8+X7xMPtHArc3t7WhTAF2IZKNoYCC68POex5fCPFHsd3ju+5u7sb7kzN2J2dneFLGwQIECBAgACB/goIsPX32hk5AQIECBAgQIAAAQIE1inw48ePw8PDuhHkW35fo9fhtN+f3LXz8/OJ7ZM8NEOtv4ld2blJAqsMsLVZgC1h+JeXl6HwxcXFcNsGAQIECBAgQKDXAv/0evQGT4AAAQIECBAgQIAAAQJrEUjVuGSi1J06FeHEfupw2u8/Ozurpv6MHCh9bQTEy4HAwgNsc0bKq/mXyXg7ODhwpQgQIECAAAECmyEgwLYZ19EsCBAgQIAAAQIECBAgsDqBP3/+JHft79+/E095c3NzfHw88S07WwpEOPHLat7P+IEWsho3sWfhC7ANSJOp9vv373Heuv8Ehi2zRmP1Y3x1dTV8ywYBAgQIECBAoO8CSkT2/QoaPwECBAgQIECAAAECBFYtkNjPxG/bM47Uf0ve1aoHtFnnS0m9xDOqYYnx+SUTaM68ovE+7dkAgYWnrw1M6qK5df8PDI5KnLiaZ5n/N6SvbcBnzBQIECBAgACBoYAA25DCBgECBAgQIECAAAECBAhMF8hX5HWxn3wLnzXDpnehRb1AwpMN2YHD46pxi+FOGwSWFGCrlnmsIj8/P1dfjmyfnJxUU9xSOXakgZcECBAgQIAAgV4LCLD1+vIZPAECBAgQIECAAAECBFYqkPBP3Tf4SU9JObiVjmazTpbEtQ8fPjQsuladrjTBqobtoUDdr2ca5Dd02Kx0I5/MJKeOH5X42e3t7fj+7Emd2OpgEl1LJxNb2kmAAAECBAgQ6KmAAFtPL5xhEyBAgAABAgQIECBAYNUCyU6rC/+kYmHiQ6se0KacL+tmJS+wTeLaYMZ19fo2xcM8ZhRIScZqxli1l/fv3+/t7VX3lG7n1z+/5uNHnZ+f//jxo7o/L3Ouh4eH4c4svWZdxqGGDQIECBAgQGBjBP7ZmJmYCAECBAgQIECAAAECBAgsTyB5KnVl4vLdfTVVZXlj2LyeE1qLajUU0WaO6kO2UdrCNq+vr3WzTrXGurfa78+vedLgxivE7u/vZ3/CbwnvpWjkSIOkvn39+rX9WbQkQIAAAQIECPRF4N3b21tfxmqcBAgQIECAAAECBAgQILAWgWSnJb9q4qkTXctX6js7OxPftbNOIFk+SespDa2lt4AnUamuW/u3XCBlGCcmsSX2tqgKjSlPWpfJOo5/c3OjnOk4iz0ECBAgQIDAZggoEbkZ19EsCBAgQIAAAQIECBAgsCyBhILqoms5ZZJaRNfa0yc2llzAFNBL0s8M0bWcSPpae+0tbJmo7fisF7v+WT7AialPXdEtDX7+/Cm6Nn457CFAgAABAgQ2RkAG28ZcShMhQIAAAQIECBAgQIDA4gVSwzChoIk5MTlZvri3tFIb9MTVEokM12xBteopErQQ0ayC2B4R+P79e8JsqdOYZMf88mZ7ztXXRvofvsx/Dvk854P9+z8/2Z8zfvr0KaG1VKRc0kmHZ7dBgAABAgQIEFi7gADb2i+BARAgQIAAAQIECBAgQKCjAgkL5Qv6fHk+cXyKv01kqe5M8t8grjayKlW1TdF2lrlKn0WHaEyAAAECBAgQIECAwDIE/llGp/okQIAAAQIECBAgQIAAgQ0QSCZKXXTt4uJC8bfxS5ycnsTSUkAvcbVFBdWqZ1EfsqphmwABAgQIECBAgMAaBWSwrRHfqQkQIECAAAECBAgQINBdgYODg0SJJo7v6OgoZegmvrU9O5PeN6iMl3BaNhJOqwtGLtDk9fX1w4cPC+xQVwQIECBAgAABAgQIzCYgg202N0cRIECAAAECBAgQIEBgkwWSnVYXXUta2wZH1xI2y3VNHCvLzo3/mxBadubfukXplvqZSFxTdG2pwjonQIAAAQIECBAg0F5AgK29lZYECBAgQIAAAQIECBDYCoFv377d3d3VTTWBt3fv3tW9a//yBE5OTpbXuZ4JECBAgAABAgQIECgSUCKyiEtjAgQIECBAgAABAgQIbLjA7e3t+fn5hk+yh9N7//79ILuuh2M3ZAIECBAgQIAAAQIbKPCvDZyTKREgQIAAAQIECBAgQIDATAJPT0+iazPJLf0g6WtLJ3YCAgQIECBAgAABAiUCMthKtLQlQIAAAQIECBAgQIDA5gr8+PFjf39/c+fX75k9Pz/v7e31ew5GT4AAAQIECBAgQGCDBATYNuhimgoBAgQIECBAgAABAgRmFfj161eia3///p21A8ctUeDTp0+5QEs8ga4JECBAgAABAgQIECgUUCKyEExzAgQIECBAgAABAgQIbJxAFvcSXevyVT09Pe3y8IyNAAECBAgQIECAwBYKyGDbwotuygQIECBAgAABAgQIEPg/AsfHxw8PD/9nlxddEnh9ff3w4UOXRmQsBAgQIECAAAECBLZdQAbbtn8CzJ8AAQIECBAgQIAAAQK/f/+G0FmBL1++iK519uoYGAECBAgQIECAwNYKCLBt7aU3cQIECBAgQIAAAQIECPxX4Orq6v379zi6KaA+ZDevi1ERIECAAAECBAhsuYASkVv+ATB9AgQIECBAgAABAgQI/FcgK7GlFCGOrgns7Ox0bUjGQ4AAAQIECBAgQIDA/wP4i719QbgopQAAAABJRU5ErkJggg=="/>
  <p:tag name="POWERPOINTLATEX_PIXELSPEREMHEIGHT#52203D0D0A205C667261637B0D0A2020205C73756D205C5068695F6B205C2C205C6F6E655365747B5C6D617468726D7B71756572797D5F6B3D5C6D617468726D7B696E7374616E63657D5F6B7D0D0A20207D7B0D0A2020205C73756D205C5068695F6B0D0A207D" val="208.3333"/>
  <p:tag name="POWERPOINTLATEX_BASELINEOFFSET#52203D0D0A205C667261637B0D0A2020205C73756D205C5068695F6B205C2C205C6F6E655365747B5C6D617468726D7B71756572797D5F6B3D5C6D617468726D7B696E7374616E63657D5F6B7D0D0A20207D7B0D0A2020205C73756D205C5068695F6B0D0A207D" val="109"/>
  <p:tag name="POWERPOINTLATEX_CACHECONTENT#52203D0D0A205C667261637B0D0A2020206D5F7B31317D200D0A20207D7B0D0A2020206D5F7B31317D202B206D5F7B31307D202B206D5F7B30317D0D0A207D" val="iVBORw0KGgoAAAANSUhEUgAABk4AAADzCAIAAABPKX2iAAAgAElEQVR4Ae3d7V3cOL/G8Tv3ZwtIKAFSQaCEhQqAEoAKgBJgKwBKACqAlABUAJRA0gHnOuuzOl7ZlmTZliX7x4vE4/GD9JVHo/lbkr98fn7+hz8EEEAAAQQQQAABBLIReHx8vL+/f3p6en9///37t9L19evXnZ2dHz9+/Pnnn7u7u+Om9NevXz9//tTpXl5edMaPj4/qpNVZNjc3q7NrQWff3t4e9+zmaM/PzyYNVjKUgI2NDSVAAnJQMr59+2Z2ZAEBBBBAAAEE6gJfCHXVOVhGAAEEEEAAAQQQmFFAQa6TkxMFetxpODo6Oj093dracm/mfvft7U0BtdvbW0W43FvW31XU6fDwUAkYK+alLN/c3CjWVo+v1c/YuqyYl9JwfHzc+i4rEUAAAQQQWLMAoa41lz55RwABBBBAAAEEMhJQ4EZBn/AEKdp1eXkZvr3ZUtGlv/76S9ElsyZiQcEmpXZIwEuJv7i46BXhstKpuNv5+fnZ2Zm1npcIIIAAAgisWYBQ15pLn7wjgAACCCCAAAK5CGhYYkTsSWP6Hh4ewrt3aZCgOkP16sblBtLRrq+v3ds039UuClENCXLVjykE9U0bEnSrH41lBBBAAAEEShcg1FV6CZJ+BBBAAAEEEECgeIGDgwONJaxnQ9NRKYqknlOao0ozWDk6Yalnk2Jk3kCPJuRSdKmr15hOpDNqGiyFjaqJsZQYTdqloJiiSFba6unUsvZVBM1a2fVSW2r8Y+sITZ23SoMOqGQo49VBtLEElHJ3hO7q6orxjF3srEcAAQQQWJUAoa5VFTeZRQABBBBAAAEEshPQOD4FoUyyukJXjuGN2kXxIMdM7RqxqABTsxeVgko6tXeWd4XJtLuj01lgtEsjDRWzMzk1Cwrq6c8brevKhTkO0S5DwQICCCCAwJoFCHWtufTJOwIIIIAAAgggMLOA5ob//v27SYSCVurB1DUgUcGsZriq2tcRbLJCadX2Cm9pnixvdMkkTAvNrmf1dxWrcoxkVLBMZ2x2y9J0Y4q1OYJ09VNoWVzqetaFoA2k1ytT1vF5iQACCCCAwAIE5g91VdOC6lvZ8Z2dP7SaZUpk1c+86vdedTvXv2p4dTXX8s8XKUQAAQQQQAABBCYVUFymHgDSxFuatKvrjI6OXdpFIw0VjbL2bcan1DxT7yfHWawj1F+qUdc69rDapivxik/t7e1ZO+7v72tMYniQyyRDjWcdzby0FpQ7nc5ayUsEEEAAAQRWJTBzqEuzFejG1BrEq5iXMqsbetxqW0OJk0cEEEAAAQQQ8Arc3d1pYKDZzN0xSptZ25sdq4VmlKc51b33FNYxrZd9E6Dd1dxV869+T1e3SBXkakblrHM5XlrxQWtL9VbjmYyWCS8RQAABBFYlMHOoq2vCgsWXgbp6qWGnu3l0+Fp8WZNBBBBAAAEEEOgSsDpJaRp4dy8n713Ser+qZjyotdtXV9q61n/58qXrLa2vJ0AvmwlWI1Bzfrmz6Th+9ZZGSp6cnHRtplCaxkt2vct6BBBAAAEEFi/w33lzaHXknjcxKc+ujvqal0EzU6iFp3gf/cxT4nMuBBBAAAEEEMhBQD2k6k1BzVrlDQBVU0Y4Em9mjld/rvq4SO2o6TKGdKQyJ1Wsyiw3F+pPeFQDT/256tvopYJf3mzWd2ldtg5rbaMeZBrkaK3kJQIIIIAAAusRmDnUtR7orpyqhacH8SjmpRuPavB1bcZ6BBBAAAEEEEBgYQL1py4qa9bLuMxWoS5N6WViXjpOFecaawYJ9+Qb5rzqV2XNH6/u/GNFoLzDAkwy4hjZCwEEEEAAgaIFZg51abqEovlGTLxuPGpIo+7y6SFBIx6WQyGAAAIIIIAAAhkKqHNTvUuXuimF9HWqz3jVmik1qNSUqnet0maK+3hjQ61Ha12pGcFa11crlcKqt34zzjXuTU13B7d6jzZHankLAQQQQACBRQr8MW+u1LdckzKo/aF/rbZLtab6Vy2h5gZDUq7GgVpUemCiaSVUD08MOaZSos2q1JpEKoVW+kMO1dxGB9EtTU0mqn+ZT7TpwxoEEEAAAQQQWIaAWjv1jGj0Yv1l13I9Ota1jdU7TJNnjdWfq+uM1nqFmZSGelI15nHcOJfOqLaro/Gp0ZpWqniJAAIIIIDAegRmnpa+L7RuAOqbWyP+6q2HXgfRjbjox0t7T6Se6kqYUqh/1coZ2HVcYbiBT+fxJpgNEEAAAQQQQACBWQSsyd0/Pz9DktH3iUZq9WkwY8iRw7dxTwmv46i1WW+p6qUahyF91sLToC2tGf2b+waSNndkDQIIIIAAAqULzNyrqy+fbsrpT00W77d765EnamqYc6kRU6XQrFEPdgW87u/vI8JeulOnIY3qfaanBY3ePDIpZAEBBBBAAAEEEEgsYHVx0iRWgQmoh5C8u2iijNHjXDqpoy9VlSQrkepWNkVDrhpn4EUoYgNFDyvVJT2dfJGZKuJyIpEIIICABArr1WXKTLMwWL3TzVuOBevxz44tp3hLX3jqpRU3dcK8KZ9Cg2MigAACCCCAwGoFNIVF/S6g7uoFPhtRMSNvpKlS1ZhBjQaYQrhXz7LwrPVNqtUtrrl7Kb26VPS6K2zSX0qyTYJbFxaZqdacshIBBBDIU2DmaelToqhLl9pVKc9onUv3FasBmO5nVFt7VS/39vaYuqtVhpUIIIAAAgggUJxAPc6lxKsPe0gWNFNEYJxLR1OMKeSYEdtYnbYcR1AfpcAQnuMgrW+JonV9WSvVMNZAjXqcS+mvJvUvKyP11C4yU/UMsowAAggUIVBqqCu8kWGKIbxvvNlligWNcNRXoHppmRnxA8+iGcrmDdUFppPNEEAAAQQQQAABh4A1elG3AAPH91kBMscpNEXXiI9ctE4U2ApVS8/KqXWcIS+9s873bWcOSUzEvgrV6R6wHlLZxAyPZkacd9JdFpmpScU4OAIIIDCdQKmhrvC2jrELvGFotp90QUErfbX3TZJyTbRr0nLh4AgggAACCCAwtYDVigtvDnnjO1XKdcAppugyLIGTUUzXrUwpaUaITPKqhfBni1s7Tv1S8SCNVFDyNK3H1OdKdvxFZiqZHidCAAEEphAoMtSlrxPvF3wTK7cgkW5gPj4+Bj5a22RHrUP1CzMvWUAAAQQQQAABBMoSiA51WTt25XrSGFPg8DrNiD9py9MbbouYLqPLc6z16uOm4ZwKcmmkwljHnP04i8zU7KokAAEEEBguUNgTGKsMBzZ06jrhNwzreyVY1vz66qfd676WGjdqPClMliB5nAIBBBBAAAEEEBhRoHnDMjAkpB298R2lU0MXA4dDxmUqpBWqwYMXFxdxxw/cy5sMjQ0MPNR0m6nI1BFPpabUehM8XTLGPfIiMzUuEUdDAAEEchAg1DV/KejJjHpctDUlpztZai6o77fCZO7NeBcBBBBAAAEEEMhZIHwq1ZDRi3oG0aRDFyUZEm5TnGvScJuS4R3fkKxXl0I/9bie7uAqbWrZ6t+iZ91aXqZyrgdIGwIIIDC6AKGu0UljDqheXYpe9WoQqO+37tdN9FifmDywDwIIIIAAAggg4BNQDEgdr9SMUTREkanwju0hNwXr4QlfQiLf9/ZOUpeuqcNtIV37k/XqUkhrSQMSq8tikZmKvOLZDQEEEChToLy5unTvSF8/fbUzn99Kzb7wpp7Ju6aBkIZ5yQICCCCAAAIIIJC/gCJBmvFKbRg9kzq891NIjGnqW4AhrdDz8/Opi8BLoRhiOOzUqbWOr358fWeqtY6Q4ctFZipDZ5KEAAIIhAuUF+ryfrs3M5+sC3fz1OFr1DhTuyR8e22pXmCKdvXahY0RQAABBBBAAIHiBEJiTAkaRSGt0PAhmdGl4E1GhnPUKknqzaeufJrHPVmPs2jhwB0XmanAvLMZAgggkLlAeQMYvd/uTfEMv++bidQaNdH63glUZ37dEc28z1prZlmJAAIIIIAAAggECoQ0/w4PDwOPFr2ZNxm6bbm1tRV9/JAdFfXzzhc2b9NXQzjlYP4U2FpAS3WRmQq53tgGAQQQKFSAUFdGBRcR6lLqFR0LmbIho3ySFAQQQAABBBBAoI+AN8akSESCeIo3GQliTN40yDVBMkzpif3z89O8XMbCIjO1jKIhFwgggECgQGEDGEO6rzdzHvgQ6+aOiddoVoWIsZZq8WjCi8RJ5XQIIIAAAggggEAyAW98J0FwJ6QVmiAZt7e3bnY1JrOdqMudct5FAAEEEEBgLIHCQl3ehk7TJSJ41DxIsjVxLaTlPfgmGTgnQgABBBBAAIHMBUJiTDmMXhRjXEOul7/3SZQJ0tArwWyMAAIIIIBAeoHlh7rK+r6Pm6fTe38v/YXFGRFAAAEEEEAAgVEEQu50JmjveZOh2amm7k4VMmdFgqjfKMXKQRBAAAEEEJhOgFDXdLYxR1YjKWI3PYoxpOkTcWR2QQABBBBAAAEE5hXIIcYkAW8yEoTbvF260sxZNu/1wNkRQAABBBDwCpQU6grpvt7McCkTdVUpVwOlmYWQNd7mV8hB2AYBBBBAAAEEEMhN4OnpyZ2kBLNVhLRCE4S6vB356dLlvlR4FwEEEEBgJQIlhbq8DZ1mmSVo+jRPOmTNxsZG3O7ex07HHZa9EEAAAQQQQACBGQUUY/I2chLEmELuKU6dDHXhV0d+d1ns7++7N+BdBBBAAAEE1iBQUqgrpJFhldnUbQ7rdDO+jIgDzphaTo0AAggggAACCIQIhLRwEnRl8rZCE0zUFTJ6sazRDCEXANsggAACCCAQIUCoKwItx128d/lyTDRpQgABBBBAAAEEnAI5xJiUQG8yEtxeZfSi80rhTQQQQAABBP5foJhQV0j39f/P1j9Lxd3a+vj4+Cftvf8XUe992AEBBBBAAAEEEMhYIIcYUw4TdYWMXjw6Osq4JEkaAggggAAC6QSKCXWFdF+32IqbqEvpf39/t3IR/nJImCz8LGyJAAIIIIAAAggkE2Ciror65ubGba4RlNvb2+5teBcBBBBAAIGVCBQT6vLe02sWWIKe5M2TDlwzZBzikH0HJpvdEUAAAQQQQACB0QXUlcl7zATtPW8rVLdXv3375k1q9AbqVuadqIsJ6aN52REBBBBAYHkChLryKtOIzmsmA1+/fjXLLCCAAAIIIIAAAqULzB5jqgC9yZg63OadpUvpZPRi6Vc76UcAAQQQGFGgmFCXt/t6E2VnZ6e5MvM1QwYwbmxsZJ47kocAAggggAACCIQLzB5jUlJzmKjLO3pR3cq2trbCYdkSAQQQQACBZQuUEeoK6b5uldPUPcmt0431MiKiZ049ac95cxYWEEAAAQQQQACBNALedtHU3amUTW+4TdtM+hykt7c3r0OvLl0K3inBajcqOnZ9fZ2mKDkLAggggAACKQXKCHWFNDIstQRNH+uMw1+G3DbsOgujF7tkWI8AAggggAACJQqE3OmcNMZUoXlboVM/B8nbpUvpPD4+Di/i8/NzZUpzvGowwcnJSfiObIkAAggggEApAoS6MiqpIRN1lRjay4iepCCAAAIIIIBAZgKzx5gqD+88WVO3wbyhrr4T0nsPmNmFQHIQQAABBBDoLVBGqMvbbbuZ7xIn6vI26ZrZNGtKzK9JPAsIIIAAAggggIAl4G0XJWj8aPCg9wnXk4a61LXNmwD10rLoHC+tvnJTd0lzpIS3EEAAAQQQmE6ggFCX9ZUcYrG5uVnixFXeJp0j75M2sxzn5S0EEEAAAQQQQGAKAe+dzgSNn5C22aSDKL09sNTo3d7eDve/v7+vb5zAsH46lhFAAAEEEEgjUECoK6SRYWGV+LWtibq8TTorm+alJurq1coxO7KAAAIIIIAAAghkKBBypzNBe8/bCp20V5Qah1ZkqllSp6enzZWONdZ4zF7z2TsOy1sIIIAAAghkJUCoK5fi8LalHAk9PDx0vMtbCCCAAAIIIIBAWQLedlGaLvzeZEwabvN26VKZ9moE3t3d1YdDKk6nhzCWdWGQWgQQQAABBEIECgh1RfR1mrTZEcIasY11k63XEbgj14uLjRFAAAEEEEAgc4F5Y0wVzuwTdXlDXZqQvteUHRcXF/VypwFZ12AZAQQQQGBJArmHukK6r1vlkeYun3XSgS9DOqh3naLvHA1dx2E9AggggAACCCCQiYD3TmeC+5recJusppsaX4G29/d3d3H0ilU9Pz/XVTX9xfHxsfv4vIsAAggggEChArmHukIaGRZ9gqaPdcbhL4d06bJu0A1PDEdAAAEEEEAAAQRmFAi505mgvedthWoAYK9OVb1IvWdXrKrXjPhWi7HXcxt7pZyNEUAAAQQQmF2AUNfsRfC/CfB2UO9KpdpYBwcHXe+yHgEEEEAAAQQQKE7AG+VJ04Xfm4xJw23eLl29ZulSl676DPcKk52dnRV3YZBgBBBAAAEEAgVyD3XVO1oHZmnSZkdgGnptpg7qEdmsTmHdoOt1XjZGAAEEEEAAAQQyFJg3xlSBzD5RV33++NYy6tXitYY60qWrlZSVCCCAAAKLEcg61BXSfd0qiTR3+ayTDnwZ3drQXKS9Oq4PTCe7I4AAAggggAACCQS8twB7RXniEuwNt+mwkzbD1PHKnXJ17XdvYN69vr6uk6q1TJcug8MCAggggMAiBbIOdYU0MqxSSdD0sc448GX0hPRqAEUPexyYZnZHAAEEEEAAAQQmEgi505mgvedthYZHmuKgNjY23DtubW25N6jeVfe0k5OT+pZXV1f1lywjgAACCCCwPAFCXTOXaXSXLs1kP91MqDOjcHoEEEAAAQQQWKtAfUqpVoM0Xfi9oa6pw21jhdL29vbqjBrJOGlntPq5WEYAAQQQQGAugaxDXfW+1oFAUzc7ApMRuJnus8X1zKKZEijMZggggAACCCBQlsDsMSZxzT5Rl9IwSkBKB6lPb68ooQYzlnU9kFoEEEAAAQQiBPINdYV0X7cynOYun3XSIS/junQpnEczZQg7+yKAAAIIIIBAngKa2KEemmlNpOYqbV0/4kpvuE3nGiUU5U6zNZe8tbGsrDXWSz2k28rIw8ODtQ0vEUAAAQQQWKRAvqEu67s5RL+sLl2K5Xm76DdzrXCehi4217MGAQQQQAABBBAoXSCk+ZcgxuRNRpo2p/tB209PT13FrV5p29vbVjtTca7A6b26Dst6BBBAAAEEShEg1DVbSR0eHvY9t6aiVzOFKbr6urE9AggggAACCBQhkEmMKZNkqMnniHZ1TYJxeXn5/ft3axoQ3ShNECIs4hojkQgggAACaxDIN9RlfUOHFEaaO2whKfFuoy7lv3//9m5W30BxLt2+43Zc3YRlBBBAAAEEEFiSQA6jF+XpbaQlGERZFevZ2VnXudRp6/j4+Pn5WSMZ9afhAtpY0bHm/Bi6UaqW55KuE/KCAAIIIICAW+AP99tzvbvsibo005bVpdzrTJzLS8QGCCCAAAIIIFC6gCZqcGcholO8+4Ct76rd5Yh26d5qyluPd3d3ClS1Nh3Vsaurb1eVL3kybrG1iFmJAAIIILBsgUx7dXn7jTdLpZQuXbr5dnJy0ky/Y42eNq2bnCkbVY7E8BYCCCCAAAIIIDCRgHsido3CSzONgyMZioJdXV1NlP2uwyraFXHS09NTTdpFA7JLlfUIIIAAAgsWINSVtHAV59rZ2el1SoXwtFeahl2vhLExAggggAACCCAwroAmU1eApvWYinMlG4Wn6a50o7GZDHWSmms2CY1V/Pj46MKxkqpQ3evrq3JhreclAggggAACKxHINNS1yIm6FLHq2/VMDZqIsZwruXbJJgIIIIAAAggsT0ABGo25M00mRZfUHFKUJ1mcqyJVs01TwpsBlYp8qV/VvJ2kdONTOJ+fn4r6KZilJKmLWZVaLeilVuotWWmuDDpzLe+jQY4QQAABBMIFcpyrS22L8AxUW+oLPvN+T4pY7e3thedLOVJjhWflhIuxJQIIIIAAAggsQ0DtnxyaQJrlXX8ZkirqlzjwlyECSUIAAQQQQMAhkGOvruVN1KVbcL3iXLqTqcm5cmjkOS4d3kIAAQQQQAABBBBAAAEEEEAAAQRyE8ixV9eSQl169rMeFdQrR+otn+ctxNyuXdKDAAIIIIAAAggggAACCCCAAAIIWAKEuiyQMV/qcTmaNMHxsGrrZOrMpUGLmY/EtNLMSwQQQAABBBBAAAEEEEAAAQQQQCAfgewGMMZN1JXb1JvKhYYfqj9XYJyrmplL83kR58rns0FKEEAAAQQQQAABBBBAAAEEEECgOIHsQl29xvpV3OYZPTno69E8mih0Z2cnPCMasahxjkwvmkPxkQYEEEAAAQQQQAABBBBAAAEEEChaILsBjOERIuOeSaireij1/f29SZh3QQ/PPj8/pyeXF4oNEEAAAQQQQAABBBBAAAEEEEAAgRABQl0hSq5t1CHr5u8/PTPRtd2/3yPI9W+P3q/Ue06DQz8+PnrvyQ7jCWxubuY2dni8zHEkBBBAAAEEEEAAAQQQQACBIgXyCnUVNFGXQi3qwKVZ5F9eXsJLXnNyqRsXD1gMF2tuKT2FFgMnQWvuzprRBfTsBQ3CpXPi6LAcEAEEEEAAAQQQQAABBBBAIEIgr1BX5qMXFYl7enpSIvXXN9SiUZbqyaW56iMKiV2MgACFb16ykIOAIo8qFAV/c0gMaUAAAQQQQAABBBBAAAEEEFi5AKGuf10AGo2o1xoWp9GICmbp3/rfvzYNe6ERXurzsr+/zzivMDDXVgqmEOdyAc33nj4men4okdz5SoAzI4AAAggggAACCCCAAAII/J9A8aGuk7//citPRbgU3jo8PNze3s4tbeWmp9dY0XKzWWjKVTqEugotO5KNAAIIIIAAAggggAACCCxJIKNQV8REXbmVhEYp6o8+XLmVC+lBAAEEEEAAAQQQQAABBBBAAIGVCGQU6ip3bJom4aIDV4IPjMKICc7CKeIEKJ04N/ZCAAEEEEBgbQKa+taRZb1b4qiIRWbKUUy8hQACCGQu8N980lduqEvTcutRjNU8X/l4Li8lesafnvS3vHwtIEeakK7EVukC5MkCAggggAACZQnc3d399ddfjjTrYeXFDfVYZKYcZcRbCCCAQP4CXz4/PzNJ5ZcvX/qmRD+w++7i2F6z0WsqejMnvWPLrreUHvXwYgb6Lp9R1mv6c8UWNTOUpkIf5YAcJFpAc9L9+PFDXRoPDg6iD8KOCCCAAAIIIFC0gG73drXK1K5W1qpnPanfU3j7TW0MdRjXv/r7+vXrxsZGF5E20N3Qrnej1y8yU9Ea7IgAAggUJ5BLqEt3b3Z2dnrx6Tf2pPd8dHB9Jauvmf70DR2eNgW81Ploii/d8DSwJQIIIIAAAggggAACCQQuLy/VFSvBiVpPoaEVU9xyW2SmWgFZiQACCCxSIJcBjAon9fWdem4gDcg6Pj5Wh2Td1Xl4eNBk84EpVJ8j3V/SjoHbsxkCCCCAAAIIIIAAAggggAACCCCAwCgChLqCGHd3dxW6en19DQx4qRcYo7qCZNkIAQQQQAABBBBAAAEEEEAAAQQQGE+g4FBX3wGPw9E0CZcCXurhpU5bIUe7v7/XLm9vbyEbsw0CCCCAAAIIIIAAAggggAACCCCAwECBLObqynCiLjerhjSq01bgoEtNpakteT6dm5R3EUAAAQQQQAABBEoUUEte09KrxavEa/74aqFarrIzcAZbNbyr41ST3Gu5epBUNZeuZu+d4pFQi8xUxci/CCCAwBoEsgh1Rcz7qAcdaq95S0ijGgOjXUqn+oJp+3kTzNkRQAABBBBAAAEEEEAAAQQQQACBZQtkMYAxPGBkCiP96EVzarPw+Pio+0jmpXthb29Pd4fc2/AuAggggAACCCCAAAIIIIAAAggggMAQgSx6dX358qVvHtSBeWBf6L5nbN1eHao1b1fVfbp1g/pKdedW7+4ckl1PFcsIIIAAAggggAACCCCAAAIIIIDAYgTm79UV0ddJ0aVMAkZKxs3NTeDVoIjYn3/+GbgxmyGAAAIIIIAAAggggAACCCCAAAII9BWYP9QVMXoxq4DRwcFB+DDGl5eX2acY63uJsD0CCCCAAAIIIIAAAggggAACCCBQigChrhFK6vz8PPwo2tg8RyZ8L7ZEAAEEEEAAAQQQQAABBBBAAAEEEPAKzD9Xl8YABs51ZTKTyURdJj1a6JWLo6Oj6+vr+u4sI4DAggUipiNcsAZZQwABBBBAAAEEEEAAAQQmFZi5V5cm6uob58pnoq56wRweHtZfupc1vRcdu9xEvIsAAggggAACCCCAAAIIIIAAAghECMwc6ip9oi4jvr+/b5ZDFsInsw85GtsggAACCCCAAAIIIIAAAggggAACCEhg5lDX09NT32LIak56k/idnR2zHLJAqCtEiW0QQAABBBBAAAEEEEAAAQQQQACBXgIzz9XVa4qrKmMZTtRVJaxvXl5fX7e2tnqVFhsjgECJAszVVWKpkWYEEEAAAQQQQAABBBAoVGDOXl1vb2/LmKirKntNItbrIri/v++1PRsjgAACCCCAAAIIIIAAAggggAACCLgF5gx1LWairop4Y2PDbW29GzF40zoCLxFAAAEEEEAAAQQQQAABBBBAAAEE6gKEuuoaSZff39+Tno+TIYAAAggggAACCCCAAAIIIIAAAksXINQ1Wwm/vLzMdm5OjAACCCCAAAIIIIAAAggggAACCCxR4I+5MrWwibrESC+tua4lzotA5gKfn5+Zp5DkIYAAAggggAACCCCAAAKLEZitV9fCJurSBRER6vr169diriQyggACCCCAAAIIIIAAAggggAACCMwuQKhrnCJQJ7VxDsRREEAAAQQQQAABBBBAAAEEEEAAAQRiBQh1xcr9ez8m3vq3B68QQAABBBBAAAEEEEAAAQQQQACBGQTmCXUtb6Kup6eniNL79u1bxF7sggACCBBTIXoAACAASURBVCCAAAIIIIAAAggggAACCCDQKjBPqGt5E3VF5Ki1PFiJAAIIIIAAAggggAACCCCAAAIIIBAtQKgrmu5fO0YMYPz69eu/DsELBBBAAAEEEEAAAQQQQAABBBBAAIFhAoS6hvn9vffz83PEUTY2NiL2YhcEEEAAAQQQQAABBBBAAAEEEEAAgS6BGUJdy5uoK2704ubmZlepsB4BBBBAAAEEEEAAAQQQQAABBBBAIEJghlBXRGDozz//jMhbsl0icqS0EepKVkCcCAEEEEAAAQQQQAABBBBAAAEEViJAqGuEgibUNQIih0AAAQQQQAABBBBAAAEEEEAAAQQGC/wx+Ai9DxARGMq5V1fcRF1So1dX70untoOGwb6/v2vF79+/a6tZTCRQPVRB1/DW1laiU3IaBBBAAAEEEEAAAQQQQAABBAIEUoe6ljdR1+3tbYBzyyaEulpQAladnZ3d3NwQ4QqgSrTJ0dHRxcXFt2/fEp2P0yCAAAIIIIAAAggggAACCCDQLZA61LWwLl2CjchRVRyEurovy853dnd3o8E7D8obwwQUeVShKIo97DDsjQACCCCAAAIIIIAAAggggMAIAqnn6oqIU+Q8elEl8PLyElcO9ILp66ZgSsT10/csbB8hoMGkj4+PETuyCwIIIIAAAggggAACCCCAAALjChDqGuQZ/fOeLl0R7tFRxYhzsUtfAUqnrxjbI4AAAggggAACCCCAAAIITCGQNNS1vIm6on/eE+qKuJqrqdAjdmQXBBBAAAEEEEAAAQQQQAABBBBYiUDSUFfE6LPMRy9G5Ki6sAh1RXzAdnZ2IvZilzQCmX9U0yBwFgQQQAABBBBAAAEEEEAAgdkFCHUNKoLoUBcdlCLcNbuZnvQXsSO7TC2ghzBub29PfRaOjwACCCCAAAIIIIAAAggggIBXgFCXl6hzg+fn5873fG/Qq8sn1P7+2dnZw8PD/v4+gO1AadcqYquyuL29vb6+TntmzoYAAggggAACCCCAAAIIIIBAu8Af7asnWLu8ibqenp6inYjURNPt/v0XvTs7IoAAAggggAACCCCAAAIIIIDAggXS9eqKGOv348ePnOkjcmSyQ6jLULCAAAIIIIAAAggggAACCCCAAAIIjCWQdagr84muox+/qMLb2NgYqwg5DgIIIIAAAggggAACCCCAAAIIIIBAJfDl8/MzjYXmFP/9+3evc72+vm5tbfXaJeXGX758iT5dMvboFLIjAggggAACCCCAAAIIIIAAAgggUJxAol5dERN1acbrnONcQ+ak5/GLxX1OSDACCCCAAAIIIIAAAggggAACCBQhkCjUFTHWL/PRi8xJX8T1TSIRQAABBBBAAAEEEEAAAQQQQGBVAomewBgxg3vmoa739/foC2Wiibru7u6UJLlprGh02tgRAQQQQAABBBBAAAEEEEAAAQQQKFeAUFdk2UX0UzNnmuLxi9vb21WSNDpSPc5yHvtpHFhAAAEEEEAAAQQQQAABBBBAAAEExhVIMYDx169ffftAZT5Rl8rg4+MjuiRGn6vr8fHRhN409//9/X102tgRAQQQQAABBBBAAAEEEEAAAQQQKFcgRa+u5Y1eVHn3Dd7VL5HRBzDe3NzUjz8kDFc/DssIIIAAAgggMJeAHoCjbtpqMxwcHMyVBs6LAAIIzCJABTgLOydFYEkChLpmKM3Re3VZ3bh2dnZmyBWnRAABBBBAAIGRBHZ3d82dQqYmGAmVwyCAQBkCVIBllBOpRCBvgRQDGE1bLZwi8znplZEhPbOG7Ns0rGajr6/PX6+eWpYRQAABBBBAoC5wfX1dbztpaoKTk5P6BiwjgAACSxWgAlxqyZIvBBILTB7qWuREXSqkIT2zhuzbvD4uLi7qK3kCY12DZQQQQAABBIoTsDprK/31yFdx2SHBCCCAQLgAFWC4FVsigIBDYPJQ1+3treP0rW8V0SlpSM+sIftaYhrHbiakr946OjqytuElAggggAACCBQk0Dof6NvbW0FZIKkIIIBAnAAVYJwbeyGAgCUweagr4j5kEaGuzc1Ni3KWl1aXLvUXY/LaWQqCkyKAAAIIIDCWQOvjZTSMcazjcxwEEEAgWwEqwGyLhoQhUJbA5KGuZh9UL1ARoa4fP354MzL1BrrBa/HSpWtqc46PAAIIIIAAAggggAACCCCAAAI5C0wb6mrOmB5isbW1FbLZvNvkEI87Pz+3EJprrA14iQACCCCAAAIIIIAAAggggAACCCxYYNpQlzW8LsQxh95SIelUPG7c2eVDTlrfRrN0WV26Tk9Pv337Vt+GZQQQQAABBBBAAAEEEEAAAQQQQGBVAhOGuvSkWGvG9IXJHh4exuWodQh630NZYxUVd6NLV19DtkcAAQQQQAABBBBAAAEEEEAAgYUJTBXq0tDFk5OTCCxFx379+hWxY/pdrGBTeAKGzyx7eXlphRHVgY4uXeFFwJYIIIAAAggggAACCCCAAAIIILBIgfFDXY+Pj7u7u9E9nqSsabCKeKL29vZ23HDL1mfohl9eGrpodeBSMo6Pj8OPwJYIIIAAAggggAACCCCAAAIIIIDAIgX+iMtV1fFKA/HUQUn/KnajP/Uzenp6Gt5lScf5/v27Al762/z7T6PzNjY2Muy1pL5Ue3t7fQ1l1XcXs73kxWJeVgu3t7fWGl4igAACCCCAAAIIIIAAAggggAACKxRwhbqq3kOjRK8iZH/+/ReyowJhOzs7ijqpm1XI9iNuo/5r+/v71vTw3uOL1LtN6wZVnMsKJirjRTyzsjVHrEQAAQQQQAABBBBAAAEEEEAAAQRGFPjy+fnZejhFVdSRqvWtPFcq4FX1NUucPJ1UPc+s8JM3DeoK17eTWhXnsqboUqBN06J5T8cGCCCAAAIIIFCKgFoIzXaF7pOlv6VXihjpRACBxQhQAS6mKMkIAvMKdM7VpT5V86as79mbjcK+R4jbXtVxRC+tm5ubXqfT5GXquWbFuTRFF3GuXoxsjAACCCCAAAIIIIAAAggggAACyxboDHUNmU9qFjL16prlvDqpxg8+PDz0OrvmlQ/vg6Z4liYvs0pEXcmKC0f2ImJjBBBAAAEEEEAAAQQQQAABBBBAoK9AZ6hLkZS+x5p3+yHPfByeck3apb5dvcJtml3eG+1SZ67Wx1mqdHS6vkMgh2eTIyCAAAIIIIAAAggggAACCCCAAAI5C3SGug4ODjQ+Luek19OmpGp29vqa9MuaQUMdr8LRNBpREauuEYiPj48qAnXmanbd0imIc6UvX86IAAIIIIAAAggggAACCCCAAAL5C3iewKheRZoDS3OoZ5sTzZ2vvlSZPIJQ3az02Mrr6+uTk5MQMdlWndHUw0u5UF5ErXiZNSdX/VBHR0c6fn0NywgggAACCCCAAAIIIIAAAggggAAClUDnExgBGiKgkYnqZfbXX38NOYi1r2JhmsxeXb2s9bxEAAEEEEAAgSUJ8ACyJZUmeUEAgV4CVIC9uNgYAQS6BDoHMHbtwPoQAdXRl5eX6qJ1dXUVPqTRceTT01OFz4hzOYh4CwEEEEAAAQQQQAABBBBAAAEEECDUNeE1oIDX8fGxhjS+vr6qk5dGKfY9mSbz0o4KmSlw1ndftkcAAQQQQAABBBBAAAEEEEAAAQTWJsAAxtQlrsiXJpXXhFzmTzN2mUQotqWBijs7O+oLptBYJnOQmeSxgAACCCCAAAJTCzB+Z2phjo8AAtkKUAFmWzQkDIGyBFzT0peVk1JSqwc16q+U1JJOBBBAAAEEEEAAAQQQQAABBBBAoCABBjAWVFgkFQEEEEAAAQQQQAABBBBAAAEEEEDAJUCoy6XDewgggAACCCCAAAIIIIAAAggggAACBQkwgLGgwiKpCCCwLoHHx8f7+/tqdr9qUr/6XH67u7vjcugxrz9//tTpXl5eNJmgHojROpOgphTUTILTDcSuJjSs0mAlQ9nf2NhQAjSboeY0VDI0o8e4CBwNAQRyEKD2o/bL4TokDQjMIkAFSAU4y4W3wJN+8ocAAgggkJnAw8ODAjrer5yjoyM94HVg2qtHxCp45D1dfQNFnXR2xcUGnt3srizv7+/rsPWzeJeV7KurK3MQFhBYhkDrB2HEj1vOStR+3nqv2oDaL+fLmLQNEaAC9FYCNP+oAId8xNaz73/Wk1VyigACCBQhoBaMt5VT3+D09DQuX/pJqY5R9UNFLKu1MfAX+MXFRWu7Njwx2l0HiUNgLwQyFGj9RAz8oGWYzWaSqP3C671qS2q/5lXEmtIFqAAD6wGaf1SApX/Yp04/oa6phTk+Aggg0EMgLvakLmC9unfpN7NCVIFtqZDN9AO1Ryb/2VQdslpbtCFnbG4jhDXEAv7B4/8lC7R+LhZ/eVP7Nau1wDXUfkuuDtaXNyrAwA++NqP5VyEs/vtxfdXAODkm1DWOI0dBAAEEhgtoBJ/VvtFvv9vbW4WxNHOWuxOWmoYh3/Q6jqPfhOJfukmoM+pQ1Um1vRa0ppk2K6naN1xAx1f7zDpC9VIZ0bnUS0v5NWlQMrSLQmPeCB3jGcNLgS2zFVjhL71mDUPtp3qv+qP2y/ajSsKmEKACVHOICvCf+o/m3xQfsrUck1DXWkqafCKAQOYCCu7UQz9doStHoEq7qGXgyKaCR60tSMWPFMxy76vDagN3t4vAaJeiafWcmmVlTb/oHOmv3urKhTkO0S6vIRtkLtD6OQ35dGSer67kUftR+3VdG6xfoQAVYGttT/OP5t8Ka4OBWSbUNRCQ3RFAAIERBNR9yURqtKB2ntZ0Hbe1FVjt7gg2WT8mq+0VumptUXWdWuubnS/qKVdTzLGvgmWt3bIU/PIG2uqHFY4DQenpm6n6wVlGYHaB1st7qVc1tR+13+yfOBKQlQAVYFdxtMrQ/Ku3Qpf6Rdl1SbDeLUCoy+3DuwgggEAKASsApDtXjrM67uzp+179s5r7NuNTGj/oPkvzIGZN19jDqrXRdVj9oG3uqIT1+pln0qCz1Bs31rJOZLZkAYHiBFp/zyy1BU/t1/f6pPbrK8b2ZQlQAXaVF80/yVABdl0erG8KEOpqmrAGAQQQSCqg4FQ9UuPuGKWUWdvX99VyM8rTHHXoPYU7/30ToKPpV7rVeNXL1qic+9T1d61fyJaDerHVN2YZgYIErA9LdW0vMtRlVSbeqsna3vrUU/tVINR+BX3YSWpTgAqwaVKtoQKsHGj+dV0hrLcECHVZILxEAAEEUgtYfZ28vZz0i9f6gWe9rPerajYIBgaYKh3rjNbLegK0fTPBSpU3m95i0Jxc1nnrL9VW9h6BDRDIU2A9v/So/eKuQGq/ODf2KkKACrCrmJqtqXqzR8v11hfNvy5G1q9H4L/WJ4SXCCCAAAIpBe7u7t7f380ZNWvVt2/fzMvWhdZWYH3Lnz9/Vi93d3dfXl7MW9pR7aSDgwOzJnqh2YSqH+rm5sa8fHt7s7qV6eXz87M3m+YIXQvWYa3Nfv/+/fj4aK3kJQII5CNA7RddFtR+0XTsiEAmAlSA0QVBBRhNt7YdCXWtrcTJLwII5CVwfn5eT5D1sv5W+HIV6jo+PjYxL+1bxbm2t7fDj+PYcmdnx/GuOe+vX7+0paJOZmNNzjVWBGpra8sctnXBJKP1XVYigMC8AlZ1Z72MSxu1X+VG7Rd3/bAXAskErBrPehmXDCrAyo0KMO76Wd5ehLqWV6bkCAEEihFQ56Z6ly7dpwrp61SPHLVmVT25Li8v612rtJm++L2xodajta60hh1Z2yiF6syllc04l25jWhsPeenu4Fbv0TbkLOyLAAKjC1D7DSSl9hsIyO4IzChABTgQnwpwIOBKdifUtZKCJpsIIJCjgCYPridLoxfrL7uW69Gxrm2s24OavmGs/lxdZ7TWK8ykkZL1pGrM47hxLp1xY2PDOm/9pXdWi/rGLCOAQEoBar+B2tR+AwHZHYEZBagAB+JTAQ4EXMnuf6wkn2QTAQQQyFDg/v6+nipNrVV/2bXcN4KjCYwDj9x1xuZ69/00ba9YWz3OpV5g6fuTe7u/NfM145rr6+sqwRrjOWL/uxlzpFMvMlPzki7m7NR+kxYltd+kvNXBNUJf32v6RtaXXfVn2PUVqZ/i1b+6zaMOzoG9thMkm1PkIEAFOGkpmE/ipGcJP/gK64pMmn+EusKvUrZEAAEExhSwujgpwBF4dDWpA7fUZkdHR5q0K3z7wC29zQgrkepWFjI2M/DsZjM9xtEsF72gHnCm4asooR6OU3R2qsQvMlMLKJccskDtN7wUqP2GG8YdQb9aNT+AnmXsGCOvr0jzLWlu8yjydXh4qC/lxJ2s47LJXtMJUAEOty2iAlxtXZFP848BjMM/axwBAQQQiBGw5tJSCzjwKKbd7N1eN5N1X8W7WcQGvRoZ+kkwUTcl81siIguZ7KIJO4Rj4lxVqqqZzjJJYUQyFpmpCAd26RKg9uuSCV9P7RduNdaWqtn0E07dtXRDwhHn6jqdikxXvnp4KdQ10Vdz16lZn5UAFeDw4si8AlxtXZFb849eXcM/axwBAQQQiBGwIlbuZyebE+geUfgXvGJMZsdxF6xOW46Dq7eafhs4Noh+SxTR++awo9Kv30tWk7dKWHgR55CRehoWmal6BlkeRYDabyAjtd9AwL67C1y9sax7EvWDaJC++dN63Q1SNa6xja0RMa08OTlR5a8/enjVGVeyTAU4sKBzrgBXW1co4xm2aQl1DfyssTsCCCAQI2B1X1f3q8DxfVYLyXFuTdE1UV8qnTQw1KXxGlZOHQnu+5Z3zjKdve8x02yvBoGmpP3rr7/SnC7NWRaZqTR0azuLVSdQ+0VcANR+EWjRu+iKVZyr9Q6Erl69pU7Zjm9wdXPQbSdFtawjKOClHl7anR5e0UVT4o5UgMNLLdsKcJ11Rc7NPwYwDv+4cQQEEECgt4AVsQrs0qXTeL/gq6TogFNM0WXy2Xqn2rxrFqbrVqZTeMNt7gf0mESmXFAzqBr/sqQ41yIzlfKqWNu5qP2Glzi133DDwCOcnZ0pkmVFqbSvglz6OlYYS1+1jjiXtlS/rcvLy+rXYPOkVccuvdt8izWLFKACHF6seVaAK6wr8m/+0atr+MeNIyCAAAK9BaLbOtaOXSeeNMYUOJOUblaP/uTHen694Tb9FKlvP8uyfsDo55CSqoILLLtZ0tnrpIvMVC8BNh4iYH0QwgP91o5daaD2kwy1X9fl0Wt9fXLl+o7qNB1xM0m/hDWif29vz/qhXnXv0sNbpuuIXU88y/MKWPUYFWBEcWTY/FtJXVFc849QV8Tni10QQACBQQL6qrBauoEhIe3o/YJXytQKd99kHpT6//zHaqi1Hk2DBzVGr/WtsVZ6k6GxIWOdy30clUs9s7r/r/LVXC36t9kXwH2ofN5dZKby4V1tSqj9Ril6ar9RGN0HUTCrOTmXvtqEHz3BloJZulekb3yrBPVloRCY7otM+t3tzi/vJhCgAhwF2fr4NI+ZrPlXnXphdcWSmn+EupqfDtYggAACSQV0mzfwfCGjFzUzbsTd5sAEVJuFhNsU+pm6yW6FC5tZSNavQSlZ0oDESnKRmWpeJKyZV4DaL86f2i/OLXwvDTnU0MLm9kPiXOZoj4+PCpZZ36QqU3Xw0YhIsxkLixegAowr4nwqQKV/eXXFkpp/hLriPmLshQACCMQLKAakjlcKjqjjjyJTre3p1qM37zA3N6t3L2q+O8oa7/003feeOtymnwrevCS+redNj9lArVuV+8KiYwvIlO5k6iNpiim3BbU+M3nSwpBhVtR+w68rar/hhu4jSFiPEmtuoy/u6P5c1tE0zPb79+/WSgW/9NU51yz1VIBWcXS9pALsktH6tTX/1llXWBdA1s2/T/4QQAABBAoRUHzE+oKxXqqRMXVWQmIBCrdNnYzT01Mr79ZLWU2dBnP8kN52Sp7u2OuXkgC1o3s6IR3QHHyuhUVmqhVTZeH9ZFlXFy8lluBjXi8vbxlR+5nLktqvfuVELLfGlFWBRxzKsYu+DkyR1Rc0aZdjr9HfogKs4wcuUwF2QSX4Xsiq+bfIumJJzT96dXV9VFmPAAII5CXQnOKhmT7NBN9cOe4ab5cunS68T3502rzJCJ/qNToNjh3V+lFT2Pypf9lYfQEcJ536rUVmSs8P0uPVpqZb3vHVxazq9qKZthPkjtqvjkztV9cYfVmXdOsci6P3mFYHLvXtbQ7FOjk5CXz2y/C8UwHGGVIBdrmtqvm3nrqi4Obf6DcHOCACCCCAwBQC7n5AVbMjQW8gbzRN8Z0psl8/ZkjPMnHVd8lt2V2aCcpxCpASM5VsQreuHwZFr1fzd4oLqXlM96VF7WddRdR+zUsocM3r66uFWb0cvUtXlZ6ujl0JusZUCaACbC3uwJVUgBbUqpp/a6sr3FWo+zt6xjbtf61rlJcIIIAAAnkKeO/kq9WVoOuQNxkJulN506ASTJCMPK8TUtVLoLX7Rq8jrHnjZHrejzy1X/06pPara/Rabp2iS0fw3uPpdRazcdeklqP3IDNntBaSfYSt8y7jZTI9KkBzwXgptGWaCnBtdYUpgrIWCHWVVV6kFgEE1ivg/YJP8O0eMowoQTLct490iehO9dTPf1zvhbisnNOpYUh5KsA0ZPfwfan9jBW1n6EYfUFfcF3Pfpnue611wJdiKHqs2+gZbB6QCrBpEr6GCtCymu5jYk6USQW4wrrCFEFZC4S6yiovUosAAisVCIkxJZhyyPuDU8WToK3T9WvEXBwJ0mDOxULRAl03ZovOVLLEp+l7Qu1XL1Bqv7rGuMtd17OGZU1376Tr26orMeNmmQpwiGeaMqICrJdRJhVgV9EvuK6ol0JBy4S6CioskooAAusVyCTG5E3GpF/zVfHr0c7e6yBB1M+bBjYoQkBjfjWLhDpWJLs/XwSLO5Gy0u9z3V3vGn7l3r3vu95qRwfsihf0PZdje28yqP0cekW8dXNz05rOSa8uPbSk9aTq2BXyZde6b/hKKsBwK7MlFaChqC+sqgJcYV1RL+uClnkCY0GFRVIRQGC9Ajn8ypK+NxmT/iSoit97T0/N0ARzlq33WlxcznW16DFkWWVLXUias8AoJLfOC9tb7ST4iaXLw5sMar+sPkR9E6O4UvNDVx1k0lF+jg+1fk7v7u72zUjf7akA+4ol3t5b81ABmhJJ0/xbbV1hnAtaoFdXQYVFUhFAYL0C+pXrzvykbfHq1CG96BP82PPO1ECXLvelwrsIlCVA7WfKi9rPUIy+4LiJolDC6KerH7Dr+I4k1XdnedkCVICmfDOpAB0fzK7PssnCwIWu4zuSNPCMpe9OqKv0EiT9CCCwfAHFmF5eXtz5TBBj8t5aVAqnTobjZprxaZ3l17zLAgIIFCRA7WcKi9rPUEyx4PgV3fXzcqxkOI6vQh/rLBynRAEqQFNq+VSA1BWmUPJfINSVfxmRQgQQWLuA956egBJ0ZfKGutRen27u3uoi8N65Uvf1BCM+1n5Fkn8EUglQ+xlpaj9DMfrC29tb1+hFnWtra2v0M9YPqK+t+sv6svdrt74xy8sToAI0ZZpJBUhdYUqkiAVCXUUUE4lEAIFVC3gbuwliTCoAbzKm7tKlNDhuplWXSIKQ36qvRTKPQFoBb7VD7WcKhNrPUPRdcFxmjjhU37N0be/o1eVIWNfRWL8kAe8FQAVoijtNBegoEeoKUxb5LBDqyqcsSAkCCCDQLuD4Zq12SBBjymGirpDu60dHR+2IrEUAgQIFqP2qQqP2m/TidVxmGxsbk55aB3ecwjt3wdRp4/jzCjiuzCphNP9MAaVp/jlKxPFBNokcuOA4BXVFqy2hrlYWViKAAAIZCXi/wBK0dRzf7kZq6mR0Pd3ZJEC3Nx1PszKbsYAAAqUIUPtVJUXtN+kV67jMEvTUcJ/i+fl50rxz8JwFHFdmleyp2106C82/+hXiKBH3B7l+kOhl9ymoK5qwhLqaJqxBAAEEMhIImZU2h7aOHgE56URd6lbmnamBCekzunBJCgKDBaj9KkJqv8GXkucA7+/vXVs4ulF07dJ3vfsUIbM19T0j2xchQAVYFVNWFSB1RRGfHZNIQl2GggUEEEAgRwHv/bSpY0wVijcZU4fbvLN0KZ1puq/neJWQJgSWKOCtdqj9TLFT+xmKvguaZ9qxi7sbhWPH8Lfcp3D8tA4/BVuWKEAFWJVaPs0/6oriPkeEuoorMhKMAALrEvC2daaOMYk7h4m6vON39KN36udkrevKI7cIzC1A7VeVALXfpFeiO5bk7nI1acKqg7uTlyABnGIuASrASj6fCtD9YaSumOuT4jgvoS4HDm8hgAAC8ws45gWoEpcg1OVtbyklu7u702HpTprXoVenBgXvlGCNuFR07Pr6erqUc2QEEIgW8H7qqf0qW2q/6GtMO7p/vg45cuC+7l/IsycvMBdsNroAFaBIs2r+zf5hpK7o+ykj1NVXjO0RQACBdAIhMzVMGmOqsuoNdalH1aQo3nt6Ovvx8XF4Gs7Pz5Wp379/q+FycnISviNbIoBAGgFqv8qZ2m/q6232n6/uDGaePHfieTdagAqwosuqAsz8w5h58qI/C0N2JNQ1RI99EUAAgWkFZo8xVdnzTpQwdd8Kb1un74T03gNOW64cHQEEfALUfpWQt7Ki9vNdSp73dc/DsYV7Ii3HjuFvuU/hTl74WdiyLAEqwKq8sqoA3R9G9wd5lMvPfQp38kZJQHEHIdRVXJGRYAQQWJGAt62zs7MzNYd6j3u/PicNdenepjcB6qUV7mDdLJ26S1p4wtgSAQSMALWfKKj9zPUw3cLHx8d0B+fICMQJUAHKLbcKkLoi7mKecS9CXTPic2oEEEDAI8BMDQLy3tPb3Nzc3t72UNbevr+/r736z6RxuvqJWEYAgXABaj9ZUfuFXzDRW3pvpUQfeawdNbnkWIfiOKUIUAGqpHKrAKkrsPEVdQAADTNJREFUSvn4mHQS6jIULCCAAAJ5CVidj1oTlyBM4721OGmvKDXxrchU0+H09LS50rHGGo/Za0Znx2F5CwEExhKg9pMktd9Yl5P7OPn31Mg/hW5h3u0rQAUosQwrwPw/ifmnsO9nYeD2hLoGArI7AgggMJWAN8ak3kx6huBUp//nuN5kTBpu897TUzIPDw//Saz//7u7u/p9OcXp9BBG/25sgQACCQW81Q61X1Ua1H4Jr0pOhUAiASpAQdP8S3S1Lfo0hLoWXbxkDgEEShbwtnUmjTFVcrNP1OVt62hK5l7xvouLi/pFQZeuugbLCGQiQO2ngqD2S3M11m9+pDlj37Pkn8K+OWJ7twAVoHwyrADz/yTmn0L3lT/6u4S6RiflgAgggMA4AqXM1DDd1PgKtHmfndwrVvX8/FxX1bNsjo+PxyktjoIAAuMJ1D+nrUdNEOj3/tpUwqj9WkuHlQggMESACpDm35Drh32NAKEuQ8ECAgggkJFAQTM19OpU1YvY+1NTsard3d3wY1pduno9tzH8LGyJAAJDBKj9pEftN+QSYl8EyhWgAlTZUQGWewFnlXJCXVkVB4lBAAEE/k/A+zW/hqlqvF26es1Toy5d9RnuFSY7OzvjgkMAgdwEqP1UItR+uV2WpAeBNAJUgHKmAkxzsS3+LIS6Fl/EZBABBIoU8LZ1EozfmX2iLu+kA70QrKGOdOkq8oNBolcgQO2nQqb2W8GVThYRaBGgAhQKFWDLlcGq/gKEuvqbsQcCCCAwvUApMzX0Gj/Yl00dr9y76PmJ7g3Mu9fX13VS9YmjS5fBYQGBrATqH9XWhPWKcbcewbvS+2tTR6D28zIWsYH3i2b2XOSfwtmJlpQAKkCVpvean6X5503V7Ndh/ilMTESoKzE4p0MAAQT8AgXN1ODPzIAtNjY23HtvbW25N6jeVfe0k5OT+pZXV1f1lywjgEAmAtR+VUFQ+2VyQZIMBFIKUAFW2lSAKa+6BZ+LUNeCC5esIYBAqQL1KaVa87CGibqU8fC7dq1KZuXe3p5Z1oJGMk7aHaN+LpYRQKCXALVfxUXt1+uyGbKx+0e1dyDVkFNX+3pP4U7h8ARwhHwEqACrssizAnR/Er0f5OGXmfcU7hQOT0BxRyDUVVyRkWAEEFi+gHfsTILxO7NP1KViHiUgpYPU5zdVlFCDGZd/DZFDBMoUoParyo3aL9n1m/+Qn+kec5wMmRMFClABVlB5VoDUFYGXcT6bEerKpyxICQIIIPC/Ar9+/aqHZlpR9vf3W9ePuNLb3tK5RmmLuNNszSVvbSwra4318uDgwMrIw8ODtQ0vEUAgEwFqv3pBUPvVNaZb1v2P6Q7OkREIF6ACrFtlWAFSV9QLqIhlQl1FFBOJRACBFQlYoZnWnCeIMXmTkaBnmfJ+cXHRKlCtfHp66npXvdK2t7etsQCKcwVO79V1WNYjgMB0At5qR6em9qv8qf3Gug7dQ34+Pj7GOlHXcdyn4Nd1l9vy1lMB1ss0w+YfdUW9gIpYJtRVRDGRSAQQWJGAt62TJsaUSTI0cMPR3Lm5uWm9Mi4vL79//249xuj29jbBj+TW9LASAQRCBDKpdjJJBrVfyDUzfBt3LMk7Oc7wBLiP4E6ee1/eLUsgk5onk2RkWAG6P4zUFRl+3Ah1ZVgoJAkBBFYtkMPoRRWA9zs7wSDK6jo4OzvrOpc6bR0fHz8/P6vbv/706CJtrObR+fm5dQ2pP5cGM1oreYkAAlkJUPtZxUHtZ4FM8dL983WKM1rHdH/bzp48K7W8nE6ACtCyza0CnP3DSF1hXSHel394t2ADBBBAAIGUAt6v0sPDwwTp0eybju9U9SxLORLw7u5OgSprNGKFoI5dXX27qg3kybjFBBcMp0BguAC1X9OQ2q9pMu4a91XnHl04Skrcp3Anb5QEcJBMBLxlTfOvXlLpm3/uAnJ/kOspj152n8KdvOiTFr0jvbqKLj4SjwACCxRwz8SpUXjqtZQg245kKAp2dXWVIA31U+j3XsRJT09PNWlXyqhcPc0sI4BALwFHtaPjUPv1wqT2C+TSV6rjwWqOWz6Bx/du5j7Fjx8/vEdgg2UIUAG2lmM+zT/qitYCynkloa6cS4e0IYDAGgU0mbp+orTmXL/0ko3C03RXrS1s3TXSdMizBI80VlF3tLpwLDE1GV9fX5ULaz0vEUAgWwFqv66iofbrkhll/c7OTtdxvGPKunYMX+8+hSNt4adgyyIEqAC7iimfCtDxeXR/kLuy1mu9+xSOtPU6y5I2JtS1pNIkLwggsBABBWg05s5MP6/okuI7ivIki3NVjpoDS1PCmx7RinypX9W8naR0S004n5+fivopmKUkmbvxWtBLrdRbsrq+vp4lHreQS5BsIDCTALVfFzy1X5fM8PXm23b4oSKO4BiUpO81lXvEMdmlUAEqwK6Cy6QCpK7oKqA81zNXV57lQqoQQGDtAnpWYA6PC9ScoPrLsDAU9Usc+MsQgSQhsEgBaj93sVL7uX0i3nX/fJ36Bo+jp4Y7YRE5ZZf8BagA3WU0bwXo/khSV7jLLv279OpKb84ZEUAAAQQQQAABBBBAIAsBDRxzpMMRinLsFf6W4/hppiEPTypbIrByAeqKsi4AQl1llRepRQABBBBAAAEEEEAAgTEFHJ01Xl5exjxT41iOaekdqWochhUIIJBCwPGppK5IUQB9zkGoq48W2yKAAAIIIIAAAggggMCyBBwPv3P0uhpuoDkxuw6i2SeZqKsLh/UIzCVAXTGXfMR5CXVFoLELAggggAACCCCAAAIILETAMfnjz58/p8uknmjcdXDHL+quXViPAAJTC1BXTC084vEJdY2IyaEQQAABBBBAAAEEEECgPIH9/f3WRKtX169fv1rfGr7SMeKJibqG83IEBKYQoK6YQnWKYxLqmkKVYyKAAAIIIIAAAggggEAxAufn511pna5j1+3tbetJ1aWL0YutMqxEYHYB6orZiyAwAYS6AqHYDAEEEEAAAQQQQAABBJYpoGerdU043RWQGgihibq65qQ/PT0deHB2RwCBiQSoKyaCHf2whLpGJ+WACCCAAAIIIIAAAgggUJjAxcVFa4rv7++nGMPYdToNj9ra2mpNCSsRQCAHga4PL3VFDqVj0kCoy1CwgAACCCCAAAIIIIAAAisVUGeNrll4bm5uxkV5e3vTr+LWY45+rtazsBIBBKIFqCui6VLuSKgrpTbnQgABBBBAAAEEEEAAgUwFFGb6+vVrM3GanWfcjl1d0/2otwizdDX9WYNAbgLUFbmVSDM9hLqaJqxBAAEEEEAAAQQQQACB1QkozNTVqWrERyLe3d21dunSZGFnZ2erQyfDCBQoQF2Rf6ER6sq/jEghAggggMDSBJ6enhxZcr/r2HHet9zJdr87b8pzO/vGxkYzSa09TZqbsQaBzAXcVYH73TRZOzg4aJ0VXs9hvLy8HJ4GDV1sjZrpMz7R/PfD05zyCFSAKbU51xAB6opKz11vu98d4u/d98vn56d3IzZAAAEEEEAAgbEEdD+/9XeOOb5+8Og3lWaCMGvyX1hkpuZiPz4+tvqV6JIYd/DUXFnjvCsXKKii0I/Y1o5XV1dX+oRGl6PiXDs7O60PXnx9fWU2esFSAUZfXew4i8DK64qca3VCXbN8IjgpAggggMCiBBSGeH9/b83Sx8eH1uuHjTbQra2Xl5euLa3dNzc3NZhF/+pPkY7WG93VLtpgirldFpkpCznPl8/Pz/oxXE+b+piM0p2kfkyWERhFYMEVxe7uru46NJWOjo6ur6+b671rHh8f9/b2mpuVeHujmYux1lABjiXJcZIJLKyuWE6trl5d/CGAAAIIIIDAEIGux06naWZpzMuQxHftu8hMdWU2t/UqU0Uwdf3oN7DiXLklj/QgYASWXVEoqtVajevj+fDwYBC8C+qx1fVsR33G9a73CKvagApwVcW9jMwuqa5YTK3OXF2t31+sRAABBBBAAAEEZhPQgAgNdNIPAN1cpT/XbMXAiVcvoN5bGrHYZFDnXPXP0nhDbaAPaXMDs0Y9ufRx/v79e+twSHXd1aEYt2i4qgUqQAuEl/kLUFdkWEZ/ZJgmkoQAAggggAACCCCAAAIIzC6gqaM0u6K6bDRjVYpSnfz9p05eP3780L/VSHONW9db+tOI9a70qzOXpuRTTKdrA9YjgEBZAtQVuZUXoa7cSoT0IIAAAggggAACCCCAQC4CmgxRUy9rDqnz8/PW2buqwFZgchXk0nHOzs4Ct2czBBAoRYC6IquSYlr6rIqDxCCAAAIIFCmgn0D6qaMfMEq97upXC9VylZ+B08abATLVJPc6pua513L1GC/1Jphi/MsiM1UVB/8igMBYAmurKFQbqzeW/lTn9zLU94KGK6p3mGaw7rUjGyOAQIkC5dYVi6nVCXWV+MEhzQgggAACCCCAAAIIIDCngObh0hBFPVpXYa/67QelSYEt3fbQkEb96W6Enqm6vb09Z1o5NwIIzCdAXTGL/f8AjuIqJDCHTv4AAAAASUVORK5CYII="/>
  <p:tag name="POWERPOINTLATEX_PIXELSPEREMHEIGHT#52203D0D0A205C667261637B0D0A2020206D5F7B31317D200D0A20207D7B0D0A2020206D5F7B31317D202B206D5F7B31307D202B206D5F7B30317D0D0A207D" val="208.3333"/>
  <p:tag name="POWERPOINTLATEX_BASELINEOFFSET#52203D0D0A205C667261637B0D0A2020206D5F7B31317D200D0A20207D7B0D0A2020206D5F7B31317D202B206D5F7B31307D202B206D5F7B30317D0D0A207D" val="94"/>
  <p:tag name="POWERPOINTLATEX_REFCOUNTER#52203D0D0A205C667261637B0D0A2020206D5F7B31317D200D0A20207D7B0D0A2020206D5F7B31317D202B206D5F7B31307D202B206D5F7B30317D0D0A207D" val="3"/>
  <p:tag name="POWERPOINTLATEX_CACHECONTENT#3D5C667261637B317D7B337D" val="iVBORw0KGgoAAAANSUhEUgAAASAAAADfCAIAAADZUpmvAAAQCklEQVR4Ae2dzVXkuhZG4b0bABACTQRACDQRACE0RAA97CEQARBCNxEUTHsGRACEAMx6yPvW9Vu+df1zpHLZVUfyrgHLP7J8tI8/JB1L8urn5+cKPwiMjMDLy8vt7a0Kvbm5eXh4OFzp/xoua3KGgE8Cj4+Pe3t7Hx8fhXmnp6cXFxcDmfqfgfIlWwj4JCAt7e7uluqSkU9PT8OZSg02HFty9kVAzcKTk5P7+/uKWW9vb5UjPe5Sg/UIk6ycEnh/fz87O9va2qqra2iLqcGGJkz+yySgWuvy8vLm5mZZRiCwZZHnvgMSkK5UWUlXg/avYgqAwGIokcY7ATUCX19fHx4epCuJSttOLEZgThyBGVEEjo+Pla4ISygSqA399SOnehkQWJ0JR5wSUDXVoTelV8lra2vLaisSRXT6MGHW/AT0Nnkymag/po35c+uWAzVYN25c5ZSAKivJ6ejoSH/X19eXbiUCW7oLMKALAQlpY2Oj+KtGoH7b29saouFBVNPlQWDTNNh2TUDiSW5sOn0w148UxqVOAIGl7kHsd00Agbl2D8alTgCBpe5B7HdNAIG5dg/GpU4AgaXuQex3TQCBuXYPxqVOAIGl7kHsd00Agbl2D8alTgCBpe5B7HdNAIG5dg/GpU4AgaXuQex3TQCBuXYPxqVOAIGl7kHsd00Agbl2D8alTgCBpe5B7HdNAIG5dg/GpU4AgaXuQex3TQCBuXYPxqVOAIGl7kHsd00Agbl2D8alTgCBpe5B7HdNAIG5dg/GpU4AgaXuQex3TQCBuXYPxqVOAIGl7kHsd00Agbl2D8alTgCBpe5B7HdNAIG5dg/GpU4AgaXuQex3TQCBuXYPxqVOAIGl7kHsd00Agbl2D8alTgCBpe5B7HdNAIG5dg/GpU4AgaXuQex3TQCBuXYPxqVOAIGl7kHsd00Agbl2D8alTgCBpe5B7HdNAIG5dg/GpU4AgaXuQex3TQCBuXYPxqVOAIGl7kHsd00Agbl2D8alTgCBpe5B7HdNAIG5dg/GpU4AgaXuQex3TQCBuXYPxqVOAIGl7kHsd00Agbl2D8alTgCBpe5B7HdNAIG5dg/GpU4AgaXuQex3TQCBuXYPxqVOAIGl7kHsd00Agbl2D8alTgCBpe5B7HdNAIG5dg/GpU4AgaXuQex3TQCBuXYPxqVOAIGl7kHsd00Agbl2D8b1QuDj48PIxz5rXBhzCoHFUCJN2gQeHh6MAry+vhpn5zyFwOYEyOXeCdzd3T09PdlWnp2d2Qk6n0VgndFxoXcCLy8vUs7+/n7Q0MvLy8PDw8fHx2DKWROsfn5+znoN6SGwLALv7+/39/f1u7+9vemgelPa0F+1+tQs7Na52t7e3vz7t7Gxsba2pmy1Ub+jkn358qV+vHIEgVWAsOuagCqlra0tDyaen5/HNCxpInpwFjZkSwCBZetaCuaBAALz4AVsyJYAfbBsXUvBPBCgBvPgBWzIlgACy9a1FMwDAQTmwQvYkC0BBJataymYBwJhgenV3vHxsV5ar/IbgMDOzo7eV2qAgoenARt6JxCIIvp5cd57yV1lqKE5Qu3KJIzphUCgBtMgyF5uQyY2AY2du76+ttNwNkUCAYHZE2lSLLBbmwedleS21NkbFhCYmi7ZI3BSwMYh205sw4zOBAICOzo66pw1F85E4ODgYKb0JE6CQEBgmoV2dXVVzIpJojwpGqlmwmQyiZlclGLpRm5zIIpY0lGMS52EbjPYykzYqBDQfy6pC2lVsOS0GyuwnMpMWSCwMAKBJuLC7OBGEMiSAALL0q0UygsBBObFE9iRJQEElqVbKZQXAgjMiyewI0sCCCxLt1IoLwQQmBdPYEeWBBBYlm6lUF4I/OXFEOwYMQFNZM219NRguXqWcrkggMBcuAEjciWAwHL1LOVyQQCBuXADRuRKAIHl6lnK5YIAAnPhBozIlQACy9WzlMsFASZcunADRuRKgBosV89SLhcEEJgLN2BErgQQWK6epVwuCCAwF27AiFwJILBcPUu5XBBAYC7cgBG5EkBguXqWcrkggMBcuAEjciWAwHL1LOVyQSB2RnOxNr1MZnn6vvymhen1ySKtTb++vt5XnuTjjsBn6MfXVYb2WfF1lZAfOJ8kgcBYxF+/fvGJsKEFVuT//PzMZ1YWg3qRdwn0wX7+/LlIa8Z8r9vb2zEXP9eyBwTGh4MX5vi3t7eF3YsbLYxAQGC7u7sLM2XkN1JPbOQEsix+oA+m4OHW1laWJXdVKKlLqF2ZhDG9EAjUYOp2q/P97ds3/r/2grueicCenp4+PDzUT3EkAwKBGiyDElIECCyRQKAGW6Jl3BoCGRCIHcmRQVEpwtgIPD4+KgyunyK0+qviaxySBtBoQ2NotKH2uX6K5A03mAaBje2py7y8Ghpx//evUFRkaSU2yWxvb+/g4KDf1/30wSJdQDLXBO7u7m5ubnp5Wa86TVE9/Xqp1hCY6+cG44IErq+vLy8vZ6qvgnkWCVSbnZ+fz1mhIbBI2iRzR0C11snJSZu0VBFtb2+r4ae/2lanq6yRiqkhT09PGgmov3bBVJVJZuW1duKGs0kOUcbo0RPQc9/wNK+sqB+l+R+KakQSKl7zNmZVHlQPTVKMzLCSbKWyzy4EnBOQeFQplU9/uaH39fG6qpRRMmvMs8xcG8q/clXMLgKLoUQaLwQkIbX3pp97bas26yyt6YKp9qvkXNlVr2w6fcw2fbAKQ3ZdE1DIYbrTpcabYvI7Ozt9Gf3161dlaOQmEarvZySonGIkRwUIu34JHB4eTqtLVZl2e1SXSq6+lkRrIJD8zs7OjATVUzHVHGkgsHQCk8lk+tmVunppFtbLpRjJ9I0at2VM/cLGIzQRGwFy0B0B1VSVkHox/EIdMNVs/ZqroLy9uJPkHTm9iCZiv64ht0EIaFRhRV26jTSgBpvWjJH23t/fe7xxcB0aNU31gjvmjggshhJplkxAw6AMC6S9YADQuLx+StHC+sHKEQ0fqRxp3KWJ2IiFg74IVIKHjcap73R8fNx4qsPB1dXV4FUxC4FRgwUxkmD5BKaDh23W9DLSt8zcjiUWyeyAfpEGgZVI2XBKILJ/FfO4x5ew/jq7fm29W1hPg8DqTDjii4DC8Ys3SIODgzeNMQyBBTGSYMkEIieMxDTq+i2JHcov7oXA+mVOboMQiGmwLX4NzxhJI7BBHggy7ZdATNy8bQJLN0timn8xskdg3fhz1UIJXFxc2NWF3oP1O54jJm6JwBb6EHCzQQlobda2B1rq6v0rJTH9q5hGKTXYoE8FmfdGQKEODf/T7P3pmZHa1vtlzR/pPqW/yUCNzGo6XD0WM5CfZduq1Nj3TEBTRWabLdKpMDGv1GK6hbo5NVgnD3BR1gRiBBYZU2EsYtZPCoXrRCA4EFERl8jxJdRgnTzARfkS0NrAwcKpKxhMUySgBosERbKxEAguy6FgZuRsSyGjBhvLc0M5YwhIOcEOWMyaAuW9EFiJgg0IrHz//t2moNiGqjg7zfRZmojTNNgeNQG9/rLfHeu1W+QrspIjAitRsDF2Ava8aUUONX5q1jfaNBHH/lRR/oKAlhswxh9KXRqrNau6lDMC4wGDwIoGExvr6ihsKHVFTkur0ERgFSDsjo6A1GXENjSSuLO6hBKBje55osDTBNQyNNSlF8pzjiRmsO80bbZHREAjNhRzb5uWooChGo0x4+VtZAjM5sPZTAho6KAmKUtOau/pVbJ+bdJSj0sVV1/TNxFYJg8QxSgIqEMlCUk8CgkaUcFGXP1Kq7gF78EaUXMwSQLqL+3v73cwXVF4NQj7qrWmDSDIMU2D7ZESUI2nDz4oEK/ZnLOO1bCRUYPZfDibGAENFCyaiPPYrQpNoUWFQDq8Wa7cF4FVgLCbPwENmVf3rAh12MtfS2P69nm3V8wFRwSW//NECQ0CEps+RGQM49C10phiJ0YmxikEZsDh1FgISGbqgxm1mRqNWhlupokqBTuCHGN5hiinQUCNQMU2VFO1pVEURPHJDgtaUYO1IeX4GAnow7AnJydGyYtFTuODHwjMgMmpMRJQNWV/HrYYXB+pMQQ2xmeIMtsEYta90cuAGI0hMBs1Z8dIQDGPra0tu+RqK2rgiJ1GZ//748ePYCISQGBUBPR5yz9//vz+/dsotd6kKU0wrkgNZjDk1HgJaPR9zFdk1VC0p7QQph/vM0TJDQLqX8V83kFvz4xMdAqB2Xw4O14CGicVLLwaiorsG8loIhpwODV2AsGvQAiQovYKirSRogZrI8NxCKwoVBikoErM+F4EAgsCJMF4CUx/TdOgYHzAFoEZ3Dg1dgL2Stolndvb23K7soHAKkDYhcA/BNS/+mfH3GqbB43ATGycHDcBzVKJBKAXYo0pEVgjFg46IqDKQcvR6MWUYnr6aUO7bTVGv3bHvGsu7qhQR+OtEVgjFg56IaCVd9URUienXMZQG9rVwQ6zs2YtVcxw3iLP0rzKLRBYBQi7jghIXcZkfk0qWYDGInFoVdPGlAisEQsHl09AjUBDXYV90thi2opBHG2NSQQWREeC5RDQ+tUxN45MFpNVPY2G/NYPNh5pC4cgsEZcHFw+AS2rFmNEZLKYrOpp2hp+9ZRtAX0EVmfFERcE2sIGFeMik1Wuitxtiw3WL297JY3A6qw4snwC8W2zQW2NF1jbrDAENqiDyLwjgfj4eFvnp+ON/31ZpMCMMcEI7N9E2XNDIFI5xsM9f1EiO3jG1Ezmg83vBXIYhEBwaafirpPJJLgwRmf7NHAkeK3+ERgNWmqwIEASLIdAzFQRTToeTl3GLK9pIvbEZ2qwaVZsOyIQXDtNT7Y9XX/OwmjEozEPpchc1Zf6aUaPEYHN6QUuH5CAQnOVDzLogdaYCfW7pK62wF0vBkWuKnV1daXxXNYdP/lBwCsB9a+mn12p6/n5eTHGGh+CKE1SIzZoDDVYiYsNjwQqoY6Z1oXvXJ5g67TIWWoPfpuPIEdnL3DhIghouQtVXOWd1OHRmAkjalemnGcjuNqhMlftGlSXkiGweRzBtYMTUPygsqSMNKZ6bLhB9JoCU+n41Quprlds9DLYiCQBBJZOoKKx4olXN6l3w2LG5ktd8fddiU9KSggskUCjxtR6nOlxt+2332gVqpYZdiaVswisAoRdvwS0sMx0f6xsuemgah5NLelsunJum29S3kUJOsQwEVhnp3DhEghIRcbAP8XNpTSpJd4yJTYyLNWlyi0+z+mUhOlLhmwkQ0ARDgX67KHuEpvijap2ip9quWJWvySqKWTSlSIZau8Fp5PpciXr/FIbgSXzVGFohYDGCqq+Ckb8KlfF70payl8DpuIvqadEYHUmHEmJQLE2TnB5nJmKpEaj2oSxgXgzawRm4uFkOgT0xWSNzdUMLrvp2FYgtSE1xFEtT/01Bu+2Xd52HIG1keF4wgQkNslMrUf9VaerkFzZ3SpCkf/vnG1uqqumDlvMsIwORP4HLG5e39rz7nUAAAAASUVORK5CYII="/>
  <p:tag name="POWERPOINTLATEX_PIXELSPEREMHEIGHT#3D5C667261637B317D7B337D" val="183.3333"/>
  <p:tag name="POWERPOINTLATEX_BASELINEOFFSET#3D5C667261637B317D7B337D" val="66"/>
  <p:tag name="POWERPOINTLATEX_REFCOUNTER#3D5C667261637B317D7B337D" val="3"/>
  <p:tag name="POWERPOINTLATEX_CACHECONTENT#3D5C667261637B317D7B357D" val="iVBORw0KGgoAAAANSUhEUgAAASAAAADfCAIAAADZUpmvAAAPFUlEQVR4Ae2d7VXjyBZF6bcmACCEbkcAhMAQARBCQwSYEIAIgBAaIgBCMI4ACAGTAe/MaJaWXLJLslyy7y1v/2Dps3RqXx3qQ1XSj+/v7y1+ENgwAu/v74+Pj8r0z58/T05O+sv9X/0lTcoQsEng9fX18PDw6+urkHdxcXF9fd2T1P/1lC7JQsAmAXnp4OCgdJdEjsfj/qRSgvXHlpRtEVC18Pz8/OXlJZD1+fkZbEm4SgmWECZJGSUwmUyGw+FgMKi7q2/FlGB9Eyb9dRJQqXVzc3N/f78uERhsXeS5bo8E5CsVVvJVr+2rNhnAYG0ocYx1AqoEfnx8jEYj+Uqm0rIRxRjMSCCQ0YrA2dmZjiu6JdQTqAX9tWOneh4wWJ0JW4wSUDHVoTWlR8nb29vrqivSi2j0ZkLW8gT0NPnp6UntMS0sn1q3FCjBunHjLKMEVFjJTqenp/q7s7OzdpUYbO0hQEAXAjLS7u5u8VeVQP329vY0RMOCqar5wWBVGiybJiDzuBubThvM9C2FOO8EMJj3CKLfNAEMZjo8iPNOAIN5jyD6TRPAYKbDgzjvBDCY9wii3zQBDGY6PIjzTgCDeY8g+k0TwGCmw4M47wQwmPcIot80AQxmOjyI804Ag3mPIPpNE8BgpsODOO8EMJj3CKLfNAEMZjo8iPNOAIN5jyD6TRPAYKbDgzjvBDCY9wii3zQBDGY6PIjzTgCDeY8g+k0TwGCmw4M47wQwmPcIot80AQxmOjyI804Ag3mPIPpNE8BgpsODOO8EMJj3CKLfNAEMZjo8iPNOAIN5jyD6TRPAYKbDgzjvBDCY9wii3zQBDGY6PIjzTgCDeY8g+k0TwGCmw4M47wQwmPcIot80AQxmOjyI804Ag3mPIPpNE8BgpsODOO8EMJj3CKLfNAEMZjo8iPNOAIN5jyD6TRPAYKbDgzjvBDCY9wii3zQBDGY6PIjzTgCDeY8g+k0TwGCmw4M47wQwmPcIot80AQxmOjyI804Ag3mPIPpNE8BgpsODOO8EMJj3CKLfNAEMZjo8iPNOAIN5jyD6TRPAYKbDgzjvBDCY9wii3zQBDGY6PIjzTgCDeY8g+k0TwGCmw4M47wQwmPcIot80AQxmOjyI804Ag3mPIPpNE8BgpsODOO8EMJj3CKLfNAEMZjo8iEtC4OvrK5JOfG/kxDa7MFgbShzjm8BoNIpk4OPjI7J3yV0YbEmAnG6dwPPz83g8jqscDofxAzrvxWCd0XGidQLv7+9yztHRUaPQm5ubk5OT19fXxiMXPeDH9/f3oudwPATWRWAymby8vNSv/vn5qY1qTWlBf1XrU7WwW+Nqb2/v57+/3d3d7e1tJauF+hV12K9fv+rbgy0YLADCqmkCKpQGg4EFiVdXV20qllQRLQQLDdkSwGDZhpaMWSCAwSxEAQ3ZEqANlm1oyZgFApRgFqKAhmwJYLBsQ0vGLBDAYBaigIZsCWCwbENLxiwQaDaYHu2dnZ3pofUPfj0Q2N/f1/NKDVCwcDegITmBhl5EOw/Ok+fcVIIamiPUpiQhJgmBhhJMgyCTXIZE4gQ0du7u7i5+DHs9EmgwWHwijccMm9Xc66wks7nOXliDwVR1yR6BkQzOHLJtRBsyOhNoMNjp6WnnpDlxIQLHx8cLHc/BLgg0GEyz0G5vb4tZMS7y41GkqglPT09tJhd5zN2Ga27oRSzpqI9LjYRuM9jKRFgICOg/l9yFtQIsOa22NVhOeSYvEFgZgYYq4sp0cCEIZEkAg2UZVjJlhQAGsxIJdGRJAINlGVYyZYUABrMSCXRkSQCDZRlWMmWFAAazEgl0ZEkAg2UZVjJlhcBfVoSgY4MJaCJrrrmnBMs1suTLBAEMZiIMiMiVAAbLNbLkywQBDGYiDIjIlQAGyzWy5MsEAQxmIgyIyJUABss1suTLBAEmXJoIAyJyJUAJlmtkyZcJAhjMRBgQkSsBDJZrZMmXCQIYzEQYEJErAQyWa2TJlwkCGMxEGBCRKwEMlmtkyZcJAhjMRBgQkSsBDJZrZMmXCQJtZzQX76aXZF5PnypuejG9Plmkd9Pv7OykSpN0zBH4bvrxdZW+Y1Z8XaUpDux3SaBhLOLDwwOfCOvbYEX6b29vfGZlNahXeZWGNtifP39WqWaTr/X4+LjJ2c817w0G48PBKwv85+fnyq7FhVZGoMFgBwcHK5Oy4RdSS2zDCWSZ/YY2mDoPB4NBljk3lSm5S6hNSUJMEgINJZia3Wp8//79m/+vSXDXExHYi4uL0WhU38WWDAg0lGAZ5JAsQGCNBBpKsDUq49IQyIAABssgiGTBLgEMZjc2KJtJQIMf9LEI9Q7c3d3NPKCnjbru33//rUsPh8P2l6AN1p4VR5ogoLv85eWllHJ8fKzBRoeHh30M6ZxMJhprocsFwwA0aqsUEF/AYHE+7DVHYH9/fzwe12Xt7e3JZnpyu6TZXl9f1amrS8hXMwda6EI6pi5g5hYMNhMLG+0SmGewQLFsoEcgxU+zFjR3QQdooTisGDejqSFa0F8ZqfwF6dRXFxo12na6Sv0ybIGAZQIqgvRLrlA1xoXGZNPJkTwEJJgtAbnr5ORkoexhsIVwcfDmEujgLsGiiri5dww5b0lA7Td1eKjt1/L46mGUYFUaLEMgJKA+SfV/dHOX0sJgIVDWIVAQUMGlauHz8/MyT9gwGLcTBGYQ0AwSFVyLdmnUE6INVmfClo0mIGtpAtFCffERXhgsAoddG0RAj6RlLf2WqRDWeWGwOhO2uCGgZpIsoS6+zs+UNeCjGMrYuRsjDguDxfmw1zQBFTvX19eFRL1zQTbTMMJy0FPwkly5sXjTazF+St2DPZmqigyDVWmw7JiAWk36Ld8tkRYBvYhpeZIaBKYIYLApHKxAIC0BDJaWJ6lBYIoABpvCwQoE0hLAYGl5khoEpghgsCkcrEAgLQEMlpYnqUFgigAGm8LBCgTSEsBgaXmSGgSmCGCwKRysQCAtAQyWliepQWCKAAabwsEKBNISwGBpeZIaBKYIYLApHKxAIC0BDJaWJ6lBYIoA88GmcLCSGQHNwizmOxezMIs30Rd5LOdfalLz8p+MmMcNg80jw3bHBPT1k/v7e710LZjUXM2Sdukn48mBxfY+XstBFbHKnGX3BPRVPs1rVokkg8k/C+VHZru8vNRrBfQJsvYfKIpfghIszoe9bgjoDaHn5+cyyUzFqhAWr+IovmBU1BX1Ao+ZJlSZVlQab29vZdeZCbbdqG/18YOAIwJqMpU3t5alXG7Rdy7LjeVC8c6pp6cnHTAvg/KY3oJYnlJfuLq6mndum+1bbQ7iGAjYIRAYTA6RkQJj6I1R8lV7zXKgXv8WJFKuKrWIReNXwWBxPuw1R6BqsNID5YL2ynLdRKtTpEwnWFD1Uh+27JAsnRwBSVYdE1CTSZ0Tnd92qFe+yZwz86+mnVpl6vSfuTeyEYNF4LDLDQHVEuWNs7OzJRXLnKpbzkxE3SEdPIbBZsJkoycCqr/JXZ0LriCr6qOf1+0hjx0dHU0mk+CUyCoGi8BhlwMCKrtU5izbmT6dUb2OW6ad3vbfmuqKepf9zF0zN2KwmVjY6IaAnlmldVeRczXn5iHQFfU4e97eYDsGC4Cwap1AtWyRDVLVDINsq6JYvVCwV0+0W3Z4YLAAHavWCejJrx5M6e7XwvK9GpHcRp6M6Sx5LHJuueuHuvbLFRYgAIGSgDozinFV5ZZgQW0/FXTBxmCVEiwAwioE/iOgT13GH2rf3Nw0wsJgjYg4YHMJqC4aybx6OxoH3WOwCEB2bToBPVmOI9CkmPgBtMHifNi70QTUVTgYDCII9BQu/tyZEixCj12bTqDxCZvGdmgeWgQTBovAYRcEtupzYQIoaokFW6qrGKxKg2UIhATiPfU6GoOFyFiHQHsCjSXYeDyOpEYJFoHDLghsNZZgYhQZNoXBuIcgECPQWILp5Hlv2tEuDBaDyz4ItCEQMRivbWsDkGPWT0C94epOULe4ihQNsGgcBJhKcZsqolTNuxwGm0eG7VYIPDw8aGB79SbWIECNptdclZXZLM5C75yadwBVxHlk2G6CgKY2agZx1V2FLNXKNHtf3rOgMlLKYTALAULDbAIahRSfdiXvxUcqzU53ka2R0qlMJtIRgsFKSiyYI6AplY2aGofbNqaw/AGUYMszJIU1EIgPkigEtTlmGen12mk9tcjLBSjB6rjYYoVApPu7lNimClce3GGhTfqR94JgsA7MOWVFBNqUHn1LaTR5pPiSNgzWd4BIvzuBSOdBmWjjnMjyyG4LjSaPz3rGYN2wc9YqCMQLh0LBzA8XpRIXGWRYXgKDlShYcEag0WByV6/PmuMj5Qua+mREBCslWAQOu9ZMIF79U9HR94Pmxi7K+LsThQ+Drfke4vIRAvNqX9qub3nF5+pHkm2/a3mD8dKb9rQ5cg0E9HLCsptBbylsfE1aQomNb7yRzxtNTgmWMCIklZ5AtQ6mFtEqDdY4RqTNQBNKsPT3BCkmJBC8v7pNoZHq6tXCs56m+lfatAApwero2GKIgO7yaiGmRlGb23r5DGgUf1k1raemB3SN5VtxFiVYnR5bbBEICjHd3BpdIeP1p1JX1BOCiMHafPahkEcJ1l+YSDkNAXmp2trRfT+vdzHN9ba2gvmdQbL6wOwCD9/0+SJ+ELBPIPjQiTzWk+bIty3lNDW9FrouVcTg3xOrRgnUq22ynJpkaeuKauBFPsHcoYuFKqLR+wlZAQEZKXjsq157DfVI2HFfvJ4guG652sFd/5y7UHnHwRBYL4HRaFTe8eWCGkXLq4oPGlarrNslMFg3bpy1NgJvb2/1aSzaorZTN00adVVPsHSvFjqnLD0YrFtQOGudBDTLOOjzKPwgn6ioUSnXRpwSkXPiA/Z1Ffm5TWrzjqGTo/qvimVPBK6vry8vL2cqltPUZFILTf7RT6vFe2n0AE0/OVDtt6BFF6SjU5T4cDgMti+6isEWJcbxhghoPK7e6xa3Sge5atTJXUn6JzFYB/6cYouAOhL1JPrx8XFJWSrrVMPUL4m1CjEYbMmgcLoVAnpQpvGB6rFoMw25Klq+UheiHn9FXg5VPX6hZQy2EC4OdkBATlMrS/XGosWlv+WoQrWslIF/mmX//op2WsLyqk7n/3HDo1fjygyiAAAAAElFTkSuQmCC"/>
  <p:tag name="POWERPOINTLATEX_PIXELSPEREMHEIGHT#3D5C667261637B317D7B357D" val="183.3333"/>
  <p:tag name="POWERPOINTLATEX_BASELINEOFFSET#3D5C667261637B317D7B357D" val="66"/>
  <p:tag name="POWERPOINTLATEX_REFCOUNTER#3D5C667261637B317D7B357D" val="3"/>
  <p:tag name="POWERPOINTLATEX_CACHECONTENT#3D5C667261637B317D7B347D" val="iVBORw0KGgoAAAANSUhEUgAAASAAAADcCAIAAABfxusBAAAMQUlEQVR4Ae2d4VHbShSFH29SAFACoQKgBOIKgBICFUBKACoIlJBQAbgEmwoCJRg68LsTz3j01khaLO3q3PXnHxlZWq3O/S4nktZ7pa35fP4PHwhsGIGXl5eHhwcLem9v7/T0NF30X9J1Tc8Q0CQwnU6Pj4/f398X8i4vL29ubhJJ/TdRv3QLAU0C5qWjo6Olu0zk8/NzOqmcwdKxpWctAnZZeHFxMR6PA1mz2SxY0+NXzmA9wqQrUQJvb29XV1f7+/ur7kqtmDNYasL0PyQBO2vd3t7e398PJQKDDUWe4yYkYL6yk5X5Kun9VUwAGCyGEm3UCdhF4Ovr62QyMV+ZqWxZRDEGE0kEMqIInJ+fW7vFsISNBNqC/atjp9UYMNgqE9aIErDT1Bp3U/ZT8vb29lDXiowiiv4xIas7Afs1+fHx0e7HbKF7b+v1wBlsPW7sJUrATlZmp7OzM/t3Z2dncJUYbPAUIGAdAmak3d3dxb92EWifg4MDm6KhYKpqPBisSoNlaQJmHndz07kHk/6TQpx3AhjMewbRL00Ag0mnB3HeCWAw7xlEvzQBDCadHsR5J4DBvGcQ/dIEMJh0ehDnnQAG855B9EsTwGDS6UGcdwIYzHsG0S9NAINJpwdx3glgMO8ZRL80AQwmnR7EeSeAwbxnEP3SBDCYdHoQ550ABvOeQfRLE8Bg0ulBnHcCGMx7BtEvTQCDSacHcd4JYDDvGUS/NAEMJp0exHkngMG8ZxD90gQwmHR6EOedAAbznkH0SxPAYNLpQZx3AhjMewbRL00Ag0mnB3HeCWAw7xlEvzQBDCadHsR5J4DBvGcQ/dIEMJh0ehDnnQAG855B9EsTwGDS6UGcdwIYzHsG0S9NAINJpwdx3glgMO8ZRL80AQwmnR7EeSeAwbxnEP3SBDCYdHoQ550ABvOeQfRLE8Bg0ulBnHcCGMx7BtEvTQCDSacHcd4JYDDvGUS/NAEMJp0exHkngMG8ZxD90gQwmHR6EOedAAbznkH0SxPAYNLpQZx3AhjMewbRL00Ag0mnB3HeCWAw7xlEvzQBDCadHsR5J4DBvGcQ/dIEMJh0ehDnnQAG855B9EsTwGDS6UGcdwIYzHsG0S9NAINJpwdx3glgMO8ZRL80AQwmnR7EeSeAwbxnEP3SBDCYdHoQ1wuB9/f3hn6atzbsGLMJg8VQoo1vApPJpCGA19fXhq0dN2GwjgDZXZ3A09PT8/Nzs8qrq6vmBmtvxWBro2NHdQIvLy/mnNFo1Cr09vb29PR0Op22tvxsg635fP7ZfWgPgaEIvL29jcfj1aPPZjNbaXdTtmD/2lWfXRaud3N1cHCw9/ezu7u7vb1t3drC6hGt2devX1fXB2swWACEr9IE7KS0v7+vIPH6+jrmwpJLRIVkoaFYAhis2NQSmAIBDKaQBTQUS4B7sGJTS2AKBDiDKWQBDcUSwGDFppbAFAhgMIUsoKFYAhis2NQSmAKBdoPZT3vn5+f2o/UWnwQEDg8P7fdKm6Cg8NeAht4JtIwi6vxw3nvkUh3a1BxDLSUJMb0QaDmD2STIXg5DJ80EbO7c3d1dcxu2eiTQYrDmQhqPActqTlqVJBt18cJaDGaXLsUjEAnwwynbItqQsTaBFoOdnZ2t3TU7forAycnJp9rT2AWBFoNZFdrPnz8XVTEu4vEo0i4THh8fY4qLPEa34ZpbRhGXdGyMy24S1qtgW3bCQkDA/ucyd2GtAEtJX2MNVlLMxAKBbARaLhGz6eBAECiSAAYrMq0EpUIAg6lkAh1FEsBgRaaVoFQIYDCVTKCjSAIYrMi0EpQKAQymkgl0FEkAgxWZVoJSIfBFRQg6NpiAFbKWGj1nsFIzS1wSBDCYRBoQUSoBDFZqZolLggAGk0gDIkolgMFKzSxxSRDAYBJpQESpBDBYqZklLgkCFFxKpAERpRLgDFZqZolLggAGk0gDIkolgMFKzSxxSRDAYBJpQESpBDBYqZklLgkCGEwiDYgolQAGKzWzxCVBAINJpAERpRLAYKVmlrgkCMRWNC+eTW+SeTx9X3mzB9PbK4vs2fQ7Ozt99Uk/cgTmbR/erpI6Z4u3q7Tlge0uCbTMRfz9+zevCEttsEX/f/784TUreVDnPErLPdivX79yqtnkYz08PGxy+KXG3mIwXhycLfGz2SzbsThQNgItBjs6OsomZcMPZHdiG06gyPBb7sFs8HB/f7/IyKWCMncZailJiOmFQMsZzG677eb7+/fv/P/aC+7VTgzs5eXlZDJZ3cSaAgi0nMEKiJAQIDAggZYz2IDKODQEhiJwdXVlT/NefE5PT7vI4AzWhR77FkjA3HV7e1sN7PHx8du3b9U18cucweJZ0bJ8Ak9PT4G7LOYuP1ZhsPL/aIgwksDb21vv85YwWCR8mpVPwEbLe5/LjsHK/7shwhgCd3d3KWarYbAY+LQpnID9yn9xcZEiSAyWgip9OiMwGo0SKcZgicDSrRsC5+fnXcYJm+PEYM182Fo4ARuXv7+/TxckBkvHlp7VCaQYlw9ixmABEL5uEAH71av3cfkAHwYLgPB1Uwjc3NyMx+PU0WKw1ITpX5HAdDr98eNHBmUYLANkDiFHoDolykrybA5HIokYLBFYutUlYBUo1XH5pE92wmC6fwcoS0HAnkRYnRJ1fX19eHiY4kCLPjFYOrb0LEfApkRVLw6Pj4+t+iupSgyWFC+daxGousseXZ704nAROQbT+gtATToCdrJ6fn5e9m/uyvBWAAy2BM5CyQRsXL5aqmzDhms/BeBTmDDYp3DR2CUBmxJlt1tL6TYub9Vfy69JFzBYUrx0LkEgKFW2h9hkk4XBsqHmQMMQCEqV7XVcOd9ig8GGyTpHzUMgKFU+OTmx6q88h14cBYPlpM2xchOolirbuHzS0q8PY8NgH2JhZQkEglJlmzufYVw+AIfBAiB8LYRAUKpsb9hIOiWqjhoGqyPDescEglLlg4MDq/4aJB4MNgh2DpqWQFCqnKGwsi4eDFZHhvVeCQSlynmmRNXBwmB1ZFjvkkBQqmw/MXd8/1BHChisI0B21yJQnS+fc0pUHQUMVkeG9f4IBOPyGapRWhlhsFZENPBBwEqVq78j25SoQcblA1gYLADCV5cEgnF5mzufeUpUHTUMVkeG9Z4IVKtR8pQqR9LBYJGgaKZLYJBS5UgcGCwSFM1ECQSlyjYlKk+pciQODBYJimaKBIJS5QGnRNXRwWB1ZFjvgEBQqqwwLh9Qw2ABEL66IRCUKpu7cpYqR2LCYJGgaKZFYLVUedgpUXV0MFgdGdZLEwimRNmvzJpyMZhmXlDVRGB1XL6p9aDbMNig+Dn45wlYqXL1EaKp397weYH/2wOD/Q8HX8QJrE6JSv32ho5AMFhHgOyelUC1VFlqSlQdBQxWR4b1cgSkSpUj6WCwSFA0G5jAaqmy1JSoOjoYrI4M67UIBOPy2d7e0JECBusIkN1zEAhKlXO+vaFjeBisI0B2T05gtVRZcEpUHQUMVkeG9RIEbFzeZvQupeiUKi8lNS9gsGY+bB2YgDnq/f19IcLFuHzAC4MFQPgqRMDG5fO/Vbnf+DFYvzzprTcCwbi8WqlyZJwYLBIUzbIS0C9VjsSBwSJB0SwrAf1S5UgcGCwSFM3yEXBRqhyJY2s+n0c2pRkE8hDY2tqqHqg6TF9d3+Oyvd/o9fW1rkN7ls7R0VHd1up6G/MMCqsxWJUPyxIEAoNJaIoTYf8XBHO4uESMI0crCKxFAIOthY2dIBBHAIPFcaIVBNYigMHWwsZOKQnYwFvOjz3VozkaexNSpJ7gBsy6xWDNbNkKgU4EMFgnfOwMgWYCGKyZD1sh0IkABuuEj50h0EwAgzXzYSsEOhHAYJ3wsTMEmglgsGY+bIVAJwIYrBM+doZAMwEM1syHrRDoRACDdcLHzhBoJoDBmvmwFQKdCGCwTvjYuQACs9msOYrlc+Oam324FYN9iIWVG0SgoZZ5QaG1QQMsKpob4LCpfAL2+Krd3d3mOO2Bp+axnZ2d5mYfbuUM9iEWVm4EAXsbbczDNuwS0ZpZ4zWgcAZbAxq7OCBgpyZ7lE1V6OJey9xipyP7TCaTz95c2anMnLb392PL1nlw9rOH3gQnOgxWTQHL5RCwE85oNMocj5n28PCwelAuEas0WIZAzwQwWM9A6Q4CVQIYrEqDZQj0TOA/HZY8sdf1L8EAAAAASUVORK5CYII="/>
  <p:tag name="POWERPOINTLATEX_PIXELSPEREMHEIGHT#3D5C667261637B317D7B347D" val="183.3333"/>
  <p:tag name="POWERPOINTLATEX_BASELINEOFFSET#3D5C667261637B317D7B347D" val="63"/>
  <p:tag name="POWERPOINTLATEX_REFCOUNTER#3D5C667261637B317D7B347D" val="3"/>
  <p:tag name="POWERPOINTLATEX_CACHECONTENT#5C667261637B5C235C746578747B6D617463686573206D6F64656C7D7D7B5C235C746578747B73616D706C6573206D6F64656C7D7D" val="iVBORw0KGgoAAAANSUhEUgAABEIAAAEDCAIAAAC+nDZAAAAgAElEQVR4Ae2d8fXltPG3Qw4FACUAFYQtIdkKQkoAKmApAagAtoSQCgglwFYAlEDogPdJ9P50dDTySJbHvrbvZ/8A2VcezTySRhpJ9vetP/74409P8+8///nPP/7xjx9++OGdd9754osvXr16FWs68j/55JN//etfyCfx1VdfxcqXNBEQgbsSwHv89ttvv//++6+//poS4Q7qruhklwiIgAjsTSC5aPwzXjq56Mpjc/nXv/71u+++21uTO8nPA1+G+fe///2DDz4Yt/Ht8aw3yJliGAyhFRLGkIidKKQYJsn/+uuvKeXbb7+9ATeZIAIiME3gl19+KYe95ijYFI4/effdd5s/6aYIiIAIiMBOBAhF/vnPf+K386LSTgXdWCzxSaaXoz47/FkC77///qow5q3n2Y1hMvHhhx+WyNgzAXR5Z0saUe+9914l4XnwVobrUgREAAJNtzBIBtevMGaQlbKJgAiIQBQBFrhZiZ6Qxk6CdmMSN0IRgpYJhgSQH3/88fiDfx7PevWcr1+/rkwg1K7ubLkE/ZbH9awIiIAIiIAIiIAIiIAIiMAggScKY3glpoLyl7/8pbqz5ZJXYqrH2Rqr7uhSBERABERABERABERABERgO4FnCWM42vHmzZuKF6/KVHe2XNowie3FLQL1rAiIgAiIgAiIgAiIgAiIQJPAs7zi3zzxxTclmlAmbjZPQwbKn1BJj4iACDycAC+3fP7550mN9MIox4XnTgw/3BYpIAIiIALPQIDPzKYvzbICnl5P//HHHzlxY1ern4HGnI0MfGmkS1+4IW33EuYkV089SxhjT3zxfv9HH31U4Zi+bDbuv/3tb9MC9aAIiMA9CKThsLSFofHLL7+ce4W0lKO0CIiACIjAfgRYh+If8pkufvrpp//+979fvny5X3F3kgwuaw4r/nyBM/a99Gc5VGbDjNgTZXa3RyfKbAvWHREQAQgwLhLbfPPNN6IhAiIgAiJwFQKsTefd9avofCo9+QSZnY1v1PApwhgCaIspMMz46aefbHAZGyZZ/XVHBETg0gRYrGJP+NImSHkREAEReCoCmtptrG72tWJfuHiKMMaeKKMaAk982a0Y5MfW08Z2o8dFYDsB1lHe+r9/gd1nu2LXlfDixYvrKi/NRUAERODZCOgLtNtrPHZ6/BRhjA0zYiHaPTI+5ZzOU26vb0kQgZMQsFuOJ1HsumpoRLxu3UlzERCBJySgqd32So8d+O4fxvzyyy92+hV4ouyATzlvbzSSIALbCfDBlu1CJKEkoENlJQ2lRUAEREAEbk8gduC7fxjTPFEWeLrRbvXQBAPDpNs3aBl4FQL6TPBVakp6ioAIiIAIiMAzELh/GGPDjNgTXzZMYr/sgw8+eIbWIxufioDd1Xwq82WsCIiACIiACIjAqQjcPIw54MSXfTEm9sWbUzUXKfO0BDic+bS2y3AREAEREAEREIETErh5GGNjDOogMMzY+1POJ2wxUuk5CehE2XPWu6wWAREQAREQgdMSuHkYY0+U8WoRX62Oqg97ogzJ+hZtFF7JOQ+B5orAedSTJiIgAiIgAiIgAs9G4OZhjA0zAl/up63YMEkv9z9bF3oSe9+8efMklspMERABERABERCBSxC4cxiz94mv5qecY8OkS7QhKfkMBLQb8wy1LBtFQAREQARE4EIE7hzGNCdegSe+7FYPFR/44s2FmpFUvTeB5orAvU2WdSIgAiIgAiIgAicncOcwxoYZsTGGPVEW+ynnkzcdqfc8BGxXeh7bZakIiIAIiIAIiMA5Cdw2jOHEl/22UuCLKwd8yvmcLUZaPSGB169fP6HVMlkEREAEREAERODMBG4bxjTXjwNfXGmeWAsMk87caKTbUxH49ttvn8peGSsCIiACIiACInAJArcNY2yYEXviy54o41POH3zwwSVqXUqKwDiBr7/+ejyzcoqACIiACIiACIjAMQTuGcZw4suGMbEvxtjdnsCtnmPqXqWIQJcAWzH2cGb3KWUQAREQAREQAREQgb0J3DOMsTEMHAPDjOaHm3SibO/GKvnHE/jiiy+OL1QlioAIiIAIiIAIiECXwD3DmOaJr48++qiLYzBDM0wK/JTzoBrKJgK7Evj4449///33XYuQcBEQAREQAREQARGYI3DPMMaGGYFbMYC2J8q0FTPX/vTUaQlwnMy289NqK8VEQAREQAREQASejcANw5iffvrJLiEHhhnNTznHvnjzbK1Q9p6NAMcmP/vss7NpJX1EQAREQAREQAREIBO4YRhjT5RhbeCJr+YSdexuT64eJUTgeALEMC9fvjy+XJUoAiIgAiIgAiIgAuME3h7PepWcNsyI3SqxJ9ZiP+V8Fc7S85YEXr169WxfWObDhqkq33333VvWqYzamwBb9BwB4Jt+v/32Gwn+m0p87733+BD/+//71/0cP+cIWIN78eIF76TtrbDki4AIiMA9CNwtjGFGYr8PG3iirPkpZ23F3KMzBFpBO/nxxx/fvHlDa0z/0vwmF8HkJk1xmLUwySESDtwwzKWsSqSDZGi76qlrZcZGKoWqSZViT59iTqqaNPU8SdVcC/JGbQkJWCqiglL3KTvOqXrNd999h56pmw+aTDdnTY3xwn5vhlfR8jFOZNoMg0UomwisJZC8Ij2OhpeC8OwYszOk6eIMab3daHxt6UfmT/PD5PwpN/mWbCMG3qPfXcWFRlX93cKY5omywDDDbsVQE7G7PRurlo6aOid9NSXsJQozBg8W5Mz86P/0fKbj+Dim44iNWs9mYTLND/gvhmSvis77FToIxMmW1lPZD0RnJxs/YVEyirlazglG2uonn3wShTFLdhK4PBR+/fp1V+dSCPXy6aeflnfG07STI9ebk4F4hhK1o22qmopGqhoWRM45inc7Kf2UHpr66ZGty+Fc/YQJNEIcbOoX1a/pMlUN6bIqD+41SU+7599UuLqJ2vxjt5Pq+Pzzz3MPqrZA6Vz3mE5V5mtsqoA88BKvmLobDdJRIzvDPPNh/MWBM04d6cMdDbs/pTk9+vPP8S1ZDv4kGXi5PngVF5pRhyX+uNc/2l+FhgEj0ES7sUOvDpS/VhT6YDIdDzMrw51LHukW9P3331tjHZnpJzT55ptvCJy68psZGL+ZxIO0W1CZAdu//PLL6UKbmqy9idWrqqDU36apIFCs1WE8P8LXthmr5PQdqnhc1S05CV0wc1rP5oNUDV1ji1bls8xlm6Wkm90mvaWTlmo8MI2NQFjb5ZvQ8Fe79hpoO32cn2gb6EDzxiL+kUj+eck6HkEmT1Xm4EweWCNRRSfb1/oZaHQV2NLsu31qqfTrjk2VRbSuKK+4d4+rNF91SUUzK9hiKd1zqSdWHba8hMkqPbdnvpALzcbShUtoVZqBO+ccSfxpJNOF8lQ4uGQ4CdTfDkiHzcmsFTRfa+/IHX+oCJmR40Gsws4dBgk7nI/YUuahLqZHKUc3/yd/coN6tBmcKdahXvqHpxtxrzyy07TMdyIl0j3SQPCRbv8VP+jMOLcbRdWEtDS8k6OMU8T2TkqzXNtJt9dLKQHraAmO+fyEkqCmv5CT/5LuVivZHG6lAuNpBFK0VZVeDMORTooE2mTX3lTE0uRpXOGH58Rei2vkDpwd5bc3e3RY2+yvOzZVJDHcTmDKSklDVeputFX+jfQ48ox0gUqZ/S5//vlnNC/t2pKGie2PjkDo7WdaJZle1rX0JC600tyfgTx1GNNEE9jBEGWbL4VWNXTYZfhQgYFL02tmD3ir5OD4L2nfIQKKR3AoXRpYgUALljuVVx1xqTxyZI0sTUPT/KarCRm6bogMXYZrM1BuE/gxN/ewKBNw2nC2jpaJDvhKMtP88rMkuKTRwoehi8p12jktjcfLZyfSS+0nqVrpluRT6NJUfqKT0lBHOumEaf4j4HUcCFqRYUkxsFBBS04joVs7EDraAtyqSulL6jmi0k/MJnNTbCbstKkr82wZqKOmad2b9LimLdSCxqYmmZGbdAfbhnNd0JjJ0PQ2WTj8abdLVYAohPgSsqj9EijguwX0xAS8Lg6k7L88iIFAYFxoeldukiFrntHZBArkbLsmLuRCLQd/BrLWe99qN4YmWLUquq4lOH2nOeeYlrb9QfpeZe/gZXOoaA6uvoPDEVjmlQ5l57cm05qte0U9fxLTXVU6Zh5gPSa2oNuEN2/CzyQrH2oxrr3jO5Fc7k4J2sxahQfzN3toaQUZytFrUCyPUEHN4c1v3l35vsK2ITXbycZOSqPdaEXXzDIDRjmTIX4aVwZRjv8JaWYoU7Yf0iG4fAjHuK+yUsLTGFhxG7zU2BRbF1QESJvw50YreoQd+LL8Bzbdpm/MiuG90Q0aI3ixselYKCI9nsXaBHBGitiSx/ceZ3OhTUv9GchThzF0y6pVhYxkuRrsPKbpc3P+vROBQ0XlmJKDG9SfSZ4lU1bE0sTR+h1mdYOOhmxL3jkVvbYnDBqbs9kJ6Eb/BSVneodRe1uUTUsJnH5ZiVX6sS2/UpVL37Oj/HjTssK5Aw3rXhBLy2/mH7xpW1HJueoLVYM/ppMOGjKYrblskU2ea+GOzI2tlC5ZVTrVXVXKoOHNbFWFZg4PnAs29Zy4CaVszqqErTKNTRP80yNO18DzTIvlQSb6S6MV9RXYR0aU9IdOuvCcY8EKG8yk9uk06Y3TgK69Tp2i1ZyljkzbH7sajmSgRIfhWivedmRF/ZQ+cjft1wbVqL5nlZ6iBfP1hkEJfja+cVF9vIj8jGrb5fOlr7lvYvDFIVpMUjt/SZDPcdAIRr7Ike2l9PJzJTi4r776Kv/aTfDtJpwaKJYK5W8p8rWQSk71cR46Px9OGf+GEjkhz0eKsbeSnC75lArebafvSvFFMvvHVfh4ESSBP1coTyGWz78sfQQJiwj84Na095lvwg1vu9T8aJlUylwXS1TpDl988UWTMD6BXw+olId00qbJ0zf5OiJtuPk4dcTANtdxcAL4H5yM9c84BzrU+FcZK93QtmpUKDnuoypp9hIPVlWrzXPROxqbHjU25Qaz5LW29LUsnHaL160G8fQr4xfTienunIsYTNCJnD/WTBzCp8wHRVXZaMM8iwT8QPYtuJQtQ0lVxNrLy7nQtQZO5h+JnKbz+FHypMY3fSxw44iIcWmlJMErI2zSmSgOjgnBXHX74XVlXbUIvTb4zhpiabVcmm0hUZqZHwlJlNDKElN6mmHSzRd+2ErtVXZjoG2rIN+hI9BItlQ6TixLayboNdPyq45Qyc+al915v066cYHWh2C3XrOxWJQt9YU4v1JNS65gzi7b/ufkODrzU7N1HdbHfd32+JWKLhtzbgM5UTrt0hPu1+xvNjalWsOojLRMlHhD6pexu5Sf03TGjePgiHqOV0GT6XlFVTSNtmyK2cZmYr/dGMfYc7rQCmN56U8X11bcvu/G+A6r2Qie+SbNtKzpLenm6JjZZl9WOrvtEz6/q6NSsqh0fDi7fH/OXqdvYy+9ZU6s8xROLZNsJvApzuPdn5C/NCFLxR0wPKCkncaVxuYm1DVn1wzdGGZ76WUfKQmUaapsrqCRMIZxMZe1dyedNsQ332lLNPWoQp2hccIP2D4YpWfFyjawG4cx2K6xKXXniTZZtZylS9uiUok7Oe1yQM+eKiV2Haoc50nnDS+69MOVmeXlTmHMFV3oUvvkvuOrgXmuMKasXaW7BGK9jBNDpoLKjhFStN808a0033IMw9dsjGEQyNzCAbuHT3G8dtZkbT+sOrxPcmOYVJW1dFk2j2xXToQ0mKWiB+/TeOxcM2sYskCFJk4/ymVND5nOSIxw2nZZCyHM/aYVuJKSK9EvcRpdll8mliZwtJMyWzdt+/haCd0icobSJaYWRaXnX2+ZcPqUxqaNNb7kUnYdNZYWE0OG+CaQJTNTD4r1KlkBGmf2+UuJPaYcV3ShGVoz4Vu0dvq0727MUk3rfpNAyDQlNxpn8YCCytl/1ISPopt25ZtkKAew7TFMMraUmcvKiQwkKrHksnOJJHCyG4vzPeYBE51yAl2altKxbXWOFe3WKpbvRI1kfimpOJzynAndwTibc0wnpZQ5Q5aesnP0bBGJ7d2kKrd0a2VBa8uyzhMnU5UVeFl5sAN6d6DyE6Is3lxZGpsmeOZHHKcd5Q9zWVViacAikqFXVpk3Xjpm0pCmvfGIVt3hIDyMuagL9WHGhjF/zu5jj4TjrfYo7uoyl5YS5+ziywHOg+W7tjSpqPdWq/G4UoDXbfO3BAi4597orWRyueRAU87pF3xtQeN38huB449UOf0Jrv3AQPX47S9pSw5k6EW9iMkw3IXZHdu6EpoZju+kIOVjIU1l5m6WJlQSALvqUyLV481L/NhSx6HLjJtmPxxSvevfLH36pkNpWuaZH9TYlGondmzinfvPPvusWe9MLaL8YVM+N5dCCzpObPPmnf4lM1GD7s/HFZaU3H7f7tNul+lLcOid2YX6RsX+um8YQy+lVe00xseCeKw0Zv90D2ZmgWo40y8WZvI4zd5CVDiB8i9evHBMyN/gIr4NNNYvFGMdlSZ+GmnPI3n8ovHFTg0y3WTQ8iXc+FccS25L1sxY5+63LkqnuMAeVJqT47QjO2n2DKUmc2milLxsYSWM7Grap7p3nMWgwRKJdmzQkuuiq8BEBn/1Z0LgyR9xPJvGpum6c+a7gy1/umgexAcudT1cStSCBX3TMTPW8zdpEA0euTp/URfaRLffzX3DGPSmGvjYrr/BtPHXZnwcuIXa3P+K3bhkSho4re82lzxIM9uO/Vbs4PQ91qv6hToTqS6oZgZ/8yc9MpKnKby86QsJnG6WhV4ivTReJuVjW9fS6n4G5SuTs00nDu6kUfN13P7SV6pBwYTj008/nWbiPMh0aikq4JPuzoP5pyUC019uzZKXEr4HW3rqlvc1Ns1VK+P4UrvFQUWdtvB1cxwvrsD+0QVfWvNXbMktxGYY7OD2wVV3ugtbq6Q5ma/rQh2j9vhp9zBmD6UrmTaMYYwM3EJtrvvuunFZGbjfZXeKtrZoZ5kti8ITxa5e+4UuOfesz9oEQ4K/HsOkJKR5+O4yfJdpLYdH5WfAdkay8PkxbdUZnpkxRy00LvE8uJNG9RcnhsHSXWO/pfVamg0nUpY4d+9j0fixtK60MkOsPywlXzd9cLNPoC46NrEM6hwz3rWvlQ2MkdFZenNOgpVCnDSdtzkZS4/g+Y9cC3b0jPrpfi40ikwl5w5hjF2WXhrGKuMHL618fxY7KPYM2cIXRP1Dz8nkcK/qF+q89TtdBaz6LC2g4kyb23cTZS0tKidRUdPNCcUe+AjzSGfARrHw1oVMAidOfttoGT9gnUM4nIM7aUi7Yh3RmXCAKNZFV8wd/7xlvZYoiFnaTpFM2bp8h1YZe9fLg5t9whjuPfyqjBqbnPku7SpwSbfb2Jyuh6vcsohA0X4g5EDoqn3CDLd0oTtxvnwYwzqEXZp1+tJajjQmO67vOgav1XA6f7jLRpNyMG4qxuz/SK+KDrZ5NBVbdZNlJzZDLEBmOdyPWlv1h8A97FoF4SGZnY2RpM9OfZNJFfNXAlQU4B87wExBeEVn79Mato1tx+530pCplT+l2HtqRQdcsnEk7FxaoYA8J1T5deNsrFmDmRiLF86SdvPZ+908vtnD8KJjE1Mgp1Xv5A+XmpxfXG7kS4879znSaWdiZf7AWV8p9lFpn9XJXejB0C4fxtgTZRAMOdKTaqK5pniPYeYhVtzG1zB/xbHyWhdTWxoh/2X+x/wmKoah+S1NxVLLDJluJlEX+q+/FbO3c8exsDPDP04v7B3ApEp5SCfd2B6I95puM4v15zo525bE0oFMgn9WpnzJ1KzT9ZDw8uVLWkJsMEOjSu+IMis9pmn5EB7760Oa/UXHJlZVnMryt/SdB+d+oun6qwDTvcb3/BQaOPLO2R741NVdaCCKEVGXD2PseBnrAW2YhF+4xzATC2qktZHnIYUO6jaXjQkNk1r+G94qtBtT1Uj3+6QHzI8rlfa+vGJ/sT6zonTA1MqfS1X62MtuQ2L9m2CGLk/4QeBhJejOFgIPafYPKXQLJZ7tzneX4vmN5TqP+7177lQnXeyptmJu4EKdFhL+07XDmOaJr8A1FXyE/c5Vd4QLr6Q9BLLcGD7tHtHzeK86opXyXIJAdwi84kTEIf+oTuqoNPJTt5oOcALOXMqfDyUDBw81sTPDIjHmvPXWWyxk8LEHFpsZNUYoKc8SgUc1+wOa5ZLJ0/e7fe3gI9wY4qwg8Ktddx6x3d9xQsIV684xvFutB9i70YU61oX/9Ha4xCMFNo+EBoYZTfmBYdKRrKqyDugGVYnp8iGxU1MT3bwcgWZ/LK1wPG+Z7SrpR3XSjXzs0k8l8ICplbOTORLGoCFtqWtIaReNM7dPJuLUHRLSf+903KU0eaf0o5r9Fccmf9medrhTHTliu9XHpvraT4rlnrVU7s08f9fznN+FLtXUHvevHcbYyJ7WHOiMrI+4zRHMhzi4hxS6R7eRzOMJjByqvtl88Yr9pVtNxxjlLAmPhDE0b5z/hx9+ONfO2aX5X1DzQ348hzRsGN6slWYboxLHtJBK24cUWumw9rJ5WqQU4vSCMltsukuSrrEqjOFEGR3KV/JOfeo2LtSvssBfrx3G2Bg9cCsGyjZMusdWDKY5q5WBzasS9ZBCKx0efpmO+TKX4h+v6eOgSaBVSj9cvdMqYDt7pepDxuxKh9jLK/aX7jriMdXkzKUGv43BxIivbPvfeB2vbrBkMhBgHOHc2p3mXuMoujkf0uwfUmgXhZ+h6xIfYlS3g7NAsOovyXbN7JboYzzbr9lRLCl2jL3bXeiS/uH3LxzGNN/3DTwc34yJA+WH1+X5BTod4/zKT2vIG1w4Yv7hnlLEMi3qmR/sOvfnbF1naxLdv8pKPfImydnUburDV7bpsP4nkpoP+jeTTMSyRcNnVVetTPuS9es0gSt6j25fO6dRrNyxjzR+aqZr5jHT+ummtfbBrr0XcqFrbZ/Lf+EwhnlhZTOdNvDIoJVPcbzHWRWqSxFoEiDMZtmJVtTdEG8+rpsVgW4EeLPBrDL/Kpfdanq4IauWqHlrn3YVtSdT2c50hOMDBDO80Rs4clWl6PKuBM7Z10b6F5qPN/hnW8A6Z7WWnWikisv8e6cvHMbYF1d0omzv5iL5XQJs4jEpsccR/QeZKhGE4x1SgsykOf0SvhLsq3HmX7vO/Wy+9cww99OtW037FT0oee3BYPZk6JUMLjutRzBL463ozz//nJBp0ARlEwEIdOf3D3GJI9ssbDiMhzFdl/IQM/drgV179yt6UPJaFzoodjrbVcOY5ltfgXCbn3KODZOm60wPnpMA532JOkZ8EBELExcOKLIQywxp6Yg8O+8KY8br+pwnKMb1v0fO7lyfZj/4OeM9gNDjlrqbUxyb8PRr1F67POHIrH6ip7Nzy7+RWWD1rC6fk8DgW14nhNP1Eqt0vpnn78K5ogtdVaFrM181jLFbMVgeeOKrOVzpxZi1zetJ8hPAcMa9632IWIi0CYbHF6KeBGDXTP0tji6iq2SgF1zxbRCiC46JsnxGTyfY2IN22pZhoVqRzB547yezO+Kc1uTxAEye31biRV2oNSTqzlXDGBtmxMYYNkxiGU+jS1Szu40cpjWEJd0dGNZx+afo5Tb1LkOmCYzPYKaL2O9BujCnRun1HBxljAifR+JJ2KdVJLNfDUryGQiEd5wzGHWYDpd2oXtQ+vMeQveWSYBuJ46BJ8qQb0+d6kTZ3tV6OfmvXr1izmGbYmkI0QtOh+0axTAllrVprSCsJfao/Dc74NHESF+mRzNMEG/w98VZQQu0Gn+isaaJXTfXEjjtfDewv6xlcv78grO2ji65G2O3SjA70PU3zwwEhklrK0n5z0aAGQxzFxvrlnqyfUdDnTiIXwpRepyAVvjGWT0w552qiXiGfyxnwJPXKXEIBCHENikxDZkBiNf9k9hpIXrw9gSY756wNzE4dsmPv5SvBSwL84SVbpU88s4lwxh7oiz2xJcNk5z3sI+sLZV1BgK46e4mjL47FF5T3TH7tEuP4SjOLBBX6Yf3d60mFiyqNYsU2BCTpMBmVa3xBg4buZrDrYL2bJkJBvwZrf/rTrhGOviqDYeu53+ImTvRQ+zTutBppJc8VGZ3SwK3YkBpwyRtxUy3sJs9OBLD8Me/9e3UZr3zUgFrzOnfWkQ496bMfNM/3ZezKbErASJ8X/7N5hyOsUQ1fMyA42c0+z/++OP7778nMhmfwBHJOML1kwh0XeJIRPEQjF3NS626mU9rZmnFeFoudJxVynm9MIbPxVgjA9/v5w3OXeVb4bpzIQIEzP50mRiGPzRxIYuOVJUFCD4sm/7xUsGqorvO3a+XVWUp8zQBNsb9Z5+2mviQZnqjhnhmZMDiKwI+Sf365AS6fe0hSwYjHbzrzMua7WZ+iJmlhrHpbrWOEI5V6eTSjjhUxgI23KMi5qZzR3gz/Jig35SPnCj5ViW2hjlgbe/rztkIsIFgdwJLJVltVQxTAglMd537zQazQHRHihqZoDMinPy4FPsnqaezD18dFdsOk3iGfxSBu/AP4LFmd8WPU29HJAkjBLrz+4fMd7t+mA3JVd2/6/kfYuZIBc3luYcLnbN97ql9wxgOB7N67XvqOb2rp16+fFndib3cWz7aMqSxVhertqQFEmDu5R/zYO9bNRgIvBKFJ/nss8+qm9UlU0OtCFRMDr5k0t89y867IszjD1ZsvLh0cDTlZ1WLUWz82fGcNFSaKwcs2ZxceopQSmHMEhzdP+d8txtUjKhdVm43f7fEUtr50zdwoQdD3vdQ2TExzMHIdiqO8XLt2wI7aSKxTQJ+DMMja09JNUvRzSUCLOB1D0n7e2VLknU/lgBu3xd4wMKWr4D/azkrIr1TGJN0wOdzDHVJH+K9pZ90XwRwiSfcqeg22gZic8IAACAASURBVK5/qGqWaX3X8+/aSSt9DrjsIjq5Cz0AUVnEvmGMWJesu2lNwrqIHphh6bRhUgk/e6p1U862vfV//26zQdH90oZ60AM7SC6ajeWcbiZOXk3V+Wf7xZemUdM36apLxMqAalq+Hrwxge58txtUhMPpzvq6uytWpa7n7xZqZZ75zpJDyDqf3IVmPY9J7BvGHGODShGBvQk0PyxRFtr1O2XmwXQ1nRp86sbZuhtiOHdOBB1M4PgSDzZwbXGEzf7q6UPGYLowJ7gmjn0eoC1aNb9g1n3NYG3VKP/NCHTHnQNab4kUZ+jH3ii86sWYJPxsZpYm75G+mQvdA1Epc98wphtDl6oo3e2rQvQoAt3BYI+mrklMVd2Mf92VPPtHnyohgZecZEAlPtHBvtfE/DhQk7OJ4u8m+Sp11wX8x9f+ygdaWLfmLRRer1r7EQ76/gGRqpz/2jpVfgjgf/yhpztyxWLsFjfXzjlX5nv+brmxZh4g7U4udG9c+4YxjFVUhr8yt7eFl5DPCVemX6c6lXQJbocp2d2ax8+GK/PY3ZjxP7Q8Z/ic/O4LSP7ZvzlVl55iWpxDzSPLXdLnPPcJFXy3fzCu8jX6bl+2GA+IjZuztOYWjVVPd56ZgO8ScVB8SeIwPn44QSOfPuHsT+v3foftMIC5oJu50GzXHol9wxg05hVG1iz541/b/9m32bizXWyWYAcSRuL8664JHI1imD3ad5RMf6Pcn7FN63Cz875w2B6YMQrafloSBtphw3Y5F+9+/LRU8hnS/uyK6c5hb+Wyl1LOrvz206yasqKbGbbfbLafnRzLdm0l4TwEWEHztzgOaL2Zhl+W7xOykGaCbxvaGWCZ0y+6zHmVtI/rWi50V+a7hzFR2jMU2Vld9/22VaWXQ1160N+uXSVcmS9NIC+6N63YadHUNshm6Tvd9I2aC0jKaHB6iuZ82Smh6L5CE0KsOkUmX1FRZV3GDxiOqSa0qgqaGDUOiI2bLwxM95GqLnR5bwL+fPew+X3lEivmxFrTWzFJlG+I/2ulzJbLchTbIqf77J1caNfYLRkuE8Y0p3SBU4fmX7ecGPC2VIaePS0Bf07vBzlzRlVLyHNCtjzVXB7OAudcefnU9BSN1Ud/2MZXNLtzVj4kUZ5TwpYz/yGUEHsnhPgBJ18AO2DfjD2fcn7Dgu7cXKqKhSZo+I80X7/x40BfoH59HgLEwH5fO+ZvOZQusYLPAOoHOVX+5iU91zlaxii8vYhmueVNXFbpT8qf9kj71XotF7oHnyTzMmGMPZ3M1CHwhQT7VU063tyAt19tSfKjCPgvcpSz8ygNA32lr/ySwgyNTvDGmNGceC1JS/fLDVX/hIAvh09O+Y+zADGhnl9o+SvTgrLSncG1fOrZ0vhnfxg+YJ2o+pOpfgDsVBCx8a5BV9mcshoKYzIKJXwCvErhtBaC8F39IbpVLrHS1s7fqgyDl5TirH/tvdaAkge4rBLFnVxoaVds+jJhjA0znE47wch2s1j5EyrpkfMQ6DaG8CnOyHzLGZnKQ19ONOIT9q1e+6p0tUPiC/cV41emlY5dRFn7jTcs8JfjJcPq2o9fda27TQbIOAf3mbvv+k4gq7PlNj5Nbsum2X4tKrXnqtIJ1APX6SrhurwfARysM8XftfVWLrFiy1i2pd9V0r7//vvqTr7E7e/qinFWzeWGrAAJdCgvt6fv5EK302hKuEYYU02AkiWBJ8qYg9rGt2u3b1aGbp6WQHfOHbh5AgR2G1KDZKbuFO241PInZ2zzgTtF82A5QfTlpF/LlQhU2jhFY7PILj2UaqAeGMs7UenKM/gbDlGFXlcOsYTTkGgVO1UTo0a1FeM3mC5h+tROqlK0dSBlqNzVTRlEAAJM8ZcWd/CH+x0te/ny5RJ/VjFiew0Dh9OR6Uc7fcwdK8ohbMnecgFxKc/a+7dxoWsNH82/6we4ooQ31/OihCOneSYkUP5DRDWh5WbBr3to5fgXimbyukehXccRUujS8JCR/vzzzyEFlatNTJGdbRl+XSoxa0WCSlnK1r1fyqnSAOk+XmYoH6fHlT9Np/32RolRBWUNqxn5xn70PJ204lY2BtI08kw4JFF2olTWeC+wz5bajssZN8Q2451c5bhKu+Z8nmZ/zNhUVhbDkDNU7dF6nfO9rDWXugWm/cUjTgoEloUoZxQunQPptcPiuJ4XcqFdo6zHKzGubaV/6pZ3hgx2OTm2e9h+SIs5g+FbdPB3q3YysNvbt1i09Gz3dFNIgNE1jVa0pOH4/dKWVEflnbKrk14qsXLxDKXjClQ5/QnHuLupVgq2qFRp6DtEKG2MNMriqoFkiX/5iJ9+nk4Kh4pe1ZgDq8k2iVXRrB/GoDYZ/Gpd9St9wc47Y4tYpc8BmZ+n2TveO7X/kLGpqjI/kglcMqDp2rlT7texk7TKRi6rYS6XmxKQt4/M3akGr6oge7lf572KC+1y9utubRO9QBhDn7QNZXz+1AVKV7Tyodx98OQZ7NBYmbmH/n43Q4FA55L17wYYUbXpuOzEdqPjLqdfhO55rm/D+FyVtiNUs6KNKjV7Ry59cOWpGssDJ6ypDTBs+K2dits4XeDxqhbKCspNcW3CVxvOawWO5H9IJ02K+VHx9mqiudoi1rY3mlNu4UsJ2+9GyNs8KFy1K0pcFXRZmee/8zzN/rCxqap02pUzWjEokKF6ZO2l73XXzkTXlp7ylyOm7arbx30oVd6Spms9TFV0yNCwBMQv/SQudEn5fJ8WWEErL2Gec44kdhkmRwoez9N0BNs7YVagGRdunPRk4Y9K+G09tZi1o3vXlibJsnWSppsF1h0qMUXuDopkCKlQNO+WRQ+cMJBHyiqrFPbBlgMGNKpZ0YQyVUX7pXc9DuRLaKS3q1RpyKUNM6qGxyWzw4miecSuxoUMVGWNW23TnXt00rK+/OY0XU0UgeSypU0DHAljEL69apoTwY3rDiXqc6afp9kfOTY169qZLNJT6C/Np7o3cba+ZBp2V0hUBh8yek74/KSb9Se4fWxvzkiTtyn/SzsnykK9aQWWEJ3fhS5pnu77wWdiuKpxvoXcEv0J03z1uPxOKxoyFQ78MBTf0KheVqaxHvYXpjcCL99mo7fwXjjdBnPsFwuaBeHLmIbyF0JIlJ/l9T8fxLuzWX4qlJdfKbR8rbxZXL6JcwEy/7iTy6Vande+qfEsPxXKfym0ahu5CJvAUoqguNJYdFj1WW0aBq8zZk1sKdxBPi8a+gzzg3xtjMx4xoyUx6nECgWX3UKzhCwcXxDy5RaE2FeQcymAxTE1/34fTYUX4kvFyDlIJssfT/h6JjmMLvwbqXTqGqvtH0OgFdHwmvY2VX2eTto0394ELK3C77lrq4maKptZKpRuNfF6MY22+coy9V7pTFeliIkuBgHe4LdvDOMYy9Zi0V3oTmmIxia/4kLGpmYR1AJdyXaNlJkGnDpaNdw0RXGTroE/xPstZXDGgqVHtt9nDMWfOFqt9QNAo3tWA242jS8lTH9+g5F9ZOjpMjm5C036b5woMjeDOf+lleZZIpIb8wc/bHr4r7g/W6M0ykDFrPyr7Ok34VhzJu6w5OAQplVNyOw+4sffzvJPV7KTASfuWNr8CewjytD9aKhkXhLChN7KYarUfAT351jR/Cm2mwCqWUq+SQYsouWgP/+lNvFB+deUOKBnAQqGVbn2ktpBYZRk4TDpnNTmkpv8RAb7FHf4qVmhSzcR25Sz/eYJO+kShOZ9OHc9CRnoIxPVRPXREprldm/SBmzt0Jh5kJ+sztyhVfBTs+eWxaESvXKpfcZ22LLc49NP1eytG7ftZ+LOWlezVMvUBaJ8BZb8IS0Wr07LtM68EogEci7pcMB9Srd9s1QydVJHE7owI1RTSNk3SZdiV6WnnVJT7dO60KTt0hi6iliVmdqxKM5+qIymWZnBpT9+WyOdO80RK7apOaVv/ElDhW0ba+9MDxW0nMFeSsdjDKAg/jHgkV560J/lN9tq015K3GNE2eK+0dO3bmNfqB7Hvy9BbhIbuYlAqqAqqHv5VJ20S6PKABxaxQj8VXk2tjTb0Qg8suaMPktxCEqmzk43T/292+WTXQi8yqCTOfiJp2r2Jw9jUk3RbnfSkzaPv/Xbw2G/jvgTPHnZQ50Rme7Jr9WEc8s4GN7Nz+lCU3WHD8HJwdq2dPYwxnY80Fgzpu8wzKSBJP+XPjkt7eAHNVTkWptO0AC21BozHtzcdOn5Qdp55SubWvlTKKTRejfO4Zrl5psoMGfvHmFV1mopQaHOjDPD7ybwOdP6P1UnXaqI7n1mBiFjHt0Z4N3i/AxMNcomgWJW5sg6aClkKU37nG5avhWP/fWpmr2dpSxV96r7G8emZgOgXhggGCZWabKU+bStF3+y3UZGumbUcaowJtfyqVxo0irEpVdtrzk/P3sYU9nAZWzftm0dl5RbxskTGips81h7J6Q5URE4kYn5Pc0PBUYCmLIpEjvRSrOPQAjDCYPTxF5BKXY8jXMfH7kxED7jwsNzgpfamYhnUu00R7JxJZ+qk45jaeYENc04N+zxvkzlEldENTMaTC4ayY5YIpCJXo9wbMTSjU2ryfAkN5+q2Y87w9yuRhIhY9NSe2CwQP5EX0NzOgUe1ekXS4UefJ/+hY12jufDT33TGZSx3Zfg/Lp3lz+JC00VPde6HHr8RG3aVnTqV/ybr1rS/Xgp3zd18FfeGuft9iozI1PjFaIq0x0veU8Os9LwM/jC33YMqdBULm9xjb82vaXoslDkxBpLo8KV8CowLwgCk/+Wr1fSCenb/KPhMQEKedtvC4qNz9JD01cWkrHZUgxkqMNA3rw8pk4HDUHhVDXUEdpSQVlnqoYWmDTnvygf2zAGNfSzPUknxUzaFXVEu0r/wFLWFBWU/lFNUcNBSZ4hgPfvmQPx97PL+8101jb3+qwq+VO7qjr+qTpF06hT3XySZg/zZCmJwwbi3Hr/r6v9Sum5AWevmLvbFccsXoinb5bjctNAnAnDVtftQwxWcx3kMHrdav0/D/rfkW4PFzrHxz5V9ohUa5bhqcOY5neHCMWsqXN3+IiN/QwR7kNjzBxPPSUCIiACIiACIiACIiACxxD48zHFzJViv6AXu3tr5ROYKoaZqyw9JQIiIAIiIAIiIAIiIAKHEThvGMM+oN25I8yIQsNeFfuMlbRA+ZVkXYqACIiACIiACIiACIiACEQROG8YY/80GDZz1D7Kct6BsaJid3usfN0RAREQAREQAREQAREQARHYTuC8YYwNM3j7KvDElw2TeOep+3bXduKSIAIiIAIiIAIiIAIiIAIisJHAScOY5omvwK0YqNkXY7QVs7Ex6XEREAEREAEREAEREAEROIbAScMYG2OAIzDM4Lurlq9ejLFMdEcEREAEREAEREAEREAETkjgpGGMPVHG98sDT3zZE2XUzZk/nn3CpiOVREAEREAEREAEREAEROBRBE4axtgwI/ZEmQ2TArd6HlWXKlcEREAEREAEREAEREAEnoTAGcOY5omvwDCDv7Oe/4ZrrubYMCmLVUIEREAEREAEREAEREAERCCcwBnDGLsVg9mBJ77sVgzy9WJMeNuSQBEQAREQAREQAREQARHYicAZwxgbZsTGGDZMiv2U805VJbEiIAIiIAIiIAIiIAIiIAKJwOnCmF9++cWe+Ao8UcannH/99deq+nWirAKiSxEQAREQAREQAREQARE4M4HThTF2qwR8gWGG3epBfmCYdObKlm4iIAIiIAIiIAIiIAIicA8CpwtjbJgRe+LLhknvv/9+4Kec79EsZIUIiIAIiIAIiIAIiIAInJnAucIYTny9efOm4hW4FYNk+4c1Y1+8qZTXpQiIgAiIgAiIgAiIgAiIQDiBc4UxdisGgwPDjO+++84S1Ikyy0R3REAEREAEREAEREAERODMBM4Vxtitknfeeeejjz6KImjlIznwU85RekqOCIiACIiACIiACIiACIiAQ+BcYYx9cSX2RJnd7dFWjNM49JMIiIAIiIAIiIAIiIAInJPAicKYn376yTIKDDOan3IOPLFmldcdERABERABERABERABERCBPQicKIyxf84FgwNPfDXlx+727FFDkikCIiACIiACIiACIiACIlAROFEYw4eVK+UCt2KQ/OLFi0o+WzHvvvtudVOXIiACIiACIiACIiACIiACJydwojCGP97y5ZdfZl683P/69et8uT1BxPLNN9+UcqrL8ielRUAEREAEREAEREAEREAETkvgrT/++ONUyvGGDN8TI4bhuNceWyW8IZM+JPDJJ5/sIf9UMKWMCIiACIiACIiACIiACNySwOnCmFtSllEiIAIiIAIiIAIiIAIiIAKBBE50qCzQKokSAREQAREQAREQAREQARG4MQGFMTeuXJkmAiIgAiIgAiIgAiIgAvckoDDmnvUqq0RABERABERABERABETgxgQUxty4cmWaCIiACIiACIiACIiACNyTgMKYe9arrBIBERABERABERABERCBGxN4e7ttb7311nYhkiACIiACIiACIiACIiACIiACgwS0GzMIStlEQAREQAREQAREQAREQATOQkBhzFlqQnqIgAiIgAiIgAiIgAiIgAgMElAYMwhK2URABERABERABERABERABM5CQGHMWWpCeoiACIiACIiACIiACIiACAwSUBgzCErZREAEREAEREAEREAEREAEzkJAYcxZakJ6iIAIiIAIiIAIiIAIiIAIDBJQGDMIStlEQAREQAREQAREQAREQATOQuCtP/744yy6SA8REAEREAEREAEREAEREAERGCCg3ZgBSMoiAiIgAiIgAiIgAiIgAiJwJgIKY85UG9JFBERABERABERABERABERggIDCmAFIyiICIiACIiACIiACIiACInAmAgpjzlQb0kUEREAEREAEREAEREAERGCAgMKYAUjKIgIiIAIiIAIiIAIiIAIicCYCCmPOVBvSRQREQAREQAREQAREQAREYICAwpgBSMoiAiIgAiIgAiIgAiIgAiJwJgIKY85UG9JFBERABERABERABERABERggIDCmAFIyiICIiACIiACIiACIiACInAmAgpjzlQb0kUEREAEREAEREAEREAERGCAgMKYAUjKIgIiIAIiIAIiIAIiIAIicCYCCmPOVBvSRQREQAREQAREQAREQAREYICAwpgBSMoiAiIgAiIgAiIgAiIgAiJwJgIKY85UG9JFBERABERABERABERABERggIDCmAFIyiICIiACIiACIiACIiACInAmAm+fSZlH6vKf//znH//4xw8//PDOO+988cUXr169itUG+Z988sm//vUv5JP46quvYuVLmgiIgAg0CeB8fvvtt99//z3999dff/373//+wQcfNDPrpgiIgAg8LYHkLXGS2WFmt5m96F//+tfvvvvuaRFNGL7rGKQw5v/XSIphuKDtEsaQiI1kUgyT5H/99deU8u233/7/svU/ERABEVhPgLGB4TYPrmnctQOwFfz+++8rjLFYdEcEROB5CBCK/POf/8RtZi/6PLZHWXqGMUhhzH9r85dffmEfpqzXL7/8MjCMoabZhynlv379WmFMCURpERCBtQRevHjBALz2KeUXAREQARH48ccfq4mZmKwlcIYxSO/G/LfWCCqqyiNAr+5suSTi3/K4nhUBERABERABERABERABESgJKIz5L41qK4Y7f/nLX0pMG9M24udQx0aZelwEREAEREAEREAEREAEnpaAwpg/ceLrzZs3VQvgVZnqzpZLGybxiu0WgXpWBERABERABERABERABJ6ZgN6N+VPzxBdfoohqFs0vWgTKj9JTckRABK5F4PPPP0/vxuSX++2KzLUskrYiIAIicAwBPhibvhnLWnb6UEp6W8auOx+jzxVLOcMYpDDmT/bEF99E/uijj6KaVLNL/O1vf4uSLzkiIALPSeDTTz+1hrNuwncRY9/us6XojgiIgAjcg8C7//uHLUz8cKr//ve/X758eQ/T9rbiDGOQDpU1XoyJPVFmd3t0omzvriX5IvC0BD7++OPm0snTApHhIiACIjBOgFVmNhnG8ytnReDgMejZwxjC7qoCuAwMM3766Se7LBobJln9dUcEROCZCbCmqGOrz9wAZLsIiMAWApqkbaHHs0eOQc8extgTZVRA4IkvuxWDfM0wNvYQPS4CIuATkJPx+ehXERABEVgioG/JLpEZv3/YGPTsYYwNM2LR29MdfMqZc5jjTUE5RUAERGAtAQ3Da4kpvwiIgAgkApqkbW8Jh41BTx3G/PLLL/bEV+CJsgM+5by9qUmCCIjA/QjwnZL7GSWLREAEREAELkHgsDHoqcOY5omywDORdquHxhcYJl2iKUtJERABERABERABERABEQgn8NRhjA0zYk982TCJXbYPPvggvBYlUAREQAREQAREQAREQASeisDzhjEHnPiyL8bEvnjzVC1VxoqACIiACIiACIiACIhAJvC8YYyNMYASGGbs/SnnXIVKiIAIiIAIiIAIiIAIiMCzEXjeMMaeKOOFJL51HdUC7IkyJAd+yjlKT8kRAREQAREQAREQAREQgcsReN4wxoYZgS/30w5smKSX+y/XPaSwCIiACIiACIiACIjAOQk8aRiz94mv5qecY8Okc7YnaSUCIiACIiACIiACIiACBxB40jCm+WJM4Ikvu9VDXQa+eHNAy1ARIiACIiACIiACIiACInBaAk8axtgwIzbGsCfKYj/lfNr2JMVEQAREQAREQAREQARE4AACzxjGcOLr119/reAGvrhywKecK+V1KQIiIAIiIAIiIAIiIAJPReAZwxi7FUOVB7640jyxFhgmPVUDlbEiIAIiIAIiIAIiIAIiYAk8Yxhjw4zYE1/2RBmfcv7ggw8sfd0RAREQAREQAREQAREQARGYIPB0YQwnvmwYE/tijN3tCdzqmahjPSICIiACIiACIiACIiACNyPwdGGMjWGo0cAwY+9POd+s/ckcERABERABERABERABEZgg8HRhTPPE10cffTTBrvlIM0wK/JRzs1DdFAEREAEREAEREAEREIGnIvB0YYwNMwK3Ymg69kSZXu5/qh4lY0VABERABERABERABA4g8FxhzE8//fT7779XWAPDjOannGNfvKmU16UIiIAIiIAIiIAIiIAIPCGB5wpj7IkyqjzwxJfdikF+7G7PE7ZRmSwCIiACIiACIiACIiACFYG3q+t7X9owI3arxJ5Yi/2U8361wz4S+1T8VdDffvuNBP9NZb333nt8Lfr9//3rfjOazS4CxRcvXnz88cf7qSrJIiACInAwAXnIg4GrOBEQAREYIfBEYQyfWmaaXkEJPFHW/JTzmbdivvvuO+KuH3/88c2bNxWWpUuiMgI/jLIfRfj2228/++yz9CAybYYlmXP3oZ00p07TvxSAZWlEXykGI6wiCkPzwG23XIoSIiACawkQEuB56LZ4Hv5b9txTddtLe8i1laL8NybAB1RTX2PQTMuU+XR96nFpiOS/jO/d9cqTg0ozvTQrQNXkXrKZ2Lj35OQYPlfxogfQeKIwpnmiLDDMsFsx1F/sbk9Ig8CjvX792m5MjQjHFfLv66+/xhd8/vnnn376aXrq1atX3MwS9gtj0oYPyuOkcnHNBG46eWoUzhkIZqjxTz755N133803j0/gZ5NvzXM4e0nLYRY1qFsapcCefHcyPD2L+6ayiOiwnYgOsVG2UxcpkkzlHlPoIJCULa2gJ7aWMApz88svv8zN2BGejU2Ek7RMOOGFcyxhR58r/pQ8D36ybCqVIfyUfn1gt720h6x4Hnwpz3YwcKc4vB8DPd2t7Eo2f+pxuLU8gWHIYJhgoLzQqYo0p8cE/iUHYi0t7zAaJhsvF9JcxYuWtHdP//E0/2i1FU2mHYHW240d3EGg/O2ivv/+e0yuIORLfgIRVjDLJ0ThHwkuuYkhOVuZ4BFkWrDffPPNdm0rCch0lC+1GkmjM5PvqoidLhND/OYq/dGwqw/wbavrmo8mwGQi3pXfzAA3GsZSk1gqHdsJGKYLbWpS3kQ4KBLkVbr5bZW1D8SuEggBjKX7/Pzzz6WGB6dpG0t1wX3sOkwfKh0aaxk2lacudu22l/aQh1VoLojqwE3Js+3q2TLt8QQ+jUpp9qC1N/fuceNGNXPiW4C/xVh89dIQ4LACS1Of/W5eyItmCIeNQX/KRd4+YRslg2ug1XacZrYXKH+LKPqADTYAQv/HC4zMDJDA1AeLLEZ7Z8kvzJngzy0oHfIYgoGol/7hZUZcG4+M2D6ndnoKbpbPyB10c8qF8KqgqFkiVe8UYX+CVbMVNYUv3aSCYGKFb7wzrVizraJhyMybOjoyYCgZHjaElIVWaTBS3UstId2n81J3dFhy8l/S3YZNtvAmhMBmE7qEh6ywH3MJMb9ml36Fs6OhPJsDp/sTLt3OQ8qKSGNl6m5prBzpceTZe6DsmlZlYJGo61tKw/00WOxA4DwCwEqf/S4v5EUrCIeNQc8SxjSBBvZMRNlGT6FVvT7kEt2sa6MfTq8W4yutseUd6xGmDWc2WUrO6TS96BImQ9fZkWFave6D4YM9tbkUoTH/Y7xJQxT/JW3rPQNMCR4ZaQZYgcDq2XRZjYsjgyKPdCuuC7bKQLlN9bo3q7Y6MmZ0ZVYZsLcqpVJ+j0sIV2qUlwcEV5jsND/aMBmW2h61gP5LTS4ZEmjCpT3kHo1nRKY8W9mhUnoPzzZSF+ShOzjdja5EBqrMkUYvYGRfGlwwECG+BEd44E/o4HsGVMUKZg74kNLD8CA2woERv7lWwk0yZFVt/eY7KJCz7Zq4kBe1HA4bg54ljLFzWfq85T59pznbnpYW+CDdMve9lMDwsq/OlYVHcPxd1KTNeiuUx9VOOFM/9Kr81xyT5lOoWvEfvGRebgU2rYCSM0Thx23jr3Tw2wPOs0jwHAAAIABJREFUyA6QqOdPQ1HVPlWWG9VIEqWQMKaJN+lMawcjOqehkWoFLNwgT99vDoqlsaSR4HO21b3lzmFDiFXSdw6rOCDKab38ZEtfe4dKqWrqQh5yrbGB+eXZqmaTL2M9W7fKqIgl7zc3XNIj7Mj7KOsq8x0XjYb4YeADpHqqeYmZTd9CESl/NtkmDghjsMKZYp3NizYJHzYGPUsYY2dUIUNgrjw7j2lOQ3P+YxLMtCrD0XOwk49ouOQ9Q/y4jQw3+g5oOH4BV8WUdMTqVXmgbZ3gyB3bfqqhJQ1Rg8pgu22ipRpkaIqywwb1MtiEyLbUQlLRgcD9gkpLq3Rqq6jabBvcHBwXAdgcFKvi8hjZpB1487AhpNKZciufUxKYq3FHpu0mlT7+JbVWaXshD+mbtvev8mxlw67Sc+18osqcroGjnhCYH2GW33SJWMpINDgEZGnbE3TVJX1QiV48xxxDrN9OXqWq0/Jy41SkS8OpVtSYs9SRudGLLplDiSW0Kj1nRbOst7hbST/yMn0ab9ohDqrKVzjyt4DzI3Ty6alPFpISfBnDfvGMvlHNO6unRi75AtKWL2nwbPWVEnxB7OcUbRHYxcxv5OtPDgE+DMVHn2wGHBmtf4sJfH3F+Uobs0y+umbLDbmTPwTJ11Swwv+gCo2Tb5LkcivOtN6vvvoq/zqSoHSmaEuF8hMfe6nkVB+goz3z6Zu1HzrjO9fYW0nOl+ENEsklZxTOZTUTtNX0ebGKDPxpDGt7HwxxNY696IBkan8txqbyzk0az8uXL5cyoMAenyHi23rWEyYdaGCMatM9F7CYgye3FtEsx7/pVz1edSt+DW+QtghK2e4hK0Mee1n2OHm2VBfhDclWMUPAF198Ye9v7GulwGoIyD8FFpFlOgnfmzHX4u89OI93f2K+geMq3QszjWruVArZ4nNKOc305bxo0wpu+rUWOQY1g5sDbtLJndh6ictz3qeXTtQII2WFa+PyTFMH6rEqhUuKbmYev+lHmCwUjYuyOX3h25W3Jdo7hO5++0fJ/FSpMOPHtPn+6kjVzGgtZc3idLI+qxJYWi14l2JLM1eJHcxM+3RKR5OSbVKM/IAalN/MZrteaTJpKhHFms9G3fTrero2HfXsxl22GntpBs6zIz85VTnn2Ww1zcnxld/JQ/qFPvBXebbU7Pf2bLjr3L/KRHi5+IpSfk7jJ6dHolXt03EsKBPlymi3dizIxlYJwphVJoxndow9pxd1TDtsDHrYoTJ/Dlc1Gl3SuJ3m0vzJzt62zySaBVl/ujESQE+/xunPTU0GbyLfwilLPMY7N+c3WY08GpV46TUbK9H31HluXQ5dsMr3BwlX2RzXjL0bY4aqLHtZxWOZcDPB+LSRcFKAJtSUn29up2otLe8cNoSkQm1IUFoagpSCHKMmWpF1AlF6lhVBuuzCCctGD1nJP9ulPFuq5Yk2OViVtkWlEvOoMShnMFs5HOR+nRJ7j5WO96b/hpeO/68MbF7uFMZc0Ys6Tchx11CNij9R4GFhTLNx6OYSgbXuyfod+rzT4Lb8ZAetjYO0Vd5i2dgH/A62MUwah+kE86nGS7+2tg001fANZ3TkqbJCQ2bbzA5tDeY7Ow0J2Xzf5KwGidjF+JFIZqd5M7b7Vm/sPpltSvhlxU41liZwa/2bdTJrJVQQnMuyQ6X2ttFDOmWd5Cd5Nip6J8+2NLPfddhaWooKGSCWGu2SpakTxTqWrAPjbJLv/HePmr2iF83QmgnfosAxSGGM01ZP9NPaKSzdrNKecaXZ1EJuVoPWxkF6yWOWFm2fcfreaqMJg1RtNWUbUa+c/YdsKCetchHNBHnK2mQGNmiLn62Uacv1n934azecSPpMbHh2FfP9OOUGVmuljF904BBi5+hl/W7vp5VdZacoCyK9qizb9S7kISsmJ7y0eHNlybNtqa9yYSsjTYmdpvVZ26URk0hmj+UYx1Lsxb9lxcITuOWKbXVJ844t9KJe1Idw2Bj056p6Drt03NxhOlyooKU1yCUT7EvG1RvMSw/O3V96r3dO2shT5dt4I/ltHn+l5+uvv7aPhN/hEw6OzJIqHiHqpXA/ouDN7/xqI5Pd6XeyK7uWhsCUbfoV7aqU5iWjbPN+eZP+tcenHfi8gR+T04zXdu1S7TOky1Za6QP5tR+iqCTYS3rBUs+lz/KuuX2keef2HrJp9WE35dkS6ljPxpvo9mNFqSDcyNrvkaxtDEtxBVMLxwmsLSXl5+3wJUvJgAfAtc5JHnnKbtWOPLUljwPwzF50i8mRz/rh1K6/0ha7UW+kqdeUxaRz7dLp0oLlfrVZhd0btzJGnAiNZ7s5/gR378Ut9F+akNFUS91iNwoG582xC05+nYbU5lJ78Be6QL3rMjxa+SEcCsTWb+JQdcnK+a11KUts/SBtox9YKtSp0MGGdHUPuUTmPPfl2VKPG2yQgxXnzJf22A+xWjljR6ATw5Zy+Kt8Fz9ZxcLv+OvssYPjRb1ol/kxYxBqPGw3hqbJQh2f0eyy2JKhOXkKnJ4264mbW3SunmUBZu2nUZd2KjZ+lLDyJuWl417LbIPp7rQPOSN5usX5Qux6bVdgYIa8ewbb2I2CwcryfetaS/1C8/7PWrEh+ZteIkRyErK0ipmL4Kup9mvX+dfTJtC5+b3XpDCzjY1fXV8ynB3CpR3F7ve1k8yre8glMpe4L882V02MAkvtlugiaq/e180ZFAKdGObkRmL1Gezj9sFVd5p/72GVhMHM1/WigwYekO2RYcwB5tkJCoNr4N5r8y+Q7LrduQUajmb80MWqgqKOHqVC8cj+Wghz4hDIvqsafKdiFaiJzM665oQ0HnEWurJABpLYOvULXRqesz67JmIttaoiv1uJzgkKK/Akd5wYBg2dhdvt+i+dwWD2w3GUaflX8ZDTBp7qwW6nWKut72SStIt6NlYznXPOu/a1shYYmp21vxAnRv9tTquSGlTx2lXdUv8Tpu/nRY+HfPMwxi6oL41/c+itfH/+PVdK1FOM8fignSKZcgjxD0aPmMOKy9L6PQU1N8FGxFZ5ltZ0U7bHzq2zquFL2iO1Ez4u+oUuHfLJEK6e8McqrMOTbJl/H8+HRURntoE+sZ62MtBxs1sWay/kISsgV7yUZxuvNceBMCAGrsx2VXK6XogT82Mhh0NX8xNmuKUXPZ7zncMYFjDs1qTTCdfSpwname6ug/eghksBAI9zeodf95gwZf9CbOAs2AyawKoPmyF2Mo1k7kctn/tza9t4BpUPzGYJbBdeBpxNabSQI8dFdDgD6iaKqJu05+7ac+5BUYXuKsfXdu+pFR5gqRnbpSXL4QYe0hp1rTvybOP1xUzGadUHTzn84ny30DWZc+92TlU+FTh/K8U+Ku3jOrkXfRQ0W+6dwxh7ogz7Qw4jJY7NxcjtM3hbSWvvMGdaGuMRxZTx5cuXcIgNZji5m97qweeiwFqdbX6E4NSQyd4LVcl/WbNH56gYhhIdSvx6hi2ChzSnmw0Vtmk95E533sYSQ2yX3M9MdnSb3i+X6M91crYtiaUTofg3Fph8yffwkL6NJ/9Vnm28gpw3UhDinykYL2UwJ33HXwXY4sScg3OoR7mBo/+gvftlu7oX3Y/MWsl3DmPsQBvrOm2YhEMJmcGvrUWbvzuNYHWHYAZtCT8IPKyE89wh4uI4LP8NZ3v+3ZjYFjtYpw8pdFC362ZjAO5OOLYciDqSjHV9VeldS6v8E5f+XKor8E4esmvsCTM8xMk8pNCN8LuT3aV4fmO5zuN+7552YsxDnmor5gZe1GkkR/502zCmeeIrcJkZ52I/r9QdGg+r2u7Sb9KElUvWP/CDb731FnEC345jKQXTDtNTBTkE2CwKj9yc4vJPx4+Lueh7J7q90q68nBNId6ZyQBNy5lL+ZCgh7dZFyiYPuUcLlGcbp9rtawcfAEZzZwWBX6edmL/phOQDvMp4vWzP2a3ZA+zd6EW3QwiR8HaIlBMKaZ4lDQwzmvIDw6SNSHFtNFAbaDlisSgbxTBDF0JC+u+ddnIdAmf76QAv1jT5IbFTU5Ob3RxZDObv5Z3/Uzxdx3LA1MrZSh0JY+QhH9i55NnG4ftr9v656PFSVuXsVt+cE8vTjyVlnDn30iNnvn8DL3oSvLcNY+ySAH0gcH5mncvZDm6i4YcffjjXzliD/F9Q80N+PIc0TMUU1WQsuyYeMkQ9pNBdMZ5HOB0HL+FPsul3Jw9jumffj2lCzpKwTzi3B3nIjOLgxDEtpDLqIYVWOqy9bB76KIU4vaDMFpvukpxwYpwoY9bh63mnicdtvKhfZcf8etswxkb2gVsx1I0Nk86zFZOaDn2ev7vnf75wvJGxcpAXD3CdGMupjHO6lXTElqkM/3hNH+dIAktTetzkh+d01pv30+0hhe5nztkksxyQWuOSYsyt9/sztUuFrrqf/cDSU8dMrZy51ODHOZ7WQy5V3GH3H+JkHlLoRqR2GlMJfIhR3Q4+4cS6lnYLrcic/PI2XvQMnO8ZxrCnaeGOnOiwTzXvNCPpQPnNQidu8mF+5kz+1z8mxCaZiGVOxhcDH754zHtQOEH+4Rr8OeKEsc/2iDM7fDYUe9jLeQy7AlIWRNTNEmzgvnEpPCTd/bOwdEPetQspa28hT+Ih98Z4CflX9GzdvnZOoyacWNfSm4UxXXsv5EUf3v3v+Yo/M9qKLL098Li2lU9xvCJfFXqGS97aZ09mJ03oaexxAfYh3zpLB3CZ8HF2jk0nZoeKYXaqaImNIjAyGHdHuChl5uScv5etWqK+sYecq189dR4C5+xrI/1rrebMJXzs5wzYfJ2dX9fycUTt9NNILe9U9Fqx99yNYU+zAvFsJ8pK81lxZPIEge7Z0/Kp8TQOiDVm/rofE4Lxp6ZzshXGJz78JW0rHAL4QXpmSpCBNIdPwreqbNG6IwKZwEgYc/IR7uTqgXrt+d6becjc2JS4OoHu5P4hc82RvWLWYlYtHHe9ykMs3a/9dO3dr+hByWu96KDYPbLdMIxpvisWWCXNTznHhknhNc1OEd2Gt1nWzv7HNSEe+O+5rh9+GPFx42LLnLwzQCkj/Z+IhciKY34ce2PiuPQOD6d3FMaUhJXem8BIGLPTckOUaV316HeDnzOOUqmUQ5df6u9ltip9Dw9ZGaXLqxMYfMvrhGZ2vcRanW+2G9Plc0UvurZOo/LfMIyxWzHACjzx1YwETvhiTNVEiC44hUWMx9ssBBvVryGXaVuGZZjwSIYABrW7PZ85IvFqOucWYpGEiMDxBK47d0ms6IYPf19uotYu7SEn7NUj5yfQHfJOa8IqJ6Y/VWfr8aJe1BpywJ0bvhtjw4zYGMOGSaz/hU/cd6p79nk5lEWkwXLpHssbbJWwDRLolYi7WFvl1RffoWMORrFRxsG2VXvZO3GWWBFoEhhxFH5Tb4o91c1VM5hTaY4yl/OQZwMofUQAAld3Yg+vxEt70YPp3S2MYQJtDx0FnihDvj2uevITZbZJMVSzv4EtTP3507mEeYEhDfyjgLx69YqgyFZoaREBDB0ecxS9lFiUFoGdCAT6ip003C72Kh5yu6WScGkCp53sPoOX2NJyxGcLverZux0qs1slGBw1q0ZU8zhWYJhUVc/el4zW/CNaoCC2MojQiBmIbVJiunQosSuSxM4JIcQiuLIRYymNTTCqe+IcfClEaRE4kgANu1vc1Ue4Oy3EntZDdluRMtyAAK7ghL1pxImteiN/ZI/6BrW5yoQT1vsq/Y/MfLcwxp4oiz3xZcMkjjDeYyaNFZUhKbAhJkmBzap2yass7JPMuSe8ZHcT5rAPo62yWplFwCcwsnq6agbgF7fHr3g8f31hxMY9FNtb5nk85N6WSv5JCOAK/Oms/+tOVox08LVrMd2A7SGW7gQQsU/rRfdAerdDZXa3JHArhgqwYdJ1t2K67Ylhm1d1Oa/FCyp//PHH999/v+qNGiKZbhE2w0gMw1/COebjzlY93RGBLQT8E5JJMisvW4rY+1mWGPwibjbhcIx9iId09NFPNyPAZNe3aCSi8CXs9GtX86rcbv7TWloZMngpLzoIaiTbrcIYvsRlbQ58v5+X43eVb4Wf6g5fe0tv1BDPjFDlr7tM6E/Y6U/1iGH4Ow8TkvWICDycgN+2k3rdEf2xVnSjrBEbH2vCTqUf4yF3Ul5iT0ig29cesmQw0sG70/SKdjf/QyytlAy87NbsCORAfS4t6sGHylh6p7ai4uzmvBnhzfBjotqa8pETJd+qxJ4yh7Pt/e4d9k/SxhSbRdVRse6z3QyM1vyjCDZn/OMlBJarPr3KHovdTyv1oUTFMCUQpa9FwO8vyZbwDhuLaGQJA8c+d6A0VlVH2kU9pGORfrofge7k/iGT3W5EwQmxtd3/2ab19/CiJ+lxDwtjeO+CdfeRQX0jqZcvX26U4D++t3xKZ+7ONoivRvlrOpeV7hB6gbr8NSpNfMVUgPf4nb8gSUwyHsagtn8OjVXqVRyiLJUcEYgiwGtmvqiR4c2XsPevRFndg+yYyUrH3ppMy7+oh5y2Vw9elMCINzh+yaAbO42oXdVI95FuoZXAk1/ewIueh/DDDpUdE8OcB/QWTQhFVr0KUnZ40juFMckiFOOU15J13Ulb+aAfw5CTb0OX+ZUWgcsR6C7cXOJdu+4Lh10zH1txF/WQj4Wm0o8nwJ7GCbcpusN61z9Ykkzru4dpd53JWJX2vtOldHIvujefcfkPC2NUQ+OVRE7/qFUlqjqkZz9LUOXfeMkpL/aLmkLK6UIzQ3lz6cxeyoOPG9/YKcXulMbqt/7v39zBv50Uk9jTEhg5fdpdlTyDdUv9Peu2yl/lpw5LXNRDHsZHBZ2HQHey2w0qwm3pTt7mnFh3Badbbriluwq8uhfdFc4q4Q8LY1ZpqcxbCBwwpeCsV/MDi91DtNmu5ucZ8q8kun2+zDyYrmYzg08pmwjMEeguKDD8n/zFmGQ4cbu/dHqAz7FVgA/hjOvEudMDtN3uIa29uvMMBLoD3wGtt+TMGTZ/dRKF174Yk+SfzdLS6j3SN/OieyAalPmwMKYbeQ8a8CTZuj3c4YCbw/U4GUJ+2qIhCnR98R4NZjzKCkEkIU9OwP7VqQrIxk5USdv1kj/c5MvvLkz4j6/9lZ0u1q15T++zzz5b+xWQS3jItUCU/x4ECAn8sa87dMZy6BY37cRYwfG3cbpFx1p6gLQ7edEDcC0V8bAwhkGOKvSX9JaUfqr7HI1l9rPxPFV3/rQdadMBNbdommV1d8b3WKXWbkyzLnRzDwJ4PD9sPtuxSR8CoYLvvf0zor7wiV/LD410nYmVf34PaXXWnSch4L8UilfhWzuHofBjCaYBW45Y+9P6vV/0PYxhLuhmXjTbdXDiYWEMdvJ2OO9s8XcVt/+zr8FxZ7vYLMHO0RnC86+7JvBQG2MYUB8wpWh+GtKf6JRt3d+nHpdTyuymb3bWtmuvMjyQgD8XQbFuhgcq3yzaV5jpzmGv5LLbXM6urLtu6l/ePL+HLLVV+qkIsITnb3Ec0HozcL8s3ydkIUsJPm9o53JlZr/0MudV0j6xa3nRRzF/ZBgTZTNjmJ2Pdl+MW1V6OUamB/193lXCD8gMn70XbJrHYcfDD3+henxXZxVMW62rHldmERgkwFaM9VHlswze21crSoEHpFHYDxi63x6MUrIqaML5n99DRrGSnCsS8Ce7h03u/RfPiLW2bMWkevFt8X8NrFl/XTWwoDt50UAsq0TdIYxpTkYDw4zm94UmRspVFROeuRrpw+U3X7/xZzmlDn6g4gc5pZzxdLWCO/6gcorAWgLd3nfAoaa1Oo/kdz62zuN80mDv1RNKYc+nnNwQEM7Npbp1NALEybPRQzqS9dPtCbBK6Pe1VX+SYRpXeXSzEsII7gc5Vf6lSzqvc7SMmUBIKUulp/t4rdKl+Jm3/+rX7LW86HYaExLuEMbYGQCbAIGvUtjvC9Fj50bKiRqKeoRgb9cpRXP1YjyMee+99xxLm8Kd/CM/BfopX/kRZZTngQT4vNWupTPD8BswS62B/mpXWyrhqO2PwQcs9/BOf6mVv25d5qzSJ/eQlba6fDYCvEfhjKcE4c04OZCS78fsNGy6aApyznHsvdyA2gd4rRLOnbxoaddh6TuEMTbMcHr7BFnbP2PlT6g098iundPuibEsOj456yINj8FGpjvOwFB+HsDfSpqrLD11GAGWGMNbV1Yeyf64S8vfO47KyuyRYHblHNwnftv1sBxLs6XnASbH66fNPLOHnDZKD96GAAdDnPn9rq2XPU/HjzGYbul3toK+//57ezPdYUMGn7P06/b7+Ct/1Ykiwo+H3MmLbq+CtRIuH8Y0T3wFnihjFmKb7K7+Ym0Vjuenc+43YbKbG47Xszp3wxgr3woZvwOHVK1EIE7Rjjsrf3KGlnGVlPOBBOjRTsg6rRgyfV9By2l6sOkSH/IgsYTTiVhm2sntgK7airFLTquAnNlDrjJEme9KgPn90qoZ8fx+R8tevny5hJRVjPAOzgKo05eZDOz0PXcMscvi1vByEdP+OnfnNl50zvxNT+36la0DhDcXAgPLbR7TDJS/hyhnJYO2gncIL9R6HOZna0tZ8s65ff/8889rZTbzl3w4EuNsy/BrUwI3s1ZbkDZbb5bMr0ulb7lvKyuXSGKi4kaU6fr9ESFzeWg2pYFLaSbic/Kdp/yv7tDgo5q01cGv5T2cgBPJwJxeZpXccqfsxalOx42yz5atYlzOuP62OnbqaOMq7ZpTni23qHDOOA1nrNyj9Tp+jCXjcAOzQP/AKt9VzzlDEs5MINdmSsA/pEQr5EJe1Cpf3bFOr8QY2FD/VBV8uUsGgxIN6dh+ZTvwHtOdWOz+IA0iMgSWyAzVetWJIrpOhLrYrnb5NyVSVZZ3qra0VGLlXiEwp5i/bbhTS+tynrPFf8qBnJjvN6EfDGPCXYc/IO0aw1AXVROtGnZ4UJFq3zc5MCy3AyTrTX4LLH+9qIcsTTh5Wp4t97g9PJsfyQT2boY2OwXKpsXOtZpN2vdjgZFMc8E6W2oTEzOcpoH25lW8qNW8uuPXXWArvXYY05ygBAZ5zSVk6qaqrbNddgdp+mQUJRDZSHLVlKKk53jM5Ec2+s1y9oPaOfywJmS3ZUHxVBm2bVGplJNLLBMlnKi07yUpPXBsyDp3Y6f9ulXTS5SQyzRwss7TCVqI35Jpb3tMbkqFHzKPRAF/GR4sGw2HrS1ibYB0XQ9ZVvGZ0/Js2avs5Nl8J0P3J8PGFkI3ceoxcBrq61mO2plqTmzHC6hqTMRq62RyiSlRzh98/Sd+9Us/iRft2nXYGHTtMKY5N9ree3P10EOqtsvlxmE4C98vMTJIY8jasd8q3HRzW6b11J3jN1Nd4HEmqphHStdAKWU9Nis6V33pr5niVzHPhDKJZKlPLqtKbK+jqtZ8S1PpeMlpo6ri0iXQutVa1UhTztxNKrqiWl1WY9jGGKNrbEik5KPwB/5k/vbhf0mHbhtjmWOugSHZNqSJPnJdD7nE/FT35dlKD7OfZ6PSnZki5U73cXymL5kedGST850qqs75E0ywLiX5/+bcsqzWlKap42xRb1qBJYzn96JLmqf7R45Bb1GkrZur3OGrx9UflWMGFvjRIT6+UX4GByw08cP+NPV0LfDma/OFPOBUuPB0dNeJ736k75bYl+FwKBvfvUMyypcv0FsOqM1LfoNfQOI1azJjZv5UA4/jd6qvqHHZLTRLyCrha7r0SiA4O4RQOu3KSstiywTaMvF98eIFifLLzr75tIEsPxWKdRTq21iWS1XS2vnHzVwuTajiVj5C18vyU6H8l0KrVlc+UqWxlCIorjQWHbZ835wW9eGHH1YFlZf4QGBWjZkGs/a9VVoan7Xwv0UxIbZUtUpvrGXAApz/lrQpwm9alQ7NS5jzbQO/3pkB8G+kZpEGVf7lJp0LneN5aQ+ZbX94Qp7Nb+FlBe3h2ZJ8aoF+ZLtG+pWu/b9+9onjt0s96Rp8ubGa9pQZMIQZavOvXZfZwtPpcymOYmtdAdxw13nASgpn6/hYwqpvFJX2Mr6PuLXykWb65F406XyKMciPqM78KzMkW/c05UCdrfzp41KBWnVFNdca6Z882Nw/SZ6On0DqC6d/QpiJpiXDnSj4qOEsBeWimX5R4pLO3MfbWjko33wE07LkwcSIvZQ1KG1ttnI3ydYadbpW4Eh+f3nP0h6R2c3DMGwNHL/T3Y1JouzZaBg6DaxUgFq2j1d20fD8KisFDqbpAlUp2y+xerD0bja70mnVoziaDTnxP/CBJP9IcMlNqn7JRu7TZ7s6NDMg3GpyIQ/ZNOrgm1STZRhyx+8m8my2oqkLeooPn/5CHtvR6EQMlDg62n9XAjlt6UfeQQG/AWAjvdtRiV/x1U0h5YBO2qfh/Drtl5pqn9aLJm2X/LPDp/sTtdNEsXTzwofKaNAWh+8Blyg07zeHutgG2ix3+02rOVOoLBZES3EIPGlAuDMmFriD9I80d/zGisBwMljhF5prP+k8oq0fhVpuuYgqQYmDDl2DfYVu4pKaza13IkGD9wvNMpeaHO2fUY1fS/dCmjvcd3pTKne8tWRNBhODHcQ3v/oVbQdLH8lG++8GeJUCI5d+R+4qZnv6FT1k18xdM8izjTRUP89Gz1bVLx5pp4UkfAKT6aq4B16OuBR8YzmN8ecw/Fr6dkw7TxiDMuf0oqkBnGEMunAYY3ssQAO7Fi6m8kGxA3ygqpUoIopSc7DQDao8IyF+KWQpzfA/OKGvFBi8ZMKBi1kqffw+raXyU00FyOPPSmkDq6ZQGuzH62gp58bBnjpdkpzuVy1hZIz0BeZf6Xq7Dv9nGEIqekuXTAtCtKUxWG+2VOjS/Tt5yCUb974vz5a7+XRio2drVjH1ggdjnJrWqnxw7/G9acLgTVzKdjOZXTRXYE8VxmQgp/KiSasQr16G9S3xAAAGPElEQVQ2OdJrZ9oXDmMqy7mMdQq2hzAVzu3pzIly3oYbckZ9IpC5IIG2i69s9v89yGACHXhCVSqRVjESwJRqEztR17l/IgSM2Mv9MttIWoO97adr72zs12V3aBZt63H7VID2M9FarCb+ndxEm3bN3Vw7hPgaVr/iMehHE2rTAQkIHVdWFeRflk3iHh7St3ePX+XZ5vpX+dRGz+ZXK/4H+RN9DQ3pFAy4Ud3N13Pjr7gUzLSztZKzTYMFR+RMDM4ZxiRWJ/GiSZm5BmZrpLyzdgy66iv+zXc06be8lF/imE7zsjIvVVePM+nf/vJrJXOny/TKMt2bPw3bLYKX53hzjr7BC4u88YbzKt8XpEmlV65pr/wDC+HE8W/4ZSuomlJVFK60LfUMedMuF/3wBDWFDmkCMfjK5nadU6GpXFrCMVVfFkrRW4wdecV/iRJ+hlf/6fhlG1vKzNhP1+BflBdaKij2fok6mXlAr6HQ5HPov+kfRmXI+JzUi/nvTjxv7CFjm8cx0lIjlGfbg3a3r+HVy+52QPffw0z8PBOYcm5Q+pNsI/4ER90dUICGX5rT8zCA3Zotq/XMo1Lq/tDOk89VDK8axvB5KD5cUzUyosPqzvQlHyniex3V4yA+Zg5XlatLERCBaQJbwphcKH6WAbKccFfhfXdczKKUEAEREAEREAERCCHwdoiU44XY7+5xiiNQDSufIF4xTCBhiRKBCxGg7595NetCJKWqCIiACIiACEQR+HOUoCPlsLxq9/sIM6J0YOXVfg8+UH6UnpIjAiIgAiIgAiIgAiIgAs9J4JJhTPWH6lLN8dfWoqqQo/BWVOxuj5WvOyIgAiIgAiIgAiIgAiIgAoMELhnG2DCDd7YCT3zZMIk3pXT2fbBJKZsIiIAIiIAIiIAIiIAI7E3gemFM88RX4FYMxO2LMdqK2bshSr4IiIAIiIAIiIAIiIAIjBO4XhhjYwysDQwz+MSqxacXYywT3REBERABERABERABERCBRxG4XhhjT5Tx5dPAE1/2RBl1o48UPaqBqlwREAEREAEREAEREAERsASuF8bYMCP2RJkNkwK3emwF6I4IiIAIiIAIiIAIiIAIiMBaAhcLY5onvgLDDP5CfP7LrxllbJiUxSohAiIgAiIgAiIgAiIgAiIwR+BiYYzdisHswBNfdisG+XoxZq5t6SkREAEREAEREAEREAER2InAxcIYG2bExhg2TIr9lPNOtSixIiACIiACIiACIiACIvBUBK4Uxvzyyy/2xFfgiTI+5fzrr79W1a8TZRUQXYqACIiACIiACIiACIjAwwlcKYyxWyXgCwwz7FYP8gPDpIdXthQQAREQAREQAREQAREQgXsQuFIYY8OM2BNfNkx6//33Az/lfI8WIytEQAREQAREQAREQARE4OEELhPGcOLrzZs3Fa/ArRgk2z+sGfviTaW8LkVABA4gYE+iHlCoihABERABERABEdibwGXCGLsVA5rAMOO7776zrHWizDLRHRG4FoHffvvNV5glEj+DfhUBERABERABETghgcuEMXar5J133vnoo4+imFr5SA78lHOUnpIjAiKwioA9LFo93uz7VR5dioAIiIAIiIAInI3AZcIYOxeJPVFmd3u0FXO2xip9RGAtAf5g7uvXr/2nvvjiC76C6OfRryIgAiIgAiIgAmcj8PbZFGrq89NPP9n7gWFG81POgSfWrPK6IwIiEEiAcCW/A8MpMtJ8PP3HH3+0L9TZQsn54Ycf0t/5ZMh7773HNi//Tdm4o498WGK6IwIiIAIiIAJnIPDWH3/8cQY9fB14ccXuvQRqzhzo5cuXlQ5Mht59993qpi5FQAROSIDzn3ucDfv888+/+uqrE9orlURABERABERABK5xqIw10aqqArdikPzixYtKPkuzimEqJroUAREQAREQAREQAREQgZMQuEYYw7mOL7/8MiPj1Ef3vHvOPJIgYvnmm2/KnNVl+ZPSIiACIiACIiACIiACIiACjyVwjXdjYPTq1St2SDg3QgzDAbPwrZJPP/0U+elDAp988km4/MdWs0oXAREQAREQAREQAREQgTsRuMa7MXciLltEQATOTCD9GZn012Z4118rGmeuLOkmAiIgAiLwzAT+HwcoKAspMf71AAAAAElFTkSuQmCC"/>
  <p:tag name="POWERPOINTLATEX_PIXELSPEREMHEIGHT#5C667261637B5C235C746578747B6D617463686573206D6F64656C7D7D7B5C235C746578747B73616D706C6573206D6F64656C7D7D" val="183.3333"/>
  <p:tag name="POWERPOINTLATEX_BASELINEOFFSET#5C667261637B5C235C746578747B6D617463686573206D6F64656C7D7D7B5C235C746578747B73616D706C6573206D6F64656C7D7D" val="89"/>
  <p:tag name="POWERPOINTLATEX_REFCOUNTER#5C667261637B5C235C746578747B6D617463686573206D6F64656C7D7D7B5C235C746578747B73616D706C6573206D6F64656C7D7D" val="3"/>
  <p:tag name="POWERPOINTLATEX_CACHECONTENT#5C667261637B5C235C746578747B6D6174636865732071756572797D7D7B5C235C746578747B73616D706C65732071756572797D7D" val="iVBORw0KGgoAAAANSUhEUgAABCYAAAEDCAIAAABmkJJKAAAgAElEQVR4Ae298f3dts32XffTAZqM0HqCJiO0nqDpCIknSDJC4gkSj9B0grQjJJnA7QhpNvD7bXmXD1+CgigK1JF0rt8fNkVRIHARAAGS0nnx/v37Xz3N37///e+//OUv//jHP377299++eWXX3zxRazo0P/000//9re/QZ/C119/HUtf1ISAELgrAniPn3/++ZdffvnXv/6VCuEO6q7QSS4hIASEgBA4PwIvnirl+NOf/kS+kUflq6++ip3UP/nkE/KNTJ+s49tvv82XKggBIfCECPzzn/8kkUhZBP+SUZSXKcdowkLjDz74oHlLlUJACAgBISAEroXAE6UcTPwvX74sh4e9CFYWy5o9ZUh9+OGHFYWnyugq2XUpBIRA0y10wqKUoxMoNRMCQkAICIHzI/Dr87MYxeHbt28rUqwvVjV7Lv/617/ueVzPCgEhIASEgBAQAkJACAiBWyLwRClHeaQqjeUf/vCHwEEtj1Qlsr/73e8C6YuUEBACQkAICAEhIASEgBC4IgLPknJwvOGnn36qRohXyauaPZc2pfnzn/+8h6CeFQJCQAgIASEgBISAEBACN0DgNzeQoUeE5qmnP/7xjz3P9rT57rvvbLNA+pa4aoSAEDg/Arz//fnnnyc+05vivD7O3/k5F4dCQAgIASEgBAIReJaUw5564t3xjz76KApKu8UBZT6QFUVfdISAELgoAvZj2Wy68rm8N2/eXFQisS0EhIAQEAJCYCsCz3KwyqYEsaeq7C6KTlVt1UW1FwJPggBbH+Qh33zzzZPIKzGFgBAQAkJACDxFyvH3v//djnRgSvDjjz/aj1/FpjSWf9UIASFwaQQ+++wz9lovLYKYFwJCQAgIASHQicBTpBz2VBXoBJ56slsc0NeLHJ0qqGZXQYBfunzxv79A87mK+DP4/Pjjj2eQFU0hIASEgBAQAmdD4ClSDpsSxOYD9tQWn9/VzwafTdfFz04E7FbeToJ6XN/Rlg4IASEgBITAkyBw/5SDHx23oVLgqaoDPr/7JLooMU+OAD+GfXIOL8eeDlZdbsjEsBAQAkJACIwhcP+Uo3mqKvBFC7uFwkgEpjRj46qnhEA4Avq0azikIigEhIAQEAJC4EkQuH/KYVOC2FNPNqXhsMTvf//7J1Egifk8CNjdwueRXZIKASEgBISAEBACexC4ecpxwKkn+yJH7Isie0ZXzwqBKAQ4oBhFSnSEgBAQAkJACAiBZ0Pg5imHzQcY4MCUYPbnd59NHSXvaRHQqarTDo0YEwJCQAgIASFwfgRunnLYU1WxPzpuT1Ux5Pp+6Pn1XhxuRaCZvW8lovZCQAgIASEgBITAcyJw85TDpgSBL46jMTal0Yvjz2lIt5f6p59+ur2MElAICAEhIASEgBCYhMCdU47Zp56an9+NTWkmjbrICoGtCGiXYytiai8EhIAQEAJCQAhkBO6ccjSDpMBTT3YLBVgDXxTJg6SCEHgsAs3s/bEsqXchIASEgBAQAkLgQgjcOeWwKUFsPmBPVcV+fvdCaiRW742ANaV7yyvphIAQEAJCQAgIgVgEbptycOrJfmMn8EWLAz6/GzvSoiYEhhF4+/bt8LN6UAgIASEgBISAEBACt005muuygS9aNE9tBaY0Uk0hcBIEvv3225NwIjaEgBAQAkJACAiBiyJw25TDpgSxp57sqSo+v6sfHb+oGYhtB4E3b944d3VLCAgBISAEhIAQEAKrCNwz5eDUk005Yl/ksLsogVsoq8OmBkLgGATY4rAHFI/pWr0IASEgBISAEBACt0HgnimHzTcYsMCUoPkBH52quo1VSJCMwJdffpnLKggBISAEhIAQEAJCYAyBe6YczVNPH3300RhG9qlmShP4+V3bo2qEwPEIfPLJJ7/88svx/apHISAEhIAQEAJC4GYI3DPlsClB4BYHGmBPVWmL42aGIXE4UmX1XLAIASEgBISAEBACQmAAgRumHD/++KNdmg1MCZqf3419UWRgIPWIEAhEgKODr1+/DiQoUkJACAgBISAEhMAzI3DDlMOeqmKAA089NZd+Y3dRnlkjJfvDESDfePXq1cPZEANCQAgIASEgBITAbRD4zW0kyYLYlCB2C8Ke2or9/G4WRAUhcDwCX3zxxbN9FZcP3CWcP/jgg+MBV483QICtb7bW+bbbzz//TIF/k1AffvghH0//3X//Vj+hzv4862Uff/wx71DdABOJIASEgBCoELhbykH0YL/pGXiqqvn5XW1xVFqlS/Tkhx9++Omnn9DG9JdikYwMgUgKR4gwCEjIWgM34nIvmwrpMBXcbnrqWo2RkUFhaNKg2BOYiJOGJoWJJxmaa4G8k1vCd5Z1GKBkPqXhnMpqvvvuO/hMZt4pMmbO+hfzhf2WCa9O5aOM0LQNOrtQs3MiwIyQ09GUlOJbDvD5KSLKXQPOZ5999kCIrmLdD4To3l2/eP/+/Z0kLB13lgt7i1q/ZJqxCcapZojs2pizs6OpVuCY9hAk4+MXnCgtLeAROjOVEjpDNgpnFvzSXM6/CFKGhvM69XHouZvWKdlng+ee9lUbYES7Pv300ygYK/rNS+YAGH779u0mnhkFawhN+rYSPTlyHTcJyPoxIaxlprMmDQ2LF6tr1Z0EUzN/T6nfca0aKfENFprs9Ejt6kcDEVBCgvjS2HseP9hqEp92L72H1dyG4fj8889z8FepwTfffJNv5UeesIDl5gUCCmk6Szik5DOtCOBPBmL3MlTArvsnxGogYDKlEPnfauYt2S6fxc/DQ1nTX64SiaWuLUGMhUnK1s+uObl156iJwUrxRhq1cigZr6+//toHCjp4MP7KuAVdTdHRpumDvpKSpx4p+12v3h2wkUwzWQc8YHFUEvI5k0gJZtJMnvp/vZNy3OkP75NhSgWkDRTQbpgwDIH0t5KCH0TGjyRVqGRfuuSR1Y6+//57K+wSwVwPJ8yXmOsq/WYDDBXD3mpdyP7VV18Nd9rkZGslUm8agoxYs8AAAcVWHvrbQ3yrzjT5HKtkiPtZ3dOSNAMxx5hceoqhwTT2cFU+S9y51BH1qyq9x0hLNh5YRkZA2GryTdDwV1OtBrQdG+cWugEPqDcS8Uch+ecl6XgEmjxViYMzeeCIPLzrpNVLoFVY5Uug5sF+5kvPwLP9D5Yt0d7MwNbCHje4FZzMG1KX/M8un9O6iRYwujQD9iOJRTtwvXv3Di3KOC8VaENLh06+tURhuL6z38xAWSiNZYCBUtV/VdK9QdnC4SvKVpGtgpZobqW2s/2wv8PenK5Domes2unC3iJWsFOvHU2/hrEAE0t8ao0fiMAwOoPFIh3spT/8To8N88ikEAqefSSn3gWEqSMCcZINJzrcLx1DE6JpeCeHGaeL/UaKWm410thRQzo0wRGfWzAJ1NgLLfmX8uqw0szBbUwECNK1ZRUrBsMeI4UCOrkqb+riOVMOQiLwsTOshd2pYUR6Eg+GrCSCzgwrRklnUxlhxzrlqWGUwGe4000Pntm6m7a8OnZOJNlp17mLHhXNjaMKSjk2KXBX42Yg1TMfdFF//77yU0kVerSnk/7WZlj1mDpics2+EHApFC7X8NLcv+r1eKRHy5ECgk1B6AJ+uItJ89cTcPDIkSOyFDLCNrHIKic0QK6m7LmSBs3B2lNJv5n+8YUZEmU0HB3OkqKZ8EAISGPULz9LgUuUFnwI+xhcVG5Jz6nn8fLZgfKS/iRWK94SfTpdCrsHjBRF7THSAdH8R4B3CVhkhysaLDEGLAzQktNI0DG4PgP9dwHcskrvS+ytUsYzZFVsFp4t5QBJfzSbKDmVUGvaTh6aqjsu861NBXpx2PBv7XGDViH9vvJdLGuTgGONT27dgSlH0zmANgNEL+jV0kjhwXxs85BFFYb9FXyiNnvYKFX9VrscCFbhwnj747rpbjM+2EQhtvGwv8MYLCfNiRCbYfJect8oscW8GgI/LMPwrE3Cnh9wwKp9quz3mDm7mrdgAK7gbQkui3muaYKfJSKU9GHMdDoLwJ6JH18oHVAnw53NmhZaCkiDAc/LIwxQM9DfOS4+w1aRmnqy00hR2p1SdI5OaoZQzgTGrX5mIOX4nxA1g5lSfyiHwOWDcIz72jRqkxr7I1giz6SA8uO4MEae4l+GhrkJC2oaJsO0FNXxeEmZMhY0JqAlVVF2LvfoJ9I5lJ1bs1MOADm/daNLDkRLt9C0SknsNIoqoqV5ikE/l6gxghW16nLpweH6zFXVUc+lM6Y9/JSqfquUw9phKWoPsn4b69qasbtPJPDusL+zbFfRM0hiOZ2sosoWmVIRl3Tdxk9YNUL19Esz33EELnM2+bHB4vC8leiDkm/YsyWqxCTuKQexKlsVqh4/+NKf6mC+X7WanIOGdS+QRfOb7TsrrRaVOFe2UCn8MUbaKUhnMybpJoxJ6jENd2ju1FJMsuKW4a4GpVPwZrNqQPPQP0nKwXBX8GYEcgHAe9BgpJjr81O50HzWzjt7XDcmnP5gADq+D8+MUdgTnCDCWKew11TFkErHEpH3PNa9ZHfl6NgygJcoVfkGmmwF9NXbD7HIqPmjF/6gTO9b2WaseYpnoQCpkvmtZewr8eBLVIIGtwjIU3TN47nHI75Ylb+uUDIUXubbAvkjg5n4wDjlZ6sCr97bT/QkL1O13HrJ6//7P4mYQAYEvpbAMMOtwwbawBckcgN6Lz/mA2irX2bIz6YCvTM3LHXKLT7rUT1SfaQFZ833apzPIFSPp0s+g4C8zVtUouix3xfKHfHRD75BkS9zASMH/D2d8ikn52M42DC45e6mFsovutiOKhWyDY6sYTjgx1E/BmWPiWEOX3755ZJEewalsoKqC6LbbBEPMdKKn52Xzc/9JZq4CObFYcPBvfDjlXg/yyGOZfhjRBXmEA93KbYLeiFQvv0XqxAQh2/HK9cQ3NBg06ftUANigGpGsOaJmlWqskdJMsNlwfcYqSXBw/AXq8q+chlquKklN5iaMUNN+mLV5awbQNK3lVAG4h+UrdKKDGwqlHFRFQA0oxd/AoXmwFig4UShZbRWMZkvJ/kQEGOq9RnA4tDtPHNllv6vkJOPGQUcNLDWXeq6hcCeNY9q7FZXfFGa/AjlzA4T/3A2TMSQ6dhCJR3WW7YhIsz8bCogqZN2l2JuIrvauAStFCSVhzFM/frEm+t2qwwPNKAjK1qumYftVlZBO3NlC/ifncvSODFLtqzBarbynNtXhlCSpZw5L73oPCOFmcxYeIF5qJIuXyJRlnS4X4ZpyRWMyWX1f4yOL1FTuw6zcZ+3SXcZ61KfsxqUhWq+2MSJHbgSz+Y8Rci4qYuexo7CJ0n3yLjEgO8M6Rfkl57dU+8Ie07rbgrrSAF02fxR4NLV5PqKJuNbqnSzXD3SeQmkTWq5ctIoJ/YQP3dUFYgKVj353INVq56l4vjJL9H4Tp1bbdacyTK8OV4srYLBWlUXv18/Voal9DgJRuYE0831PvGlu76bYIJZenC43jG5JBceYZg4D0K/9GgZq1zYmdJ08mZn7swAhaxCndQmNfOn2BDPW9pIiUBZHjYcpquSTlVOZImHcv1sIx0WxB9fR5dQ9ahOm9Fkgm7AD1gbjOKzwsoqWBkiV42vfom3t8Bm9U6F/eJbTcgK0JykZqQcaEslV3XJuM8YzaaAuesQl1ixfUXrrkTIl+CTsaoKObUoHbIziNauK4Jc5n43FfxZD7KzZ+emjjlQlNINylyScMoWYtU4CMQqimM8qaPSU4R0bR19KWzSyDIXYu7ZmW+ge75nnzGXlClTKWBZHt63SdbkI7kzpXEMtrxVqkcpWiqHKEzZ3UDZD19CVtfgyrGjDMtwEriacpSjEIK5r1qBqx55QP0eh6HL9MvC0jSPqymbrZatjW+lsNpFblC6xKRRDHq+e6eCb7BJdrQlRGQbltE7f9lmy8KMaQIp/NXozhBtKxr+Glx4ynFF63YgddBLKUcpr++QHVJJ9/bM42XaU2pyKs9zVgk6O231W9CvLbuquQcCvr/jTF5+9YWWdoodAOH//cBk6+F0crd8H4ZZYfj0du6BI4NOUOi8F5EpbC34Jz4TNTvhbeoFJHFnS4/AQOwh4KWOTl7P8X3n4DIqvXicdItgTheZjJ/35mZbCwz0Q4x0K59O+/SWxVIDpq4979hYskvTPIO46SUo6w99d2o56a/BBzoerJ/OyVsy4/D+m29NxHP+JNIvI3pVDSJTj//2SD/xzpbzdMZhgHDTuRt766LW7YCwaonZIYNzpWAVWWcGTy1XG1QEy0vn3UKaYWXDL7CVvSyVKytGz/u7m5ty+KnYkjxPW7+0RDcGCG+lOw+WoT+OPiQ4ozvfYnkXML94hLnuzzeSgL7p9huDA9fWWz1piU/TLiSU7d+8eVNePmEZXXJADoxle6bwSbHF8UYKpISGgepUilCRBditn6moKNhL/NiS4WAy/aJVryDTUTXL2q731Dgo7SF7qmfx0j6G7O1E5RtJcFxEOaUy9RzsNie5BX9Y/Xnff3brXUdvz2zdjpg+eqz05UmH9NWPmkh6/chkaX3EYS/fWiXu5ySZzlihWlEtt+JXCc5NOYj2mAAeYnirkp+qAZE6Ifimr3Os8u+ESmhMnlPR+6jQH5aa33HKrOY9B3LRQGH9TivzyMwMF3r0uaeNzwCzrzOCOL5JHx7xuTrJXRxL1iXLUuxs52sXvdNdoAWV4uTp7UgjzZ6h5GSsTEaRlxgshT0zrqWWa8ooM1emQmePZCY2OM5jUdEMufRXakK6eCwRvL2jCfDGqM34SBcx4n5X/FjotvbuzBpbSfntL2rdvlA+ejllxWB7AhiCuiXT3r/Ou7S2kgTEX5VfJfWl3nSXra3Slkmrtq0UOMfarnKrub1FoBnFf3l6L48NlVH0J9HxNTIJgjuO7b1zUudMbWC/flKBSQT2BameUzQh6uFvEgJ1rFwVNX/pIhzVqnf/0p8YYo/CL53/zq4AQ/O5de6e0Eij9MrHjRF0YNl5a2ma7+x0yZ/E6lUpY4XVvI7KTg8rNyfobD4UwqehUrTm9F32Trn/JHpJebXsWzdZ1iqFgQa+vJjGAE37SKWxFZ6dhmbJ9tTstG6/C0euMnfdNL9jzplnkGHcCSF8NjrvZrIV/ukyaqwrZiqt3hppz93laAIRXmk9GuMaeES4uZ66LbELlzmIYKU9+6mC/CoRTC52VdjvNHx5ku1UPxnAN4Woh7++vhQYreJ/9QYcyreL0FkolCF2uRRddRJp3Hr46aAsSyocbKRR9uLv7OMEKjEDL5fOe6A2e1b+kKj/aNYmcWL94aauZzcGsdWxJiabxwau2I/M5nV9Y8r3s+7VwcqOcev8znzEkYQUuGMO7Lz5J7JWOckN/FFgL2LGUYjyhSgsa2ukfYeUw54EWJpy8lBtKlj6fsS5ifhjG8cGZ8jiH4VMwq7OQFsx8Tvt2ZTY2iNWV655lI8T8vrrTGVjv+zPlNkD+kRudheXnXe3m6KFaxe9kOQQFdnMFj9gnUOTqz2VBxtpiF6x+d5cqck4xLroTDYVHP9czpfVU6uXZCxs7k3KOkrt8h3aKp+nakBU5CwQwOrmgxnbxfMjs+30nv2JW1p3/6DOmGL6ey9bcrhrKQ5JzcI1n/W10pydxbiSz7J8+ZSDNK6EIMnmTDml8D1lrMvOwVPnyx6uQtrMsJxy4mwyiYVsTYubdPorrXr0P7vUklUKNhksgEyf1EetWfqRxwy5luQ9T/2qj5tkm8T9xJokkzDAHzurpLK8UhK1XrWEsNWxpZb99b6RhqTo/lQHA1OdAAa4JGNPiujM4iwccnfPVsnSMGXEWGjAjSw1u1Y9s+dqjoc1zRaKyGxJH2Z3fUv6WVeb0p3cups8b6qc4ZM3MVA29vfAcXfYYNl+Z7m0VjzhwGmOy6cc9lQVmA4AsTQSzbW6e0wJD5EiMBtcGrJj6ok12SFlt5QwFCXkX2I1YpGofAMp/GkyJDQ8BqvAXvwtjtmzHY6FHQ/+CGJmJxsJtIcY6c7xIjdrus1MdlJamOlTWDqUSKK+Ogczso7pQYGvM6MJsYkHSpWOXrCIdoxqlXBNKvuxKZ0OHMwYY/UAlRtj7HJPXd26dwKOxp7KPFkLc5wVwq7aYD8gLLGVC51+trNE9vIph53bYidpm9KcTeeWhna1Phao1e5Sg4d02snbWDOCDwJQ/g33RNrlqEYEl1fVVJf3CyyuaC/WZ1bDhAutasIv/Z2K1e5WFYnlQxIPTJ5UYcaB6VUOz99gNTZFhMB4yAfkinbkS/Souzew7j3QnVCRfCMiQsYS94icny07Is8ZO/F77ZSjeeopcB2doSo/B5agX52N8giduYDGhIfIPfIurT72PKs2T47A6iGNE84He4bsUUa6h2eeXR2mA5yAk9XYg7JW3s6zE6z5se2GOC9evGDRgYPObH1ETfCWq2vVrKoB4rBYc4xQjj4cw8Btelkd1vNb956xOOEUs+qsytNQw7Lj2UrPWaYfm2heO+VoHswNTAma9ANTmk1DFdv4AL/QZPgheU6TE1VeDoGmPZZS3CyweJSRlpAOlO0yTUVk6oscqS9nh7CcOCvG8iUcbtUllJNpmK0PusbLkYGwAcK+3Oo5rtzpzQqry+FHRm+B511vNkxbxbmBdW8VuWx/Qp+Mt/HPOLEssn8dpMoxcG4lLP3la6cc9lQV80RgUGudJvv193Be/vm/fgXa1PIhnW7iUI1Pi0DP0fl72GYegivay+owHSOUc7CqJ+VgCKzzz+OyWmD3gwyEmZ71r5cvX7IHQg7DOQTe/nqSDKR5QKDC7R6Ld5VQ9768jXWPDRO+KzC8HOOh+VSVD9g2q3tT9pGyhrOjZarpZzjlg7b8G1t1oRq76hm4xQEONqW5jZd0VgHnKcBDOp0nzhhlrJegJ/3xCjjRCWVIpfIYzWd4yhp7JbUTZVYtr3J5RXspZ6YmzscMk5PYdH53gfSVLyO/fv26KcXWSmDJyIAA8wjHIW6WIZeYrForjU+4YFyKoLJFIOuwvZVqrmLdS/z79afVWBIh/ImTV3C2anhfAkyqlKa69EGr7l445Wi+Sxq4V9tM6APpVyPxDJdOHHBj8VnXZALmD3+dsosbCztPtNXZ7jm1ax7gY5RXf6GScWTVf4z4wU+xL4HB+h9JG2Ap0YQse/JM3oe9zzDA6vAjuLvVZw84X7fKgxpsQuBO1r1J8NT4mIRqgDEeYefBSTlY2WSLdeyF7xTAZK7IbfZs9Vz4YJV1asQcgV7M0gd0Tuhm6FUQAg4CpMTpU6qcrGCtlB0z5RsOXKu3VtE783ywKt1tGqwO08Ml3bR3xBvh834bm+yLbXnmrPt982pVDWStDzeEAQZWh3WAZuwjm6x7a9dnXtViy9Q/gzO8dFI9uOdUFYBfeJfDnrXVqaqtJqT24QiwOcZigz2S53fEBIw7w12mAo0pcwKksnafyL3vrs52Uyebe2MbKN3qMAX2NUbKn5gtTZYGsUomF1YK7d39NSQeHNhgIie92U/tJBRWl8OVcpxkpDaxcT/r3iT+yacYtkydwIOxS8ugm0Tmpaxy8wTnufM46FVTDpaF7ASwdS5xoGcvyVpXbErj9K5bV0SAjUsyBKs2VhayC4IMDulxsoKpd8mGsXalHBa9pZozL0Et8Xy/euuWKxlR+9WvOlaPBF5icUvm5vTC5jZ2DdvOjO483nMLS2dfnb89hxZ6OjqmzaoaKOU4ZiBie1kd1itadyxED6TGfin+zTmBPHCMs/rA7p63OBIyV0057BYH8gSeempOLXqR44HmdOauSTYwxVV3zCxLVpyOUpxZnBPytv8bfycU6jlZwgqu+PYCmQBrhCx1YekkBjPGLm13sD9wj6xjBkSieXIELmrdnaief1WLDIHvdC+Jw7oJpzD64+Rq0ZN8Zv+bC1d9l8OmBLH5gE1pgFszwZIqP209IQiLpryq4ecbrI8SSbB1xtmJ/Ub7tGhL8Bsg0PnBqHNKivEyZ2PLWPSM+IOYgP3PqyfYPfzPQO+cOvNUXF3aum8wUqQT/v7hpnMT5ZEqwKl2PMbgumTKgUezx1cCT1VB325O6VTVmIbd+Cm+Okd8YFWxFJnQBC/MNogyjRKWrWVl+1sRe1T7ZwglsWUsmmmC3INpmNWuQKnxJ5prHqW96tdHIFDP/Y50dxgBPzFgh7b/YxUlKTKZ/u0Rh/lLHqyyWxBIGOimm/vmgSmNMx66dQkEiDaIM2xeWjLPthiKOnBwvCSicj8C/kZTPx21nIrAnYaJ3IO/9MF79jBxCCQM5CGpMAwjExDboXu+oz/cdciDWiAIgfGKRO5k3VfEH545tkpm6AwEiUTzFyYqeVlVKYmU6UfVctPlJXc57Kmq2FNPNqUhw1PsuEmxbtyYfIPNDT/f4Psz6czVjXE4WLTVBTbt6R88Is3u/G19HrnrMDFBMNmTJzCdk368f//+3bt3TCXsczI9NbFyKnljBD/jNLj6rTKaubosz8P/01r3tYbYTw+In3FQqxKVR7CYfKNewLtkymF3IQK3OBgJm9Joi2NVQZ+kQco3/MNUfMj/Tt+7DBxZ0jBisvS3FaLV2c4flEApRMpBgGzcucut54k1UxLCYiFqTwby/fffb3oDZP/HYfyBmHpX1joV3kcRl3U/CvlN/fJdb3+FrkwnmpRZNynn00BfdL2Uo7klFPjuuH50vKmCqkwIkNyWpmhhId8Y+41PS+p+NSwW4OzSn78SY2Vfne38cbEEVTMDgdUV/acdJk5CpzdAyD16Jqzq3c0ZgzWPplKOedg+kLKs+4Hgb+raTxLwLf4majU7s0q4qXen8RHvciAb00zUfnrTEUO8mSo4ki/datKncRR92y+/L8OBYFuvmrMhwMK83WErmWQVU/lGCUhgeXW2e57l80BUw0n1BNPMCCc/7s++RLJ09rfDj9SSe/BHF7gL/3wm60rukdUAACAASURBVGtR5xnCB9oniLX6rvJpM08ft5PfvYd1nxzkEPbwLX7WQVKxdNCAWLf0Szt/brwSZ27KwYkxVoVL7qvuoy6dTxGHdDGbPkyiIqyBhXArIjMQIE7ybZiFPY3gDOQTTTwJHyP26RPGKXv3IZp9lwDdf3kRBnjBmph7NifD9LH0vKXGClTPueeBvlBU1JXlQzb9lh4nar9oykFs6siV5AXY8HRuCcnnqZ+68nID634STWBNh5ByaQEdEDBP4pnm0k9luX7YsxXPuQerjsk3tsp8zvYox1LSeU6Gn42rVcOr9iKfDZ/Z8uIcV09r+AurszkU/YQAbt+H4oBFKJ8B/265AE95UsqReMDncxRziR9ys6VbJ6/vSSllrTMGMeo4yRJvV7fuJbnuV78akDQTkrzBmwAhb2mmJcNwzU05Tj61DKM26UG54EnAhpBt2memTDR8qvVIzne9+N/fbRb+V7/iIAvKCvnAArOU3/vJh6kK2uzXRHzptt7FVJcQK5OfrWQf3n71EM7J1eDhAI4xMFtnlnQ1c6thzVA8tkCq4M+YzZykqow9VQUgc1OOxyKu3oVAFALNjxaUxFcdcdm4s1yFPp1P3bjZ6kYTsx2nYg5G4PgeDxZwa3ekuP5+1EOCEkyYU0wDRx8P4Bauml+YmXpIZuuwbm2/6hIPAHYrzzdoPzvluJl132DEHRGq/KFqiXup/CE7uuUKy4w32eamHH6OVcmvy1UfLYgehcDq7DhD1S8dcMwYKZZtVpdO7Y/qzOAk0cRBwxKff2A/qfLd8zq9BOXVtbHVHD5WTF6I5EAIZ5R5HWjrBx6w/QOyyvs5/9VdX/zbvI+yxOrPGDU8w9iDe5464GjJnax7D9Tnf5Z3b/wZs3pto7pcXeMbQGBuysG8gnb6K14DTN/vEb7vQai06qPvJ/hVJFo9VD3jPcjH7nLMni/H6PvLNqiTf/4tVt9w0DktPLLfWClmUCOs993+wXCVU+mqLVtADshjm5FBc+vDsnfamtXY9DA1mPpCznnwJzeevcuBsDez7vMM3wxO/BkTbcmrPyhPaY8EpTOOZM9NOUCQ1+Owdn4Iaf+f/UomNfvJZgrW6TNr5rtTC7yyo3xjhr1F0fT9uB9dDfNwwHrVMG9jD+5PonCC1k5LZgANaypr5pVLB52/cTSvu2tR9qc6tg4OiwKZSstdSl9/miCXA91ssL+yqT+THMt+bjsprK6ScorjgB0kuD1gBC0mx2eMB+TGScw7WbcduDvVMGPayLkUMA9lLvQMcUlhU3l6yrGJG6cxjslGYKsfT3AI2lvltJTuzjgtY/tVzfkRyIvZTVYnTS1WIZu9T6r0hRpLHsrMbTiccr7wk6BYDXRCEKtOUslXVKiyhuIH98cME1xVHQ3MGgfksc3PwgzbSDUWj7pEqNWNjirQmcFqtXw7o4smzeOHrzyI32QpqvJO1h2FyWnpVA6w4hPnls43lmk5qtvz0bmKVM/lZVKOZvgVOM03D5UOTE49oKvN5RDw428/IRkTtlqaHSOy56nmsmsmWCYPuXK1UD41PB9zhs0PU/AVTXNeZW9Tg/KszjwHvYmlszX2k0PCowP2o9hLKafS4dMC/rS9H/nmYr+fs+3v9AAKHHPwLR07asoeyBvuYoaLXuXQF3z18a0NUPVmmLSVTmf7O1l3p8gXbUZ+6KsiNoidljbiz7B7cLhMymF3DAEx8AC9XR4gypxxlG3PaOnZRyHgv3hQRtJRHJZx0k6aPvNLxFmhdBIt3NNAoFBuVPq7vUtcpXo+PeQ/zmLBAHt+p+VdHHQ56KtLueWzz1PGP/txyQFrOtXPRw5PpQRzUxOkUp2yhtwg5UAWXwdoMDWdIxAvVwcytgcU/PhkbKPYYXsqjLbfO1m3le5mNf4MhXMrHSPz/rxz/pdJOWxKEOuObUoTS/9mGvxs4qwqQ3g4UrqAJbSdqLqcz5zMYYlyqvel3voabrXz4BP3GeMuXtKRi4xoXjhLEFPO7qx9bP0I0qp0t2kAMs63mIiz581tYMjht3LdF5Xbc1pgnkYlfa4GnaTaj1mr9qe9BHM/4mF5pXIOgbJMHbVVPh0v10wyVwkuNWACsjGSbVyuZNu7W2vuZN1bZb9We0bKmS6RpVSMcnYLF/MaKUfTHwWeqsJcS8QTyo91VeEjLYJ7EHBmjkQ2cFMCgqziJ4XETThdO5NWecvfVHVgcbrmqTKYc4jkW+WMuH+Lkk0Yu0yQ+0rsAWNZE1WuPMPqIm5UvxelQ9zvKBJaMWmYmDWqLQ5fYVbhxaYmsUrX1oFMnfhXhY1twK6gowP0hU05CyjDzBBplTurw3SGH3SkLl30MP38YOmUnOCyXIrKz+4p3Ma694BwiWc7/QnKM8/L/QeoqR9iiiLeXCeLIg6d5hpMIP2HkGqClm2DuzO48id1As0Zna660ZBOHT+eUH337l1IR99//30eJsJZZ7uDu0s9ZgoUGJSlZqv1JZ2qDCCrj5cNysexuPLWcNnXN3qM6ihzWMUQO+3oeYy0wq1UBsooeUY4pFAaUeqr3wrssyW3/XT6BbFqPMlV9rMU3hIv7a99oCGxnTqesxxQyixfxnadqflzU9SUUS6/IrV/6BSWMntRhQtZty+yv3Uf7qZ8ZsLvrsYw2EL4jFlJcY2Uw7qqWB9hTTTc/VW4H3BZuqHKw3I5ScBVLz9DcN9NIGyIZ18VDS3aL10pSxqjsqYax6Ueq3X3PXOMHxP3h19VVr+HpQpkG65VKO3MCsruqpl1Cf/yEb/8PEYKDhV684bJqsSmedRPOWCbBv6wbrqLLdhQILaLTfzMa4ykdiov1SDQVFfdddlvbDhRAejY+Ca1rMjmy9K1Jo/Ev6V0VdlZqMo0BwpXsW5fNN/2Q8bLZ2Dq3VJVKq3Il4FTc1OWC6QcxIsZjlzoj3WaYpeVQJzJ5sIksyz7nV2201iWLhVmMOD7HfolgA7vd3V2iRpN35Uj3c6pqwyVmJuz8TvztDUEniqHfidLTevIikRHPaNZZU2BgUXqnXmiFDmzlwsM3M60k8erUSgHqAeEZhufbfhvPrWz8iFGmnj2M9j9w4S62i626psfdiSlsnY3NigwXOkV9K8e2ThQNOXNdkph62A1+6p0AIT9YGunk2zykCubAUwWGUByy4FCKSnOJFHz5ymazZiFYb5kJguYCyexbh9kXwQUyX/85HdRjzwczQLizxZhypQWy3QzoNxpqCWH1ZJwGomdAUpJ/yFl33KSjOHq1USy0mz8TuDYgS3eczVuo0HIgML5al/EcwMC8kg5ZBXDPrAYSNYx0KgimAFmMrVU8HtH3qp9dQnyJWiU97NUdcElvVSCV4rHJWHHQNc8YuMV+hogVbFdjrjlNtXcw0hLwX11Gh4muoByqWnDAPakHBDfPzTNVHlq+FsOxAPLftI75kKTOPiBKuBOptqMIpKG8O9szJ3e4XZsIPA/FYw5kagQyGKWBUTGXnhkvx8r+T+/dZfcVuUew9+jnFV3D7n0J52QMMmX6wW3S0U8YZkv1VZvgGFRgR8I4nsa1YuwOCk+SnNCKCxL+cfquYXv4J1jnAji2Lfh7bPUMENjQvwCA4XyU6r+Z2R4LzPTT53yJhyd9r8Ph78DZP7gIffLsDpfaGHEM/3UKf/SaaUbTTFTJZLSBd2VwsLDpk8hoxivXr3KnDS7gz4vg/oY5gd5aZLGzEkZUh5nECsouFztNFPIxJkAeIEyXw4XIGJfb83UAJZF3+ZvmaEqvNdYMkbLTmQy/f6Cz2eig8/lr2fQGWuktl/YRItQvKa8TVafx0ib4ttKgEUrfMvdOkyMVKlmqVPMauBVSJQWG7dsM+4Vz5gqXQyYGAjwNmf5QYXUHY6x1BbLw21qGBdrWVm6TS40P8VL6tU7srgmRpMG9lZ+isIBsOP07HAnHpiD8Io9HinzbMUhXM5fY7MhU37QL4TMFye3bhBoBjDMuZV1O1jhCv4Tvvz3j2Y5hqHMrWrudugcf4vRefnyZbPfA6zgP/36GcnD7xJWWnTw8oGMWfpX2ddugmPFGajxk13mgwGaq4/g75xhxR5WKQw0ILJxOm3eAvYeZnBHKCqNl4gwzVg6OKzmIzjErdLFmglA+QzQAInQHPjnX0aT+b565ADLAigwrPq1l4wODMMkU3XiObHNJZXcooF9ihpuNQd0qRKyTTr7K09opEsgNOvBedWT0AAbGRgmhg9NaPa7Wtlc7ESZeZBblmdq0ApuNS237A6WsMol/Yw12LLfc5abYJZ2Aea0WWUe2IHOjktpqjQoKVdldGy1l/0N4Kfqt7xEWPynr0KgYYkgeKXqSwpWdtcsY2j7xUwUTmvdsGcnpiYaY5Xnt2IbdSRJKy2K0oSKztlTDozQDrw/11YS+pfYsKV/DPQ+Yz13nyqaWbITO3ybasppqQfz3AbNWYpKKwaYEvBxdMQfUlBeetCPyJu6WvWVLukRw8msRhX8abvJSVnpSxfFZKLDhLcEcsnSpjIEGYKtfD6VkQ6Ag1ZsGoWexjs1zRoaMVwWjdnHCemSsWPmyd5XTT6JA8GrTDoZh6jCqgIAKW3SckbulFFgmPBIzbHgkcpUfd/FeGXKUwvNeKZSaZhHqEqFlrwZs4nNUpqYVL00LwNTDmCEsdXBbbLhV+60bhh78pQDV2MRBpOpmp+Jnz3lwPAqdLC9zP3+AlNCRR+D30/2GApPFc1YTagGbuwSBdgzWExsIf4L6XoSaT/cAYE0Pe+RyH8WBsbknZEC+axyl06HZ99SnfA5w/w/lZGujshSAyLCpaCqHIjVMuZsI7ClTpfqqykZxizNnkXcVW5pgH4Oq9YS/5erB97A2LQZkp4k5WBoooR1nNKw04tNObIensq64WpsCusxZ9ogbBb8tAWLQJWiz+P87CmHHeadMWIFJSFa1QXBX9XmtJc4r4r5qEs//LWghfTr+7tzphxJNxgIHI0141VYQBJ99tG26od3AI0cokGEOYaJ9jCvQUzWPxwhUaAFob8GeBmdgWk4jc7O5eenMtL+QWm2BGrUOCv2qvnkBgwu3gOom2S3VqIwJWWHLNnCgNVDHBmRdKdqbZXr5O2TFx2w0zxYjqvBA+RmtvCQSX9YeYDIT1OHMfSn4J36cxLrRooxm7Vq06y5RMpBqFAyjzvaObj9j5/69fHma3yAlV+TKlEbKPNGMm9OVw9izPNeb636OtVl+vHXFCEd9v5T/sVZ+uUdrP5XcvdAV3YKnVhhUSp8Ky+i8bY3QvFv+VYrUSzmzR+Kh+Pb9MrgHpEnPYuFpjf4k7BZUgRk2kNA3hI+Zkw7BYThNDSMEdwyQJlnhgYNTJzzL8zHKkYnh36zJzFSxESvGCP0Kv0BSzlSDFD6Y5iipoMS+fSyLyEsP65c1jfLmdts9ZlV2ie9qgz/VEbRFOqBlbzhypvWSQFKJJssAWzyM/6sbd+3LqmRcjzwrf08ZaT5AoWHt1LwpDxpykDYVeUBwPLxUlK/jE2tEvcp9NzN9vI/4/7/yZstBWYmWXcPk/dug1t7/fp1lvHIoPfUKUfz+zOkUxmpnYXmRzMw+wOsbifnelwICAEhIASEwL0RIDxNmScxdFogICRF5P/LOH/3u851gTOnHPceQUl3QgSwmpTZwhsGhZUdxuRvDutpoCPWOaqn+o9zVA82Ly39niWEJilVCgEhIASEgBAQAoEIsPw3YxcrkEOREgLXQoANvZxvwHn1XenZsvx6dgfD9NkcLHFJdEgJhglWD5LY2c8wB9KvutOlEBACQkAICAEhIASEgBB4FAJljsEWx8AvF+3h/LwpR/N3czgavkfa8lmOr5WXqRy7i2Lpq0YICAEhIASEgBAQAkJACByMAG8zlkv5vK52MAPnTTlsSsALqYFvWdiUhuOhnQdDDx4kdScEhIAQEAJCQAgIASEgBIYRKLc4IFJdDpPtf/CkKUfz1FPgFgcA2Rc5tMXRrzdqKQSEgBAQAkJACAgBIXAJBNIHGzOrbHEELuJnsn7hpCmHzQcQIzAlAHqLi17ksJioRggIASEgBISAEBACQuDSCLx586bkn58GKi+PKZ805bCnqnjNJfDUkz1VBdz6MsYxOqdehIAQEAJCQAgIASEgBI5BgA8ylUv5rOAHRtT9Ipw05bApQeypKpvSBG6h9KOvlkJACAgBISAEhIAQEAJCoIkALxqQMDRv9VdWr21Ul/10drY8Y8rRPPUUmBLwY5/2tzljU5qdo6LHhYAQEAJCQAgIASEgBJ4WAX4mnL2IDz/88OXLly9evPjoo4+a4fEqPmQs5To+LxFAavWpGQ3OmHKU0GSZA0892S0OetGLHBlqFYSAEBACQkAICAEhIAQehcAnn3zy+vXr8pu2/JTcq1evvv76660sVXsaD3mLI/F8xpTDpgSx+YBNaWI/v7tVG9ReCAgBISAEhIAQEAJCQAiAAPsbNlJNyJA/cFSnH6Vqi4NwN3AFv5+N1PJ0KQfo2FNPgaeqOBVXZo0JBZ2q2qo3ai8EhIAQEAJCQAgIASEQjkD1damK/ldffVXVOJdslZR33759W14eXD5dytFM7AJTAruFAuKBKc3B46fuhIAQEAJCQAgIASEgBO6BQHNlvBSNE1blpVP+7rvvyg9V8Vscj3qLIzF5upTDpgSxp55sSqMfHXf0VbeEgBAQAkJACAgBISAEjkHg559/9jtabZAeJ3Uhx8ik+KmJTdsj+cHAwrlSDgCy2VvgFgfAlQlfwjH2RZHAsREpISAEhIAQEAJCYCoC9iz31O5EXAj4CPCJqp0N0uMEz6Vus6B//M+NV4KcK+WwWxywG5gSsMdUyc+lTlVZTFQjBISAEBACQuAeCNgXOEu5OteMy0dUFgLzECAxYEfCod8TFX/xxRflCjtfqXrgW+NZlnOlHCVAiUVwDzx5ZunTyxmGIY+HCkJACAgBISAEhEAgAs2pP9PnbAUnLPKlCkLg4Qj4ScXqV275kG75AjrUBj6tOwOEc6Uc9kWL2FNVdhdFWxwztEo0hYAQEAJCQAicAQGWe/1dDpgsj7yfgWfx8OQIVL+kUaJBHMvvA5Y1VRmFLx/ndeixHxCsyIZc/iaESgiR5peGA1OC5ud3/VQyRC4REQJCQAgIASEgBKYiUB6c5qwUp9jJNIjPyuPsSwyw3MlpFuIBPifDH83yeXoqH34Cfolt1d8VAU73kAZXH7QleaDGOfhDlMsnccs9PZS5vHw4XC/ev3//cCYSA/gLu6cRyB55Hj/cWAmLY5I3qTDRpRAQAkJACAiBayHw4sWLGQz/8MMPTpA3o0fRFAIJAXYzyg06XjQg5eBXyS0+LNlzi7/yFtkyKfepQtwT7XKQwJVgUQ7c4oDaxx9/XNHX6kUFiC6FgBAQAkJACAgBISAEHo4A6S5hav6OK/t1aV2eStIPNuLSbh7N7FYemyT8hPnDRagYONEuB5zxgks+ggagpHex+RkDUP4Q47t37/wjcRVYuhQCQkAICAEhIAROiIB2OU44KGJpPwKfffZZtX3h0+Qw1TfffHPODyOdK+UAR7aHOHlGvkEyF5tvpEHirFt6SZ0UcAZ9XxV0VwgIASEgBISAEAhHQClHOKQieBIECIz5FT/7gaWKPZINPmZFilLVn+fydCnHeaARJ0JACAgBISAEhMCzIZC+mZtOrehFjmcb/dPKi1rybgaL8hy1yu94sEDPWwO8mMAy/fl1VSnHabVLjAkBISAEhIAQEAJCQAgIgTsgcK7f5bgDopJBCAgBISAEhIAQEAJCQAgIgQIBpRwFGCoKASEgBISAEBACQkAICAEhEI2AUo5oREVPCAgBISAEhIAQEAJCQAgIgQIBpRwFGCoKASEgBISAEBACQkAICAEhEI1AwE8BTvoyXbSkoicEhIAQEAJCQAgIASEgBITAAxDQLscDQFeXQkAICAEhIASEgBAQAkLgeRBQyvE8Yy1JhYAQEAJCQAgIASEgBITAAxBQyvEA0NWlEBACQkAICAEhIASEgBB4HgSUcjzPWEtSISAEhIAQEAJCQAgIASHwAASUcjwAdHUpBISAEBACQkAICAEhIASeBwGlHM8z1pJUCAgBISAEhIAQEAJCQAg8AAGlHA8AXV0KASEgBISAEBACQkAICIHnQeDF+/fvn0daSSoEhIAQEAJCQAgIASEgBITAwQhol+NgwNWdEBACQkAICAEhIASEgBB4LgSUcjzXeEtaISAEhIAQEAJCQAgIASFwMAJKOQ4GXN0JASEgBISAEBACQkAICIHnQkApx3ONt6QVAkJACAgBISAEhIAQEAIHI6CU42DA1Z0QEAJCQAgIASEgBISAEHguBJRyPNd4S1ohIASEgBAQAkJACAgBIXAwAko5DgZc3QkBISAEhIAQEAJCQAgIgedCQCnHc423pBUCQkAICAEhIASEgBAQAgcjoJTjYMDVnRAQAkJACAgBISAEhIAQeC4ElHI813hLWiEgBISAEBACQkAICAEhcDACSjkOBlzdCQEhIASEgBAQAkJACAiB50JAKcdzjbekFQJCQAgIASEgBISAEBACByOglONgwNWdEBACQkAICAEhIASEgBB4LgSUcjzXeEtaISAEhIAQEAJCQAgIASFwMAJKOQ4GXN0JASEgBISAEBACQkAICIHnQkApx/+N97///e8//elPL168+OCDD77++utwLYD+J598kuh/8cUX4fRFUAgIASHQRADn889//vPHH3/8+9///t133+HfuGy2VKUQEAJCQAgIgUkI/GYS3cuR/ctf/vKPf/wDtn/55Zcvv/ySQmxi8Omnn/7tb39L9N+8eUMv33777eVQEsNCQAicBwFyiX/9618///wz/iT/S015Sdky/Lvf/e73v/+9rVeNEBACQkAICIFJCLx4//79JNIXIsua38uXL0uGf/vb3zKdlzV7ypD68MMPKwpCvgJEl0JACGxCgLSBBGPTI6nxX//6VzZdBx7UI0JACAgBISAExhDQwar/4Pb27dsKvubSYNWm/5IJvr+xWgoBISAEhIAQEAJCQAgIgTshoJTjP6OZjlSV4/qHP/yhvNxZTkeqSiIcbCgvVRYCQkAICAEhIASEgBAQAndFQCnHrzj19NNPP1UDzKsdVc2eS5vS/PnPf95DUM8KASEgBISAEBACQkAICIGrIKDXx3/VPPX0xz/+MWoI+USMJRVI3xJXjRAQAs+AwOeff57e5Ujvi1O2qyfPgINkFAJCQAgIgfMjoJTjV/bUE++Of/TRR1GDZ7c4oMwHeaPoi44QEALPicBnn31mBWeNg+/jxb6NZntRjRAQAkJACAiBTQjoYFXjRY7YU1V2F0WnqjbpqBoLASHQjwCfomouc/RTUEshIASEgBAQAuEIPHvKwW9jWUwDUwJ+fssuN8amNJZ/1QgBIfDMCLBJq6Obz6wAkl0ICAEhcEIEnj3lsKeqGKTAU092iwP6igZOaAliSQjcCQE5mTuNpmQRAkJACNwAgWdPOWxKEDtV2xMOfH73gw8+uIHqSAQhIAROi4A+w33aoRFjQkAICIHnROCpUw5+dNyeego8VXXA53efU2sltRAQAj4CfAPDb6C7QkAICAEhIASOROCpU47mqarAFy3sFgpDG5jSHKko6ksICAEhIASEgBAQAkJACIwh8NQph00JYk892ZSG0w6///3vx4ZKTwkBISAEhIAQEAJCQAgIgSsi8LwpxwGnnuyLHLEvilxR4cSzEBACQkAICAEhIASEwLMh8Lwph80HGPvAlGD253efTVMlrxAQAkJACAgBISAEhMBFEXjelMOeqor90XF7qgoVCfz87kUVTmwLASEgBISAEBACQkAIPBsCz5ty2JQg8MVx1MimNHpx/NmsS/IKASEgBISAEBACQkAIgMCTphyzTz01P78bm9JIfYWAEBACQkAICAEhIASEwCUQeNKUo/kiR+CpJ7uFgjYEvihyCd0Sk0JACAgBISAEhIAQEAJCAASeNOWwKUFsPmBPVcV+fle6KwSEgBAQAkJACAgBISAEroLAM6YcnHr617/+VY1Q4IsWB3x+t2Jel0JACAgBISAEhIAQEAJC4LQIPGPKYbc4GJ7AFy2ap7YCU5rTKpMYEwJCQAgIASEgBISAEBACFoFnTDlsShB76smequLzu/rRcat8qhECQkAICAEhIASEgBB4BgSeLuXg1JNNOWJf5LC7KIFbKM+glJJRCAgBISAEhIAQEAJC4E4IPF3KYfMNhjMwJZj9+d07KZ9kEQJCQAgIASEgBISAEHgGBJ4u5Wieevroo4+iBruZ0gR+fjeKT9ERAkJACAgBISAEhIAQEALHIPB0KYdNCQK3OBgze6pKL44fo8rqRQgIASEgBISAEBACQuCcCDxXyvHjjz/+8ssv1UgEpgTNz+/GvihSMa9LISAEhIAQEAJCQAgIASFwcgSeK+Wwp6oYnsBTT3aLA/qxuygn1yexJwSEgBAQAkJACAgBISAEKgR+U13f+9KmBLFbEPbUVuznd+eNDvsz7P/wC4k///wzBf5NfX344Yd84fd3//1b/c4vm0gkdR9//PEnn3wyj1VRFgJCQAgcjIA85MGAqzshIATuh8ATpRx8Hnf2j47blOPMWxzfffcdDP/www8//fRTp2aTQZGkIZR94f7bb799/fp1ogNN26Czi85mjGbinDFNfylZyo+TKaV8iRSIjAnOA7ezci8qCAEhsBUBwnc8D2aL5+Hf0nJPZbaX9pBbB0XtdyLAlJQX7NKyHfPOAZNOCmxy10jx2Wef7ZRlz+NXse49MurZYQSeKOVonqoKTAlsvsGoxO6iDA9z+SCf8X379q3d8CnbLJUJEfh78+YNzvTzzz/Pru2LL76gMj81L+VIGykwT6SSu2sWcPr8cQuGcwMSD0b8008//eCDD3Ll8YU8OeV4K00Y5SWaQ8TTyRtjipjADgX+kuDpVsEYDgAAIABJREFU2bRJRfaF7GRfkI2SnbFIWV/q95hOOwFJzdLKdJ6M4RBwykvKX331VVZjh3gW9r8AN6Jk4MUoYhF2+LnireR58JOlqlSCcCvdfaDZXtpDVnie/BILzY6LQrLNxHNKPtNqEV5rIHYvV8F4Y7PfnVag9biRpLTVg0w0A2wnIlUiAf0ETuXBqh65xBH1ODT74M6ak1t3nnOBMU2RFk/G6+uvv/ZxgA4ejL9y1kNXk+dHzVYPg2T69JWUPNVQzrfGCsPKRnfJOuABi+OSgMGJE0owk2byVG/v75/mz0b/wBQovX0NnfELpL+f1Pfff5/0qanQ3AIipMDwSCf4o8AllUvGwCPQtMB+8803+7mtKEDTYb4pkVMJz7iMqotJlwnDFJI6LFW34HCVH8C3WlfRsZdwApg43FX6zQbghmIsqYTtLtUwdgT3w502OSkrIQ4UCeRNvPm6yjoFZDcRRF6ExXzevXtXcnhwGd1YGgvqkeswfhh00NiKYZN5xmKq2V7aQx42oPs7So5rq0ow+jzY3zveIGsRz/Y/WLZEezORrQX8ZElqU3krOJk3pN7U0c7G57RupgMm0K3TAW7KQQN/jhZlnJcKtOn0/EsUhus7+23KWBrLAAP9qv6rZve3rLQ4+hq2FQTrI/qHYWtfW9vjF2xiACDoGcbZM4tDgTAFiSyMtsYP47Yy78cB9A7yCIKAsJf+MPseE+KRHtm3Mly2H56x4K2kU5VDEjCGviLrX4JVU4usAjg1DBCY+B0N3B1mrKmrcBgSJZN7HBncl7hhNc4oHMMVMDLcDhvcwngZOwyWlvxLeXVlgWbhKgTBpgpdwkOW437mMiERo2wnSl9DqruMSE/igbMqH0RnxpBBMUo6m8oIO9YpTw2jBD7DnW568MzW3bTl1bFzAsJVP1YR71HR6pH9l0o5Ninw3MbNCTgw3KwcXNKeHrWbK/Z/qcOb9V+44GEFJVT1zaMZxo1Jihdo9pVCgVWEabDqLPZMDKtCDc9YOM0mcUYT2ZuYEKvxFCOLRPxL2Y579SCP9KgBUkCwejZd0gX8pE7pl05XQ0YeWR24puxOJf022VutrHS1Zx5dpVk1QN6qF0eQqFsgXLFRXh6QciCyo37oDA2WdI9RgP8llUuCBIpwaQ8ZpTBT6TDQ/miWytlThhpK4vBcdcel09i5RS89/DTb7JlZHNtp9pUrsSxHnKhbJ7fusemgmXI0nQNoM0D0gl4tjdTqHJeHLKqw5E57Bn0pqOjkrV/Vn2WXA0Qq7FCUnpHobNOMjDufndoMg7GCU7mzUxyxo6NRAVY1bSAIo0bC4082TdH8NIkoeT8mzX6HZyzcmSXYlAKUCL+WMMENWeWvVMKXHddpvSrs+SEjrNqnyn6jlCShNDbHwE/JRhPexDPaDow0Bg0gBW3+BTeQx/ZXsyyIQMHH2Q73nhr4LNGuyoHxumUScBznsAkHSDnayy3b+9YaBqUCB73dP1I+CKXWbWX4Wu39ESyRx4QxwH77Ypho3ESDTkvKlJVyNIEaqPQV+yTWPTYd2JTDelFcPVqag3scaaVp+RL99OHNLaMKmSu/3+Zdx2P3sNfvip8l5bDRTz9GzRGqKm3MgdJXbY6/RAUrweETlxHFyZJhh0yoNosbnjaSvKDh29WMOMxOfj0GTBurP1UCxsji+zqHEtmtipacLHkrG4UzLp0qRLMlDUldBwLud1RKWpWTrsJqUzeopEGPvADoBMe50/4h6xzZpWZ2ssw8UAhEvmKAfiufs79fh6Y1k4of/5JRq7i9kIf0RTvDXdSsgrdUhlQG8J75Ysm+ms9ar7Vn7sDjpT8MHDpNR2HlomZPjIEIY53C3ryhdywRece8ikNz2LrHpgMAL6GDsXJY0WQroK/evrdnXYM/euEPyvS+lW3Gmqd4FgqQKpnfWsa+Eg++RCUgcIuAPEXXPN7Z4wvalVQOLufPMkztlw8U5O+35o4GBjg/WxV4Z99++Sq5p6rl1ku+G7Dna7M8W374hd7RjP4vKvRwa7vgKaaBnR/N4ANBfALCMoCNoeJ7ROA3Q5yvdWFCfH3L9htSk7QdbeR7F0jR/MhJ7gh75hsg+bLCGe1d/bZGfjYV6J3ZfalTbvFhluqR6kNkTLd868z5kEX1eLrkQxbI27xFZbhCQrPEGYaXuk716Gr62EiFTPKnW60PDHE1jrx0CmVGfyuMvhT2Lsrz6tUrW59qYGDGj+fw2RPrCVOPKBjz4rDlAiziYDtWItRy+GNElVlBPFwhbRf0st9DWhzOVsMU4FsfwQ0NNulh076s00bNKlXZoyRNYHG/X375ZfNWriQG4KtZ+XJ/AWp0WnmqiixTJLNnVRlyeTnrRmrmAhaMUAYCIZSt0ooKlnJWrSKQ5txXfhKtIpUuB8YCDceFVmFbk/gkHwJizFA+A1gcuj04hXWmJuHN8OyMRxNKVVYIjC2WoJEVHSxqxjhWvXBJ1zs7Qukt2VyzM6H3ie9nvkf2pWX1LCNMZjolw4Ruw+IT82X6tlCpGdpStiFIzfxsKiCps3BSirmJbGdj/IzTOwKW2CZ5aQ9QnfSbzazplUhSZhBhrPlsVKU/1sOj6bDHPFSJmS+Rt2enyCHOLWcoxzybHaYxOqtsZxxy4Rgn4zM27+6qcwOHyttsYsYOXIlnU/MJGTd10dPYUfg00HtkXGIA55+1qFkgrFp6dk+9I+w5rbsprCMFYGbzr+asXF/RZHybQ1BWVo90XgJpScSWJ41yYg/xbY+phulypyd/2MEq5RtLg9qsx1Q6lTU3s5HWTl3JlKuCNbxyAqga91w6Gp/AwSB76Cy1gb4Fp4R9OKZf6rFZTwhVdlqVcyxewovV7BxEG2GX/eY4mJA014NVrm8KslrpO/qd8f1q70wYWZbVAqHJToQTP6uRwX5UfcGbgVcWPzzlsFFg7gtJQyBFXkeoAS2yTiCKz2poShNOsOz0kBX9U106mWFWif3iW03ICtB0cTNSDrQlS9QsMO4zhqYpYGZgRjB6ReteQt6JPHNqgbZkPJ1BtHadn8qFJTb8+tXpI4cHPp3hu00dc6Do7+hhKUceEhV6ENiqYWXImOgzv/arxaaWNnTeOaNY5i1EO2MmO2OVXexMafrRc9xfGvHS12/VgSYbvuDJp5QDGhIZ+3PzjGiglN0XuRz3POWUjw+XV6eNwFjcMulLvdN8qu78vmIT+KVpfqt/s05mK4UKBOeyNKikbzs9pNPXY2/15BtoSwiT1r7onb/SonN5kpPxV6NDQjSLlb+CE55yXNG6LWi5xkEv+f9SXn/OdUglxdsTSJRpT1bjXJjnrBJQdp0uyoJ+nWVQ4U4I2AnVd457ZOfgrBM6D1D2D1wmgna+2dQRLxjgTZYegYHYM7hLHfmDwqnK/A4SLe2YLpF16v2fCE1nr8vj+OA8fP4+s8GhT0dDnFdrMoU9BV6I6nmc+WPr6zE+WQ7xl7OXbcyZbF4jYZTtrQvVpLcslhhm6tr6PswSqVS/NM0D5qa3sKw1+cboc+XfDfeQfnePuosmo8/+mwZYhO+C+plHr6pBxHH5b4/0E+9sOU9nHAYIN527sbcuat0OCM5MlJ7Kcy44VwpWkXVCiNRytUFFsLz03xTCyoZfYCt7WSpXVoyeR3X3sJTDz+GWgHja+qW1vSVA7AuslQ4tPThWXwapYxS2PtWTlvg0bR5ftn/z5k15OansR8MlqkzVg29rGdZ9n8vbnPnVMRzu/nwj9e873yh3ZmT9T0XPDI19bQpYmx3ZSqKrpRA5NUaNt5q27eWxNaWWVpyAfGwWB32sYMlysdn+/O32HrIaiwMusXF/lmFvJyrfSOLgrErzwXEd47czmA9JOfxZI/MWUriodTuy++ix1JhDC9JXf84l6fXnNd/5O0xya5W4n5P4xFfvVku65WmL1Wf9Bg9LOQgymDkeYrE+Ime7S4BI5Lfpsx7Mu9b1Z0OaIaAfxW7tsUcretr4/TL5OcEocE367kfJlcMANp+jIjxXVOhP781PgWWu8p4DiwKbtC5TaBb8TisH16QwrxLtnbepRSbjT0sAHh6Xz8OqogznOUGtbnG5Z8a11HJNGWXmylTo7PHqHrKS+gyX5VJFkx9GbednDJtksdz9c0GT8mkrnVkjlueLWrcPgo9eTlmZFHqmP2KzpeBn/yrh0tpKEpAQpfympS/1prtsbZVenfkrcqUgH3G7ZaG5L0Z8EyVs8+AElVH0x+gsBXDzDhBXJ2h3duQf/U/GEwKyv9VG+DKGf/9Tvk9JkjKh9hPsadkZljGmPdQ62yzpZJIRp9ZJZ6BZpZzW+cZKajlcZQCWwnlouqYsO47R8rm1xpeLqX0rwf72S9N8Z6dL2rjTcTn8V1jN68jhYd6t5jyblY1CuBMrZfFVPbERdRK97Jey78DJsqr2IZe+vJhGSC+VxpajSbnT0MY42WndfqeOXGXuuinAwJwzzyDDuEd9iCKTrfBPl1FjXSFWaXVgwExHD9vlaCIYXmldIQoReLY4LwmXnEdmhCXd3WV24voPHmzqLXANnn7ZzfSTAVxDCMhnXnrP+Ff2n+uHC5jA6rM4zdgx9TudugW3KmyspLY76K8OYj5AbB8/bY2/s48KzeN86bwHu7t7Vv6u4iHnATtAmTlldayJyQYodz7CXOBHZp101KxE4H7WXUrXLOdpaGuAwfYdZyJS4I45sPPmn8hq9t6s9EeBvYgZZzHKF6KwrMCAGRlvnnLkoyl5OJfmqtxgU8HS92PlTcTDGzMfs5w8KesoY0r/uGSPXCh9ueRQPkJH/jJP2dgv+xNVdkA+kdl3w08j9IzOagyxVWq/0559ra09nqq9P3PAKp5kT6x8vLBsvjcXXDInsZ42k00Fx82W82X11OrlhTzkqiyHNUC37Tnesvfggxkl6f+VV+3rfw31fxcCt7TuLsn/2yh8+uvvumrJ4a6lQCi1DNd8TtOV5tx5JqJi27m8c8pB/ldil1Bw5ioHpuYtzNJGpVMn2iYbttLRUdJi7s4IbrLqE8czx1iuNtWwSMB2nrV8KFMftSztx8FWeTaJENLYIrCfbJkcNqmhIbELG81eysozQF3yE15Gn1c3OrIFhfc+g6DPLTo2VYXwAEtqbJeBrPg38JBWqIfUMAmu5njhUYuVlMhsSR9sY9WsInBp616VbrXBjGl3tdOlBv7EgbvDBpeeHagvrRU/GXKcpGTjzimHPVWF5IEINhf59kfb5fCMlYlvHP9LePfq1StwiE08eE02bSyS6YXsKkKEDUposqfBUPIva+HwHJVvgK2DEnfPsPT+EHUKTMvHFPiWT61OYywHxJrkPBjZKW16v9zjASsvS6ci8W+rc/A9PGRG+4EFPzaFsfCDGUvCHqByS13frP7q1r1zONDYkABmJxv5cY45+IHKqg1mUqsFvupULv/52c4qtWaDO6ccdlKMDeBsSnMeZV31vyTHJB6YFqnCjOOATW0bqyQ7YhGLf8Mdwfl3OWI1thP/h3Taydt1m5Eq4x98/lcXjP3HD7trXV/V9aqkVfuBS3+nYpXgnTzkqrCTGqzGpvQbGA/5Ushr+fj0372BdfcLa1ueUJF8IyLQjTotX3ZEnhN+qBu0b5tyNE89BS7fMsbld8SS4q5OY1a/J9WsLqmmfslo+Soc64UvXrwgpucYH+usUeo7SbTnIYvNh2dZPegtrR/3PKs2DgKrVmlXSRxqD7y1mhodoEJOVmPPu1qsVsciPSIPaaHLNatqQMueL41mgnsKjj7sIfuEz64O6/mte8+onTDlWHVW5WmoYdmJ/UrPWaYfwzTtg7dNOZonegNTgib9wJTGDtWmGg5Sb3XBSISSsfXB2j+RLhkIGyBstK2eUtjEmBr3I3CAZ28y85A8p8nJzSp7JrOpv4oYhaddbakoT32RI/XlbFGWE2fFWL6Uh8xQDBdWl8N7FH649+rBwAO3FeVnu7yBde8ZskdNuw7PzMj+GadNv4K61FGVYxD+LbXcU3/blMOuFxKCB8ZS1tuy0X8qr2c57FcU1vbIQNBjkrSXL1+yB8IMzS4bL1coA+mHcWdL/wTnTuJLjz+k0yVmblaPf3COAyVhm2sZp8Jh9YWTY1TIQbIn5QBSecg9etXc568InmcNrmJMl0sI3Ma6lwT06x91ssDnirtVPmDbr+5N2UfKGk7Xl6mmn+GUD24t/2brA1dpb2fuwC0OQLApzdncK/ENX0OP+t4/6pg1kskeYdnsO1WKlTUT4yHmSH+8Ak76RJm7qZybnb/grOPOY/4hnc4T52yUWfhI2rjEGHEwif3S3TPUZz+wxIyTDCw9MlDvJDadH354Wg85gLZ9xM6wts0JF4wtk6opEbiNdZdC9ZdPq7EslxNxOXkFZ6v27EtUKU112Q/gast77nI0DycEbvI2VwIC6a8OW2cD9iVmZKvETGyAsPvB1kcT6k72opqx8UKUxqFhYgg2ZPAapJfYDPZJZsjUmNIPco+oHm9Mx4nkbiz1YaKtTmlo6clfplr66e6MIVELZjj7D/+TexwuPImHHMbHebAn5TjgfJ3DoW4NIHAn6x4Q/5jlkgHGeMSP5Zg4hteqiKBKcya3CTwQVAl7z5SjhC8JTCAV6P4sfXrh5YcK3DNc8kb4vF9+JbYguAfYh3zzimyHNAPbIPhgM4fswl8/PsNwiIcnR6BnSlud9R+L4fmtbNNO3Y095FQ9WVWDHlWfyqGIDyCwOqwDNGMf2WTdW7s+84obK6r+URoWgrfKm9pXD/q5zVgX+al7Hqyyh3Sf7VRVHmAKrOTh/UFg0jI/iQdrt6gpk3fZ76QyW0xp+2ITfRDAm+CtUoFnKXMAozK2TTTVWAhsRaAnDjv5rH9y9hgRf2K2Q3YzD2kFnFGzmhj3qPoMxkRzDwL3s+5NaEzNZzZx0mzM2Q17pD+3ZOzSOmyu6SmwqV6e18J5Tj0wf8OUgxV3G1tvnYScoWITypplbErj9D52ix0YeGa/zNHXMcr5KWJ3Nn/4m7clx74hvVjwMw+5QHZBFsRRN47OM/MtmRDGppQjg6bCAQj0xGHWfR3AWH8Xq+xhd7iafoKxLTH5JXt3OrqHh3QEDL+1qgY9qh7OlQjuRGB1WK9o3TsxOc/jnCjBvznv25CTbP0sdfWB3XlvcSQYb5hy2C0ORA089dSM2k/4IkdlJ2QCZMDkY6gUiUF1N+QybXew+hWedZBswPaqN2SSI7dMZ71CJBIRIXA8Ap1vPx/PWGePmOHWaa+T8tRml/aQU5ERcSGQEbiodWf+/cKZD1YlzskQ+CWDJSlYkOUYSH+4W626ks8EvoDQZPKG73LYlCA2H7ApDeMUHmQ3R2t/JfqERpIVsAw5w7rQeLYXAt9/JUdizZJXNfx8A3EQig0oDnfNtpn9oyAKT4tAj6PwVf380F06Zbqch3yIPvR4+Bnzy0OEVaclApe27lKQi5ZJJ/z9w00HN8ojVQBS7XjMgOhuKQeu0B68CTxVBX27q3XyU1VWb5hW2TdAFsJ0lIyULHB6AP8oQPjoGwmMHdBSIpINnCDiKNMoYVFZCExCINBXTOJwP9mreMj9koqCECgReAbrLuW9YtlPDDjD0v85n5IUmUz/9sgwbnc7WGW3IIAmKgKGVPNIUmBKMzyQYw8ys/KXPufMFgHZFPE9eUgqjNFMKLHbsOcr0aRDJEI2uytZYnOJ4R44t10SUVkIHIkAir3a3dVn/avv0pQDdFoPWTJ5fLlns+54rtTjAQjcyboPgGtGFxxbZY5wBoJEoufXC1ioLYmU6ccMthPNu6Uc9lRV7Kknm9KQGt4j6kWKSpCUhJBlpSRkkxby6gX7D2MzE2HZ6ubGYR/I2iS1GgsBH4GeYwkn/2oKHs9fC+iR0UfpnHfP4yHPiU/FVRnNVLd0eVoEnta6TzsiTcZID5xfeSYMJnirwjlLpzyCRQ5zzAt4dztYZXchArc4GDOb0lx3i8OqYFWDyqKFpMLs071///7777/f9AbI2KcPevINfmnkmA/yVoDoUgjsRMA/JZiIs0qys5epj7Mc4NN/nljzIR7SB/+wu8Smfl89qu5T0N3jEZB1H4/5QI9819vfDC/TiSZ9tkFKCx2L1pqU/cpbpRzNvaTAd8ev8qPj/pAP3+WcX3oDhNyjB9XqzaTOfkkRS0uwT5FvYG+2XjVC4PwI+Lqd+F8N5h4r5mpG1CPjY0WY1PsxHnIS81vJrmrp06rBViRP1V7WfarhcJjxkwSiL/8Qb3WMas8xeIdJe+vBB6sABccUtRHfjHEh3kwVLBarNU36PBVF3zLAEQsOE9v61Rr2JdKGD5swq/trq9SqBsys/NEFmx7+EQuSwE27dexd2H2qsnd6VL5RAqLytRDw7SXJEm6wsRD1LDfg2McOVcay6lC7qId0JDr4FrGp76uVchw8IiHd3cO6Q6A4ORFiIT/rIKlYOgxCyFrORFN/bryGkQMzD/l79+7daj5d8/qs1+jWpjEqUzjWojY9u7Wxr6ybOC/Zbg51uCyrPW5FY2v7QPT6u2aTqglvqsQq+0n1t3wg1LgaR15u9Uuxv+Wq02PK398LFPxR5p20Pb34e/pASu976M9+ttTGcK9SMf8QG694mHHpK1iyOExvRtdLNB0zZ+lt6ak99Q8ZXPtCaSn4fgd+dev2B9SfDjhD4T9+qrvEV+XQ2zKOrslwlVguNWs+u7PyYQerOD9TplkWLNVkBNhdWcpWc5uyUC4vUeZFovJubBnGsNIlmrx3vnTL1vspO+2rrUBLQTVC4OQIrDq9S7wbtvqC3KqYjx2mi3rIx4JW9c5Gd1VjL/1tENteNT0IlAlzT/utba5u3VvlvW771YioeTAnb/AmwclbjtyRfljKcfI56WxauMl3Vy7JvvIeKx0nnZay7XJqX+20aR75KRYjN53Ryg9OKiD1i//9jR1+m8SYyJ4WgZ4TmNX60zllWbL3zO0mf5WfOqxwUQ95GD6dHa3q6snVoFPMszXbNKsOMH916x4Q+aKPkCr4S1TNnKSq9HfqwpF5WMoRLokILiFwgN/ntfLmbmz/t2uar/6XEq36wbJxZ7mKPDqfUjMhMIbAavJPDHfyFzmS4OTYLAE4IBzgc2zv+BBegsQX2Vt+zQHc7veQvggPubvqkw8A9iGCP7bT2SnHzaz7sYM1u/cqf6i6IwCr/CFnXsppaMa7vhUP1eXDUg4/Oau41OWqc3cgwu/73y5wnu2/tYdDelmdnGYoTH9G1I+DWgqBJQT8Q9g8tdOIlvqdUb+6Nra6iBDLFTtIHAjh05B8rn7rFyYu4SFj4QqhtrrtjIPt2dkLYeYhRB7yEzoHnBC5k3U/RDEO65QlKn+zsfpabnW5epo9XJCHpRxMSKi1v1QWLu0VCfI2GJHKqnP3RVuNdfzHe+429b659dGktvrWx4zVX+1yNMdClTMQwOP5Ke7Zjg76IBDW+97bPyfpEx+4W06lq87E0j+/h7Q8n6FmNTY9TA2mvrJ4BqgTD+kjn7P5uZl1z4brsfT9jQ72xPLqD8pT2iOx5fFnwh+WcjBIvHmMm9j5/nt63H4HZv93G0rGbDzNdFs2mFfmXZ+d+QZQl3o2yTyaPyHkByUlJ/5mcT+dkuZq+YDlolUe1OBJEPAnBkBYbXA2oHyG2To4LApkKi23Sa27XoXu/B5yVYSHNFhdJeUUxwF77Mh+wAhahPvX1OyzYzUH5MaJsTtZ9xjUV3mKtMEGwCXzeShzoWeISwqB5UemHFFi4NFs7Lj61YVNvZfzWXpwxjmfTSxtagw+pC6bHtnauPnRg/5UwV8AnuTZ7bBulVrthUAPAqwzWR9VPsicsX9loSR4QBmG/eB+NR6NYrLqaMD5n99DRmEVSwe3v7rRUQU6sQwkatXy7YwumjT7J7jm4wOV5UH8gcf7H7mTdfdLfdGWlQOspMC5pfONZVqO6vZ8dK4itf/yDilHM3AMTAmap1EHZrX9o7WHgq+UeyinZ5tLWX5EUnbqJxV+QlLS6S/DcFNz+imopRDoRGDV+g5bvOxkuLOZ84FsKBAezV7poBf2UsqplORt7LTA6hh1YrLUbKeHXCL78HpOK/iRN2femrIHck5WM2OOWOXQF3z18a0NUPUj56w7WfdWqK/VnvzQV0VsEDstbeSAhYAmhndIOexsDfqBR//tugLx8dis1hyDYypxVVOn/+bJqP6Uw38Pr0l8J25lmLKTlM/8TuJ6fDYCfOZoahf4el+B8f6B/mqqLBVx2PbjkgOWZnhfvORqeCo9uYcsZTxb2dcBuJ2azhGIl2/yHAmOb7bh7wpOhdHidifrttLdrMbfbMS5lY6RCPZRm+p3SDlsStAf6faonU1pYun38BDSZur0b1dfWG70PXIp1Cqk4flSaYElJ2XZWZwrpxN/i6YkqPIJESBeCdeuLCaU/UABzZ+d82RmZhR409T50Ba51tS5jU9Alp4HMPecFjizh5wxdlE0wdyPeFjfaR4WCGFg6qitcujMXP5CwyrlqgGexIY6VRsuy5Vse3drzZ2se6vs12rPSPlxSKkY/pQ0VfDLpxxNRxZ4qgo7L4cqDcZjfdywQuAB5wU3dtNgk1o7jjvJa+kP48CD4JCGFSt1unbmjPKWv6e5h089ewwCWLSTXg7zAE3fV6A5TQ823ONDHiTud4yIOGmS2wG6aovDLg9tAuTMHnKTIMc3ZivP0QH4mWRiRFr+W1KzoXCkLueI/WyUnsQJLsu1sP2dQuE21h2CxpmJdEZcKM8kh9wFzrxPLR1DubnAFth1c/EmkP4MUt9//70z9szK4Z3amZ5YamsvjhtN4rx7924rzWb7Eh+OBDjbHdxtUqCyRHgY0qb2ZsrcXep9T70drNwjhYGB62FmdSLsITLWBrUpBVwqEzqM0Xee8j8kgsJHqbTlwR/lYY21HeUaJ/YCc6wstwwplFacxrRfKPtsqRV+WeB+AAAPXUlEQVT9dPoFscMxydD6WQpviY0jVIlkVQ43Mcd1V12zChkubyLoe7YoAy9XUZHadyywFC7shazbl93/gna4m/KZCb+7GkRhF8S04f32E/xVf9NztrQ+Lta5WNsO95vhwPoTKjpHg8BOcXBW0Qe6WJ0/GIv9bJceJw1lWVNNVEs9VmeXh118OZFUXXM5SdNWcd4PsqXggJwEj5qbbdedKQdsxLoOf5Kemm8AQqWilXZNmll9kQNTaBvBb5pHL+ohrW6frQZPaGfkUvcCdWDVj5X9xpp2BbvjxjepZUU2X5brnmlKsmFJKayzUpZpDhSuYt2+aL7th4yXz8DUu6WqlCpRlofDlRDOr51yNIOJwDUqxqYcqlSeZM8hw5mI+EaVpIhCqTnHDNut70nhfOfMUUYqTI3Z9pxp0gLFU2WKtYelko7VNGoCtSKT8mcOOiU9yI2jCqvxwTyzanqJJtpUAs5+kdEQX5PRt3kpVuLfCYOixGwC5W/cActOwcHWdrE1kL2uh2xifqpKBshxp+je1sFqSlfpAD36wdYeL91koKz0PQyAlI23lktJmS8SNd+90GyGD4fzkhnrQk9i3T7Cvggokv/4ye+iHnZcyhrEf6wIU2Kaw0RqxjE7LbxkvrlSuHPKLOlPKvdMqCGun45s0LzHuTN2lmBpMJQJCgeGmEdKX0Mv5Tg2Bzr3Wy4J48qrCXWAmTTuJT+5r6oQ7iB8SVPvzBzDQjVVGtBWh7UakSadsUo/IEDkKgdjfEvd2NrpqrAhWY3PVZlaVxqVL+fleKs6RnQ4pmBQtoo0YCPX9ZD+uJ/nbmVTWetSYcyHJ+mwzSrgxmBRp2YwkPvdMyv1oOr0Drc9FGwbhKpgzIlEhUAWsywgMvbCI2O2ZvlJNee37iXOqe8x/D3K6XR92C0/rtgztYWI8AIqpZpeq8yXaqtXxzDFwI/P8CGO8nMogIN3O+wndYfHgrcqX716ZR8HnAou5m98JW/g2cZ+DSDwrpL9gAZujl8985/170IZ5v0X72Cbt8k7v4TDK7w0Rsz8GQAexxFXX9PicrXTTCGLgP9dRa8EBO8PEXpHryy1TLYswC1OkB93p1B+jdcXHx3I9FOnSEenvoxlvwwl2s4flblfVKjCrXwE08v0U6f8S6eV1pWPVGUkpQu6K4WFhz3fpEajXr58WXVUXuIDAbNSZhRm6zt2aBpG4X/nYIBsyWpV3jnKAAvg/FuiTRe+alU8NC/BnLdd/XFnauSvZ2ShBqr8ZZXOnY7heWkPmWU/eQHzcb5di8oxoFs1jZfUq3dkUWBGEyjsrRKf/RNTSa1Ztj4kN8PEWAXoUfX8iBWHcDl/jc1GPvlBv9AzYfkUuHty64bDpmNk2vU9Uik40xCjlv6ozzMgZX8SLIk8pOzMdwdYwbrIIYnLQ4gQzVjxmIECmbH0h48MBXK1SqqZyuOaeZBb+PpKLmqY+7kFpD5xjBaEMbmKQrqMAh82sI1mF2Ul7oAel3imHi9v6cB88xFEK4n3lHvkpa8eUgNt/OUKO8oDXdhHmLEcDbFoWwoDNSin0+nqLYDyO00U7MEMMHQUrOyXUbaPV52ieP6QlQQ7y5hA1cv+S6Tu7H21Gdqyqoc0QG1oif8BH5DkjwKXVDL0SzJSj82u8tBsAHEL1IU8ZFOoE1aCs68AYE6bVc5RCSzRkio9Aw3smOYadGy1l/0N4Cf3aAsIy5SELE5HoGGJIHil6ktTsO20qvEduMOYvXVa64ZVoK4ED7zsmfctXEfWLE3ElRYdyVLu68IHq5qHBwIn9ea0dIYxy4O3VLCc46FyYyByHBbeDXNFZXF86Y8yNUsTf7JkCIYjgxR+p9mJJJ57uPUzRotb7qIq0CPqlyF1Ckww1bNRl76qw2FURyUdf8Za8nQlhYEyI+sgvHoLoPxOM4UllUP/mWa4W2JOmRrqHWtK/fZrS+aks9BpIL741V247ey9pxn6v5qMVQz0XPqGvMqYtfQreshVMU/SYFUBUDna4FH77YtHGMRSwDOkHPDTDEsqlYZ59K2aZJdsGedjs5RVn1P1mC99B17i2VM+p3XDOaBlkcML5085CMas1GDSM6az21w45bDxDUYbiBeBTjVssZNxIKsVqUrhgMX6rJ4likr85iW+rzP4rpjsvGReCXEfaEs5ny31Thvfm6fZcelxWw/yTdz2V/riwOf+LiwFf8ayJmkpDNQclnKk4VuNkPpFwPR8xKzCbKpZClP6ObQtJ3k55ukQblEG6802gUbjO3nIrbI/pH1sbNpMOE+ScgBvlLDYy9Lc6k9S1qhzzSR3dCrrZghCYoYMWlU4f8rRRKBK0R/iB+j0wilHpQdc7gxNqjGwQRsRVdXmnJcEoxkcfJMzQ+PRxowTb4jfD9/ZWMITEbDzAVYZRLTCj85tpxgnY50jJIgAI/IOGC2c57GILfhCWe0N6d2fse6RcqAPKWjYgyFQDGiLVUW/JqtoyOAmIkjtd7rnLh4DOxpgGwNE9xxXtomr+3nITeI/qnFy48PhMvrpJJznSTkyvMPTKxAtJRuJ+DCGvgPPnI8VTmLdMD8QKvS70EukHMw+pUS43LExDX/qqq+PN9//A+X8flUJ90CZF2F5Ybd6EC+w9XW3isJhl+lVNhw0Px262imvvfKOL/6Cl6t4/ZeJoXxNkxAkvc6L1vIHLNjzBx98sEp2UgOGpmQVhituSz43vbE3ieFAsowU1Bgg/nVe4w7sEVKp09QvmnDM0Jed7hTWeZ0uAYVXTQX7L36G18ox/FLHbLNUQxyAafAX5YWWOoqtL6FOYh5gNXSafA72m/4QKoOMz0lWzL+T8Lyxh4xVjxnUMEnMKilAHvSljlAGdICvEfiTr33fuiTIEkD5GY/y1gHlPGfhuq22w0BS+DS3IuyqjwXAVdyacmFQq8SbD26qfLh1b+L2lo0J/F6/fp1FO0/setWUg88E8b2LDGgqOKFD1XL1svm1DfzFAea6ypsaCAEh0I/AnpQj98IkSqJbhgtVKn5YBphZUkEI3ACBbFnE0Gm1C8tCrpxzdlrWmVOOGwyTRLgWAlgNs1XiGYPCyk7C/29OwsdWNlggqR6JPdRh6fesPVQs6VIICIF7IMBaw7X2Lu4Bu6S4PQKyrNsPsQQ8GAE29HK+QdfVd6UPZqbq7tfV9SUuWbYsAU08kxJEMU9GaL/fHEg/ik/REQJCQAgIASEgBISAEBACCYEyx2CLY+sPTE2F8ZIpR/WjXQkgznpGIcW5N0sqdhfF0leNEBACQkAICAEhIASEgBAYQ4D3D8sVeV7oHaMz6alLphw2JeDFzcC3LGxKw7nSzhOlk8ZJZIWAEBACQkAICAEhIASEwBIC5RYHbarLpacOq79eytE89RS4xQH09kUObXEcppHqSAgIASEgBISAEBACQmATAmxxlC8FsMURuBa/iZOlxtdLOWw+gGyBKQFjZsHSixwWE9UIASEgBISAEBACQkAInAGBN2/elGzwI0jl5RnK10s57Kkq3o8JPPVkT1UxTvpYzRmUVTwIASEgBISAEBACQkAIVAjwXaVyRZ6F+MDAuOpr+PJ6KYdNCWJPVdmUJnALZXic9KAQEAJCQAgIASEgBITAzRDgfQEShp1CVa9tVJc7iUc9frGUo3nqKTAl4FdC7Y96xqY0USMnOkJACAgBISAEhIAQEAIXRYCfCWcv4sMPP3z58uWLFy8++uijZpS7Kh0ZS7kcz7sAkFp96vgGF0s5SkwzWIGnnuwWB73oRY4MtQpCQAgIASEgBISAEBACOxH45JNPXr9+XX7Tlpe/X7169fXXX2+lXO1pnPAtjiTRxVIOmxLE5gM2pYn9/O5WNVJ7ISAEhIAQEAJCQAgIgTshwP6GDTiTgOQPnLjpF7ba4iBqDVyI72ejp+WVUg5gtaeeAk9VcZyuTDcTfDpV1aNGaiMEhIAQEAJCQAgIASHQg0D1danqka+++qqqcS7ZKinvvn37trw8VflKKUczIwxMCewWCkMVmNKcauDFjBAQAkJACAgBISAEhMDBCDQXuEseyp/XKOtt+bvvvis/VMVvcZzzLY7E+ZVSDpsSxJ56simNfnTc6rdqhIAQEAJCQAgIASEgBMYQ+Pnnn/0HVxukx0ldyDEyKX4xYtP2SH7wsMJlUg6QtWlf4BYHiJeZYhqA2BdFDhtUdSQEhEBGwJ7GzLdUEAJC4BkQkBN4hlG+kIx8osrndrVBepwYuNRt1uXP9nPjlZiXSTnsFgeSBKYEbE5V0HCpU1UWE9UIgWshsLpcxHLGtSQSt0JACFQI2PcwywarTqBsrLIQmI0AiQE7Ek4vPcHtF198US6U85Wq0741niW9TMpRIpu4Z8ACj6xZ+vRy/vHLA6mCEBACTQTsgcmqWdP2qza6FAJC4MwI+FbMEQmtLJx5+J6QNz+pWP3KLR/SLV9Ah9rAp3WPh/0yKYeNG2JPVdldFG1xHK+O6lEIxCLAzyqtfr6DLxLu/+XXWLZFTQgIgX4EWO71dzkgVR5576eslkJgEgLVL2mUvRCO8vuAZU1VRuHLx3mreewHBCuyB1z+5oA+9nfR/ERxYErQ/Pyun4PuF0oUhIAQiEIAh5uPtHKIgjIhyA8//GBfALM90pJffsXecdycoGX7NJ+jpcZ3/ZaaaoSAEJiEQHn+OZs58Vm2fadfVi05zYKZ81UY/miZzZzKk5+Ad+TSrYsiwCEd0uBqRYwZhxrn/A7BKp/ELff0UOby8uRovHj//v3JWYQ9HI3d0wjknHiFX3yscMCjyQ1VmOhSCJwTAc5AznC77G5fYrf6nIMiroRALAIvXryIJZiosTbhBHkzehRNIZAQYEmr3KBjwYuUg18lt/iw8s4t/spbZMuk3BeKVK+xy0HmV6JMOXCLA2off/xxRV/LHhUguhQCQkAICAEhIASEgBCIQoB0l2gz78azX5eW16lM++1pN49mdiuPTRJ+wjyKk2PoXCPlIBHkY8P57FpKBAMBIkf85ptvyl9w5DKQvkgJASEgBISAEBACQkAICIGMAMEn2xefffZZtX3hb9pzmIoY9YrfN7rM6+O8LkOeR+IB0OxDhW8kMeTv3r2DPn+klTrAnU1CBSEgBISAEBACQkAICIEZCLBZQXzbc3gnJRu80XHFfAPorvEux4wxFk0hIASEgEUgfUyTdQdu8YJp+OqG7VE1QkAIHIxANnPOq+hFjoPBV3dLCKCWvJvBFgdHrfI7Hpzr4fA/7xdw5urquvr/AbSGRFg8FHB8AAAAAElFTkSuQmCC"/>
  <p:tag name="POWERPOINTLATEX_PIXELSPEREMHEIGHT#5C667261637B5C235C746578747B6D6174636865732071756572797D7D7B5C235C746578747B73616D706C65732071756572797D7D" val="183.3333"/>
  <p:tag name="POWERPOINTLATEX_BASELINEOFFSET#5C667261637B5C235C746578747B6D6174636865732071756572797D7D7B5C235C746578747B73616D706C65732071756572797D7D" val="89"/>
  <p:tag name="POWERPOINTLATEX_REFCOUNTER#5C667261637B5C235C746578747B6D6174636865732071756572797D7D7B5C235C746578747B73616D706C65732071756572797D7D" val="3"/>
  <p:tag name="POWERPOINTLATEX_CACHECONTENT#5C63646F74" val="iVBORw0KGgoAAAANSUhEUgAAACQAAAAUCAIAAABqGAhiAAABJklEQVRIDaWUbRGDMAyGtykAJEwCGpDAIQEJaEACGpCABiQAEjgcsJfl1usRGpqsP3ZdPt6naUOe+74//l7zPC/Lsm3b+7vSNL2WBMy81nVt2xb6J+k8z/u+57IPboq0DMOQJMkJ4/8FcpomX80I67rO1w3tcZpxHB3PAkNNIXVuBw+3TTw1DJny7XFeURRGGDqCy91a6DLVlfHeuyUhoK5rFKeDobtipHkMjgjYizsEC75cwSu4KFEHE+RiXDpYlmUxosEYasrIX/R9UEh0YJqo3wwTFmmi7LWzqqrDEVmTC8OEvdYTrTRE1DBQtcVhDtBZLTB8bfETy80q8CwwpEXyfJIdhkw8Q1mWwku520MwLWNlv/SjxKZp3CvierEHhjrChdHmAxIj3SNSmWsgAAAAAElFTkSuQmCC"/>
  <p:tag name="POWERPOINTLATEX_PIXELSPEREMHEIGHT#5C63646F74" val="183.3333"/>
  <p:tag name="POWERPOINTLATEX_BASELINEOFFSET#5C63646F74" val="-36"/>
  <p:tag name="POWERPOINTLATEX_REFCOUNTER#5C63646F74" val="3"/>
  <p:tag name="POWERPOINTLATEX_CACHECONTENT#53203D" val="iVBORw0KGgoAAAANSUhEUgAAATEAAACGCAIAAAA6vypGAAAPMElEQVR4Ae2d63HVOhSFyR0KAEqAVAApAVIBUAKhgpOUQDoIlECoIFACoYJACUAH3I/xXF+NbG/LD73slR8ZHVuWtpa0vB96+OjPnz/3tv7369evtokPHz5s01ETVJqsrqgNUeGJEbifuL6o1UGDr1+//vjx49u3b03i9+/f3RofPHjw6NGjx48fP3369OTkhP9PnjzpZlty5dWrV58+faKiL1++PHv2bElRenZvCBxtQE/e3t5+/PiR0Q8V5/Uf5Hn9+vXLly9fvHgxrwT3qYaQzRXKvL6+du8qLQRGEICTlf7d3d0dDgfoNNLCKbcpjTJ//vw5G5N37965FfJzdlF6cJ8I3Kux2WhFDE536K+efvPmzQxmIpgnCSZ0jQhL5owIVMbJq6sr/EBv3Mf7OUnLQb+uJBm7VlVXikA1/iReGbqrN2bjMcEN3pAmnNPGPwkCof0ohDgQFGpCQXaZKGS032gQiJKpyyuKZ/F1PfH0UwiMIFD+uwS/McRSff78OVp0hsFJ+ehDW/3e3NzYQPVKiGtqP6W7QqCLQOm2K8PafqkQlYFRM6jYxQLNSZh0qDq0ZfeR5srQU6NMHipQ1/eMQLmcRH3Zuqth4+qdR72o3F5m9tLSeGusLpsK3AMChXKyG8D0SBLbLBwSwIujDmVDWqzZPQwgtXF1BErkJLEcj4HuT8a6R4zVQWkK7FXUKOfWTkYMVzAvHfutEanVKjY7AsVxcshubEY8dE0JGfTrBm/wHpEBxsJPj4fuTzmTKXtqS3UVxEkIYDuQve5c7M7olQpJbFEhZ2zBVP5WEShlfpL5PZaDM23oqpo2jUbKuJj7+/fvyObNPbay9SbQrpqZ7EVGF0cR+Gc0R4IMo4TEc8u4u4IFAx8+fJiEg22BTypKmfeGQH5OhhBydBlN7G5jq8fQJGRv1eJkLyy6GIJAftsVBWjsscqrIV0EeXewTM+9YqTxQtsFfUY23RICXQQy60n0j0FIQikZTVYPLDhmLA9wM+NMipAuIEpPQiAnJ9+/f89m/CFxIQCMHbqb5frFxUVIvQSEQrIpjxDoRSAbJwlLvn37tlcmLqJqLi8vh+7muo72C/Eq5Uzm6qBt1JvNnyRsMzTzAbLluJFeN3/+/Pn09NS76P2UM+kBop+TEMijJ8/OzgxCYrWW40Z6aI4e2MNaAjmTHmj6OQmBDJzEajWm+1geUKDV6mJqm6b2XbccpYVALwIZOMkJcb2iNBcD4yhGCbFv2S6lOBkb/82Xn9qfJNZqhHZQkkwDFg46et6IrMqZLLz7yhcvtZ601aC9S6sQNA1fV85kIX1UtRhJOYmjaK/kroKT9PfQphAZrlWToRDhk3KSg3OMZjMnmX1dqyGee0ucdNFQel0E0nGSwyBtJWnHftZt9sLShnYzS08uBFaPg0A6TtpKElEqGtC9elLOpBi1CgKJOEms0lhr3rTEiJ2s0tQVC+ndIFLRO2VFKFTU6ggk4qRxvlvTJJzJ1dsWr8Be27WuJsQDRyUvRCARJ439H00Deq3BhW1L/Lj0ZGLAt1pdCk5yno2xurVBti5Odm1XNGctQeOtDuXNtCsFJzneahSv7igffSRjBhbreLVLSXqA6OdsBErh5OwGFPKgOFlIR2xAjBScHI24Vodjd6JVnKyuE4sVOAUnR51J0Olag8VC1hVMzmQXE12ZjUB0ThLgCREuhLch5aTJ40krJZkG9p3UEp2T3vAdgrUu+9bT6uLkULfq+gwEonOy63r1Sgl1y9852UruvWjEyRYZJZYjEJ2TnkoxJA6ZMjEeT3nL5aScyZTI76Gu6JwM1JNgbRzSU1pPuI2Skiytd2qXJzonJ+nJwIBQXtA9G1uczNsd26s9OicnLdCxTwYpBH2OinRXAla07bMQACWGjcB9+/byu71bKIaKZak6hxqPnqE69Hiy6xwJzU4XLFjOsNNprslg30lF0c+t43iBSZoEDhNB0UDfyfhTM7sIRLddXTOvW333CspHHloXFl3ZDwLR9SRQHh0dTQUUWmLETn1K+YXABhCIrifBaKqq5BHmKjkKxItwbgBuNUEIjCKQgpPzDsVgtR1k5tz00TYogxDYEgIpODkpxuOCi2/JhwzYv0+gyL2utBDYMAIp/Engm+FSdkHHyeSP6QedstEFR1c2g0AiTvIV9NFjssIxZb4EcqJ++a9Zk3DclLMKBBJxMuTzxvPwwudEc0LO8lcazGugntobAok4CazEUWNvkoSZzV9FxzfvbcCpvaMIpONkPFXZbWRj3Db8lPPZxUdXSkYgHSdBAfMy/SZJ+Nl4nlBUzmfJY1GyNQgk5SRbsY6PjzNCz0wpzISiMm4z9oKqthFIyklEsb+dbsu64l2UJ9+fFTlXhFRFrYVAak4i99nZWTlHChC2PRwOiLQWoCpHCCxEIAMnkTiLY2kgBTP5PCaTqEYe3RICiRD4k+kPvy5RC4OrYZ4zExgVVHt3d4e1z8srGE5lnIAAkQ7sNQ7KYSjcyzgc4MAEqZNkBZoGl4ywFFg1hEwC/94r4ZWXmZNUP/pB9fS9BC6ipfdeQEOm74h91nh1dZViX4gB7vn5OWfbFGURcfLIycmJtm66vUYfuT+VjocAwy8zJ2kbU4XMW2JMx2vn1JJFSw+xol6anmwb+/n3nEfPSsn4E4uxKBsJ3zIjGkVVzSF9Gxv6xTbnr+teVN8jDMzEpIYPJaCG9i4Nn1zy0CkstCihU7YqA8bIzc0N/ZtnfjIEVjw6Fsfyhua/+y2AkGdXzANM2gXW4omXgWGfsTtaSbaU4GUHIdvNEuVy0gWdoQAzm7/EAwKwqN0VRmkhEBWBOjjpQnB7e/sfPb+41+OlmbAhPhyvfJUsBFwE6uOkKz17Mht+Rt0tjWmhqREXdqWjIlA3J11o4CdH/kBRHB73+ippqcpVYFQhIQhsh5Nta5vgEORsPrPTXl+SkFe5BD09OwmBDXLSbT/hGfaFoT+XK0/WsmgntIut0pEQyL+OJ1LDmmKJL19eXsJMpjQWznlq3jxqT6nwFoGN68m2nU0Cn5OD1efpTJmvHpj6GQmBfXGyAXH2QQesMdIpW5EGooptEdi47dq2001wJtC8PWLaHuHCqHQkBPbISaBkDcAMWkadBY3UwSq2OgR2ysmGllMPOpCerG581yjwfjlJbzFNMmmvQ+KltjWOJ8m8HIFdc5KAzSQLdl7AdnknqYRdIbDHuKvXwTAzUAFqOsSDTj9jILBrPdkAGn64AXMhMfpAZQoBFwFx8h5fKHARUVoI5EXg/pLqWe2NP4bhxwHK9R4iHr6K9e/5RfoTApERWORPup8YqPqMDLchBuCsmGVHtZFBt4TAcgTm267NlqhWgqpjkoHL06Un2+5WIh4C8znJBkVXrAK//+GKZ6cJqNoZmruB2UKKUh4hMITAapxsT90aqqnk64EKUJwsuRM3I9t8Trr7CQNtv2JRC1zNU3szi8VfgrkIzOQku4TdeXY+sOEWutX0Tpq51e6rpV0zOek5k3sw6tCl2jxZy7CuWs6ZnOSEG7fZtXPS1fluu9x01UEstyFKF47ATE5uTE+GLJrTcp/Ch/JmxJuzjqc7b167ngyZXJWeZNATR2iwCrEsNkOSqA3BJyLsD4P+94xmfKepu79pRiFFPTLKNyKuRQmcXhh9VysqMykcWjbf1ZrzrbvuCE4/RNatcVTP8xpat8a6SnPnvWIPzZ2Xz/cn56x3PTo68oBjhHlXKvrJIsHRNQM7P7GODQZeVK+i/q1LVN7+k2M8XWeyrjZ3pfXiVd0MHNvzv63fvb2DKyH+9g5gSNFE3v6TOdlrxqBqUsgbp47eFrlVhW96dp/aUlqLJZL15l83aqpj07u+DCN4ajnl5LfhBqNyRM0lCf1ro6S7qyDQDLbJerL3jNN6I+PX19c2mt0gs51/k3fZYAAtsRdGg2GbbH6CRgHs4XBoDiudNj/J9zZ65cPfCN+t31tCroscJ2lUDVL1np9gtGvGLWjJ+fEzHtQjUxGYpieHwiGVHkbMDPhQixocpSSnjiflX47AOpzsNWiXCxe7hIuLC6MKPGcpSQMf3YqEwLT5ye7MZCsW4Yc2XUUCJXl8fGyIivKv1CA3GqVb5SMwQU8OOZNNI+27BQLBhygNqYhniJAGProVD4EJnLRdr7rWefAGMZrDsmB5kvHGnEq2EZhgu6I3DL+RcVzRygGiiMbalKrPxbT7W3fLR2CCnjQISTuZoqwlVs53mg1CMk3Eca/l95wk3CoCoXoSY+/09NRGoQpVySIBY3cysdbtLei1e013S0MgVE8a3lfbJFTl5eVl+7PABLFWg5C8U0bXvhbYKIm0MQRC9aTtTLqgsAirzLNecXdZS21YrZr8cPtR6VwIhHLSmJn0RC/W/LNfK2hIrRDwulI/syAQZLtOmnskFFTg4LYJycxHgTJnGRCqNDsCQZy0I67dNjBXeX5+3r2e5Qomq01IAq3lSJsFIlVaFgIhW/K6B/CEtIGlMCGFR82Dc2tvL0JDRhVAhQuBqQgE7WkeZSDREQ7I6GaDzFMFWjE/U/+EUrtStVdEyBXRVlFrITDOydF9WM0BeAjUewQBaqrNsJbQIeVgkbbc600Q1AkpR3mEQGIExjlpr/zk2M9WYo73GTIUsWO52+aMmuAlMiRGQ06UJ3miyqDChcBsBMY5aTiTXY8R/80wF9FdUZlJ7b0mtKsnUeZRZZjdE3pQCDQIjHPSHdBueshXZMT3GrHts9BmdTUFG3lBtFUMJXgpqOOFQOEIjHByyJmEdXbDRvUV6hQWLXQ14T9uof0KaPiJNbv6i8BGQHeFwDwERjjZ60xCpxDzD1dzSF951yEV/CQ/tBktmQwwGcFCqNhUJPU4b3DoqSwIjKytY3VLd7MyzGEW3uNV70/m6yFbt4TezO5FaM/3Apr/zXWoyBr35r+b006jrmFvmetvbcl1d78I2G8CWOFBM8Pa5BE7EOpVscpP3F0Zq3bn6m6ZCFi2K4ETjx7uzMfU9sBMI4TrVbTkJ5oZyaeKp/xCoBAELE56DiFjfbnQsAXvLobaxL1c8spY3jSVIARWQcDipBvgGZr5mC0EniEUwt/rmseTlCQlEHqltNmS6EEhUBQCIzEeTqbhhAHG/eh3NSYRyctMKAjfj90nUIs9x/x1wzlt1Acdy9ZktCIJBW88JPVzAwj8C1wmMSMfURydAAAAAElFTkSuQmCC"/>
  <p:tag name="POWERPOINTLATEX_PIXELSPEREMHEIGHT#53203D" val="183.3333"/>
  <p:tag name="POWERPOINTLATEX_BASELINEOFFSET#53203D" val="4"/>
  <p:tag name="POWERPOINTLATEX_REFCOUNTER#53203D" val="3"/>
  <p:tag name="POWERPOINTLATEX_CACHECONTENT#535F5C746578747B66696E616C7D203D535F5C746578747B70726F62657D205C63646F7420535F5C746578747B6E65696768626F72686F6F647D" val="iVBORw0KGgoAAAANSUhEUgAACLQAAAC3CAIAAACO+AKOAAAgAElEQVR4Ae2d/X3XPLK3997PFgApgdwVQErYUEGSEiAVQEoAKiCUAKkAKAFSAVAC0AHP96zO6ujxy1i2JVm2rvwB/smyNHPpZSSNJf/158+ffxz979evX17Fhw8f+uusF8q0WF5ZFSFxCEAAAhCAwBoCWOE19HgWAhCAAAQaIYC5bKSgURMCEIAABCAAAQjUQ+Bf9YiyXhKNp798+fLjx4/7+3t38fv3736yDx48ODk5efTo0ePHj8/OzvTv6elpP9qakMvLy7u7O2X0+fPnJ0+erEmKZyEAAQhAAAK7IIAV3kUxISQEIAABCGxLAHO5LX9yhwAEIAABCEAAAhDwBP46wM6hr1+/vn//Xm4Y+YS8YrMu5MW5urq6uLg4Pz+f9eBgZOcZcreU5ocPHwajEQgBCEAAAhA4AAGs8AEKERUgAAEIQCA3AcxlbsKkDwEIQAACEIAABCAwl8COdw59//793X/+BrcHzQKhFFxS8hI9e/bs5uZm8Ylwr1+/1p4hn7t2JvlrLiAAAQhAAAKHIYAVPkxRoggEIAABCOQjgLnMx5aUIQABCEAAAhCAAARWEtjlziHtxXn16tXifUIxyOQiUhZzXUQSTDuQwvR1uh3HyoVAuIYABCAAgb0TwArvvQSRHwIQgAAEChDAXBaATBYQgAAEIAABCEAAAmsI7Mw5dHt7++bNG31VaI3O8c/KP/Ty5cvI+DoooL9P6ACn9kWqTzQIQAACEDg8Aazw4YsYBSEAAQhAYD0BzOV6hqQAAQhAAAIQgAAEIFCAwG6cQ3rxSrt5Yk6Qe/To0ePHj+Wn0b+6Pjk58RuA9PHPnz9/KhG5l7SnR3uP9K+dphLRB41OT0/twlDKyquTlJ6Vx8h+kLsQgAAEIACB+glghesvIySEAAQgAIHNCWAuNy8CBIAABCAAAQhAAAIQiCewA+eQjmnWWW2Th8j9+9//vri4UEzvCoqkoPT1lSB9c8jYkPTx48fz83MjQZ0d15fwxYsX+gSR8RS3IAABCEAAApUTwApXXkCIBwEIQAACNRDAXNZQCsgAAQhAAAIQgAAEIDCLQO3OIZ3qpnPkDJUePHhwc3OjTUVzfUL9NLXLR+fIyVHUv6UQ7R+6vLwcvKXwwacmXUqDqREIAQhAAAIQqIQAVriSgkAMCEAAAhComQDmsubSQTYIQAACEIAABCAAgTEC9TqH9O7V06dPjd08zi0U/02gMQSdcOV7fX39+fPnTrh+DvqHjJkAHxzqMyQEAhCAAAR2QQArvItiQkgIQAACENiWAOZyW/7kDgEIQAACEIAABCCwhkClziEd1qwD4gzFcp/YNiaAvlGkE+S8YGPRFIEPDnlKXEAAAhCAwL4IGNbNKYIV3leBIi0EIAABCOQggLnMQZU0IQABCEAAAhCAAASKEfhnsZziM3r+/LnhGZLTRR6a3N/y0Ulx3759e/ToUUdsfdno169fLlDH0BlyKmbnWX5CAAIQgAAE6ieAFa6/jJAQAhCAAAQ2J4C53LwIEAACEIAABCAAAQhAYCWB6pxD5+fn7969G9NK3xaSSybcuzMWc3346empvFDyRYVJ/f79WzIoRAcI2O4f+26YJtcQgAAEIACBSghghSspCMSAAAQgAIGaCWAuay4dZIMABCAAAQhAAAIQiCRQ0bFy2pFzdnZmfGRo8JM/kXoujjYolSS5ubkxRFV2fHBoMXMehAAEIACB8gQG7V0oBlY4pME1BCAAAQi0SQBz2Wa5ozUEIAABCEAAAhA4JIFanEP2IPvBgwefP38us2GoX8zaJCSvlfYM9W+NhfDBoTEyhEMAAhCAQIUEsMIVFgoiQQACEIBAbQQwl7WVCPJAAAIQgAAEIAABCKwhUMWxcpODbB3vtpVnSHB1vpxx0t0gfc6UG8RCIAQgAAEIVEgAK1xhoSASBCAAAQjURgBzWVuJIA8EIAABCEAAAhCAwEoC2zuHYgbZcs+s1HPl45eXlxcXF/GJ4ByKZ0VMCEAAAhDYkABWeEP4ZA0BCEAAAnshgLncS0khJwQgAAEIQAACEIBAPIHtj5XTlqD7+/sxibfdMxRKpfnAyclJGGJc//z58+HDh0YEbkEAAhCAAARqIIAVrqEUkAECEIAABCongLmsvIAQDwIQgAAEIAABCEBgAYGNdw5pR47hGdK3rzc8Ta5DU86eFy9edAIHf+qDQ3iGBskQCAEIQAACVRHACldVHAgDAQhAAAJ1EsBc1lkuSAUBCEAAAhCAAAQgsJLAls6h29vbu7u7MQXkidEofOzuJuE3Nzcx+Z6dncVEIw4EIAABCEBgQwJY4Q3hkzUEIAABCOyFAOZyLyWFnBCAAAQgAAEIQAACcwls5hz6+vXr9fX1mLjafPP69euxu1uFaz9QzJeH+ODQVgVEvhCAAAQgEEkAKxwJimgQgAAEINAyAcxly6WP7hCAAAQgAAEIQODwBDb75tDp6emPHz/G+NbzqaGOhJ8+fXr69GknsPOTDw51gPATAhCAAARqI4AVrq1EkAcCEIAABCokgLmssFAQCQIQgAAEIAABCEAgFYFtdg49f/7c8AzpQLl6PjXUAX1+ft4J6fx89OgRHxzqMOEnBCAAAQhURQArXFVxIAwEIAABCNRJAHNZZ7kgFQQgAAEIQAACEIBAKgIbOIe0N//du3djCjx48KDCA+VCae1T4+y7YTpcQwACEIAABMoTwAqXZ06OEIAABCCwOwKYy90VGQJDAAIQgAAEIAABCMwlsIFz6OrqypDy5ubGuFvDLfuzQziHaigjZIAABCAAgTECWOExMoRDAAIQgAAEPAHMpUfBBQQgAAEIQAACEIDAUQmU/ubQ7e3t9fX1GE1tG/r169fY3UrC9RLZ2dnZmDB8cGiMDOEQgAAEILA5Aazw5kWAABCAAAQgUD8BzGX9ZYSEEIAABCAAAQhAAALrCZTeOWRvDHr27Nl6lXKnYHwPiQ8O5YZP+hCAAAQgsIYAVngNPZ6FAAQgAIFGCGAuGylo1IQABCAAAQhAAAKNEyjqHNLHhH7//m0Q34VzSPLLCTSoBWfKDWIhEAIQgAAEaiCAFa6hFJABAhCAAAQqJ4C5rLyAEA8CEIAABCAAAQhAIBWBos6hV69eGXI/fvz49PTUiFDPLZxD9ZQFkkAAAhCAQCQBrHAkKKJBAAIQgEDLBDCXLZc+ukMAAhCAAAQgAIGmCJRzDn348MHeNmR/87OqUtG3kQblYefQIBYCIQABCEBgcwJY4c2LAAEgAAEIQKB+ApjL+ssICSEAAQhAAAIQgAAEUhEo5xyy38CSPjvyrAzuHOKDQ6kqJelAAAIQgEByAljh5EhJEAIQgAAEjkcAc3m8MkUjCEAAAhCAAAQgAIExAoWcQ1+/fr2/vx8TwoU/efLEjlDP3ZOTk74wO3Ju9YUnBAIQgAAEDkwAK3zgwkU1CEAAAhBIRQBzmYok6UAAAhCAAAQgAAEI7IJAIefQ+/fvbRz64JAdoaq7g8fK7UuFqngiDAQgAAEIZCWAFc6Kl8QhAAEIQOAYBDCXxyhHtIAABCAAAQhAAAIQiCRQyDl0d3dnCzR4UJv9SG132TlUW4kgDwQgAAEIOAJYYWoCBCAAAQhAYJIA5nISEREgAAEIQAACEIAABI5EoIRz6Pv37z9+/LCp7cs51D9WTnuJTk9PbR25CwEIQAACEChPACtcnjk5QgACEIDA7ghgLndXZAgMAQhAAAIQgAAEILCSQAnn0OfPnyel7LtbJh/ZMMLPnz87ubNtqAOEnxCAAAQgUAkBrHAlBYEYEIAABCBQMwHMZc2lg2wQgAAEIAABCEAAAjkI1OIcyqFbyTRxDpWkTV4QgAAEIBBPIGa1Kz61OmNihessF6SCAAQgsCMCmMsdFRaiQgACEIAABCAAAQgkIVDCOXR/f59E1noS+f37d0cYlqU6QPgJAQhAAAKVEMAKV1IQiAEBCEAAAjUTwFzWXDrIBgEIQAACEIAABCCQg0AJ59DkB4ekWP+gthzaZkqTDw5lAkuyEIAABCCwngBWeD1DUoAABCAAgcMTwFwevohREAIQgAAEIAABCECgQyC7c0gf9uxkOfgzZiw++OAmgR1p2Ta0SSmQKQQgAAEITBLACk8iIgIEIAABCEAAc0kdgAAEIAABCEAAAhBokEB251DHjzKGeF+7+Dv7nHAOjRUr4RCAAAQgsC0BrPC2/MkdAhCAAAR2QQBzuYtiQkgIQAACEIAABCAAgbQEsjuH+p/nGVRAw/Ffv34N3qowsDN5wDlUYRkhEgQgAAEIiABWmGoAAQhAAAIQmCSAuZxERAQIQAACEIAABCAAgeMRyO4c6myyMQh+/vzZuFvVrdA5xAeHqioahIEABCAAgZAAVjikwTUEIAABCEBgkADmchALgRCAAAQgAAEIQAACxyaQ3TkU+RKWKL97924vrEOl2Da0l1JDTghAAAINEggNlq0+Vtjmw10IQAACEDgwAczlgQsX1SAAAQhAAAIQgAAExghkdw7Negkr8kOgY8qUCe8cf4dzqAx2coEABCAAgQUEsMILoPEIBCAAAQi0RgBz2VqJoy8EIAABCEAAAhCAgAhkdw6dnJzEg765uYmPvFXMhw8fPnr0yOd+dXXlr7mAAAQgAAEIVEUAK1xVcSAMBCAAAQjUSQBzWWe5IBUEIAABCEAAAhCAQFYC/8qauhLXJ3nis7i7u/v06dP5+Xn8I5vE/PLly/v373X4wMXFhXxFm8hAphCAAAQgAIFJAljhSUREgAAEIAABCGAuqQMQgAAEIAABCEAAAg0S+OvPnz9Z1f7w4cOsvTUal//48QOPS9ZCIXEIQAACEGiEAFa4kYJGTQhAAAIQWEMAc7mGHs9CAAIQgAAEIAABCOyUQPZj5cIT2GIYaTsOX/GJAUUcCEAAAhCAwCQBrPAkIiJAAAIQgAAEMJfUAQhAAAIQgAAEIACBBglk3zkkpn/99ddcsvIP6Xy5uU8RHwIQgAAEIACBDgGscAcIPyEAAQhAAAJ9ApjLPhNCIAABCEAAAhCAAASOTSD7ziHhm/selh75/PnzkydPfv36dWz6aAcBCEAAAhDITQArnJsw6UMAAhCAwAEIYC4PUIioAAEIQAACEIAABCAwi0AJ59Djx49nyeQi39/fa4B+e3u74FkegQAEIAABCEDAEcAKUxMgAAEIQAACkwQwl5OIiAABCEAAAhCAAAQgcDACJZxDV1dXy6jp+0PX19enp6f6QOiyFHgKAhCAAAQg0DgBrHDjFQD1IQABCEAghgDmMoYScSAAAQhAAAIQgAAEjkSgxDeHxGvBCc59yvoQkf4uLi7kLurfJQQCEIAABCAAgUECWOFBLARCAAIQgAAEQgKYy5AG1xCAAAQgAAEIQAAChydQyDl0eXl5d3eXiuaDBw/kJdK7Xfr34cOHqZIlHQhAAAIQgMAhCWCFD1msKAUBCEAAAmkJYC7T8iQ1CEAAAhCAAAQgAIHKCRRyDn369Onp06c5WOi7RNpLJC/R+fl5jvRJEwIQgAAEILB3AljhvZcg8kMAAhCAQAECmMsCkMkCAhCAAAQgAAEIQKAeAoWcQ1L4yZMn9/f3WTWXi8j9Ka+sGZE4BCAAAQhAYF8EsML7Ki+khQAEIACBTQhgLjfBTqYQgAAEIAABCEAAApsQKOccyvceVh+cO3fOOYr4QFGfDyEQgAAEINAaAaxwayWOvhCAAAQgsIAA5nIBNB6BAAQgAAEIQAACENgpgXLOIQHSyW+fP38uTEqOIvd1IvmK+EBRYfhkBwEIQAAC9RDACtdTFkgCAQhAAALVEsBcVls0CAYBCEAAAhCAAAQgkJZAUefQ9+/f//7777QKzErt8ePHchHJV8S5c7O4ERkCEIAABA5AACt8gEJEBQhAAAIQyE0Ac5mbMOlDAAIQgAAEIAABCFRCoKhzSDrf3t5eX19vrry2Ez179gwv0eYFgQAQgAAEIFCSAFa4JG3yggAEIACBnRLAXO604BAbAhCAAAQgAAEIQGAWgdLOIQn3/Pnzd+/ezZIyX+RHjx69ePFCIuXLgpQhAAEIQAAC9RDACtdTFkgCAQhAAALVEsBcVls0CAYBCEAAAhCAAAQgkIrABs4hib7JOc4GMrmIXr16dXl5acThFgQgAAEIQOAYBLDCxyhHtIAABCAAgawEMJdZ8ZI4BCAAAQhAAAIQgMDmBLZxDknt2obaEuni4uLDhw+bFwkCQAACRyKgY+vfvHnz+fPnHz9+HEmvSnRxX5K7ubl5+PBhJSLtRQys8F5KCjkhAAEIQGBDApjLDeGTNQQgAAEIQAACEIBAbgKbOYekmHbq3N3d5dZwVvpaZ9QaLouMs6ARGQIQGCOw+QeNxwQ7WLh2fwr1wZQqoA5WuABksoAABCAAgb0TwFzuvQSRHwIQgAAEIAABCEBgjMA/x24UCNc2HR3mViCj+Czu7+/Pzs5+/foV/wgxIQABCIwR0J6hsVuEJySgXVn6cHTCBBtJCivcSEGjJgQgAAEIrCGAuVxDj2chAAEIQAACEIAABGomsKVzSFxevnz55csXvfRdDyMtMuIfqqc4kAQCuyag/m3X8u9IeE7tW1ZYWOFl3HgKAhCAAASaIoC5bKq4URYCEIAABCAAAQi0Q2DLY+VCyhpwV/WKvfxVWtXd1/lyX79+1fLoz58/f//+rX+FVxcPHjzQhdQ5OTnRoXmnp6chdq4hAIGsBCo8hySrvhsmrn2osiMbCrD3rLHCey9B5IcABCAAgQIEMJcFIJMFBCAAAQhAAAIQgEAxArU4h6SwDnPTR8XfvXtXTHk7I7lS5G6x42x4V7j0eSR5sHQUnv6VHyhSGOl1dXV1cXGBoyiSGNFmEVDN9B5KVUs5LFuubDqHRM1tFkAiLyPw7ds3+rRl6PxTWGGPggsIZCKgr6O5N3j8v+FrPS5Qru7nz59nEoBkIQCB9QQwl+sZkgIEjkHAz3y9Nd/7y2oMVI5RMw+mxfEa2sEKCHW2JeAaiMyQn2C6JVlvmPTz3//+txYnDTkrcg45KaXV+/fv5SKSz8OQu8ytFy9evH79ukxekbnIXyU+d3d3KubIR8aiyUv07NkzFiDG+BDeIaC2GXYurt/pd0Cdp/RTNVYbaPrhjYToWzhyewtXI/qWV1M7I9++fXt+fl4+60PmiBU+ZLGiVHkCGkDq3Z3QSkbKoA6NsVkkK6JBYEMCmMsN4ZM1BHIT6PhIQmvuF90GZdDdvRw/w0BlsAQJLEmghYZWkid5HZ6AHDxaX9Xqol+bjVRZr+zvzDnkFdOAWztjpLb+3XBd9ePHjzWsOYqGHGZ6mTQ5CtZVfZXjwiagbRnqgOw4g3cbdw45Jhr3uEnFICIClxHQsZnqwdgwtIze5FNY4UlERICAQUCjR41gjQhjt3AOjZEhHAJ1EsBc1lkuSAWBxQTUqHUm/7LHd+QcYqCyrIh5KhWBRhpaKlykAwERWHy48aRz6F/V8tULF9pt4DYcaF1VE2z3l9w7YhO4vr5W7nacrHe1VUg+IW0VsnPRNiBtE9M66dnZmRZMw9VS9blalXYH0IlhZ31fP58+faotRNrfYGfBXQhAYDEBNcmwVS5OhwchUIwAVrgYajKCAAQgAIH9EsBc7rfsDi+5XhPWC6buCHotEWihQMtDbE49fLmjIAQgAAEIQGAWgXqdQ6Eabl3VjWPkLPmvn2jJ+5hhsjHX8p1ov+0mR8fKKaXTqGy3kJw6GuHZe5s0Y3nynz+nr5LVGPHNmzeh+m7UWPM3lkJpuYYABCAAgZIE2rTCJQmTFwQgAAEIHIAA5vIAhXgMFfR6qN4cDQ/q1yu2bhVF6wA6HIW31o5R0GgBAQhAAAIQWE/gn+uTKJyC3Bxy1Xz69OnPnz8a1uizQNo0k1UGbdzJmv5g4vJI/f3332OeIXcWnAhou4/tGeonroGgEtd+ZzmWwrsaO4ptGMI1BCAAAQhAoEOgESvc0ZqfEIAABCAAgVkEMJezcBE5IQF5hrRJKPQMhYnr5Vfd3fZwlFAeriEAAQhAAAIQ2JbAX3IwbCtBqtzlLpIrpX9sWpL05R8qtnmo/5pPqIL2g0uYJJvBlZF2JmnPUJi+nG1yHYUhXEPAEZAn0p1JqPfO5FzU9diUo0OMbw51gPATAockcBgrfMjSQakNCWi45Y2mBl3Okhry8M0hAw635hLQ+q+qnEZuerFMfzpOYG4KxE9OAHOZHCkJdgjoZP6xd0x9THUI+Ic8jf6FX/xR/6le1P31o/VDdvTNIS88AxWPgovCBJpqaIXZkt2xCbh+WxZKJ8c6V4it7+Q3h47jHPIgxMjtmNaStEj58DUXxQZPOthNG8DHxFZxalkhybxOvXDnZDnP59u3b2wz9zS4sAnoJGttQRurse5ZnEM2Q+5C4GAEdm2FD1YWqFMhAWMA5qTFOVRhqe1OJPXDmjLoTwuaofA6bkFvhrlPuobhXG9CAHO5CfbDZyqXjw4giVGTOVoMJR9HDVYv6Y4tofhoe3QOeeHdBQOVDhB+liTQTkMrSZW8Dk9ALx49ffrUUHPSObS/Y+UMbd0t91FQ7XJQtyI/h7bCyLUz+ZQdQTOrAt/jUXFqi/fYOrvGIlqIT+IZ0pzQGNZo0mjT4C4EPAHVJfli/U8uIAABCOzXClN2EChAQPuzc5+HXEALsqiZgCYUmvtoPN/xDElm7fm+urrScWfsGKihBDGXNZTC8WSQVzhSqfiYkQkeO5oarCy4XuA4tprSjoHK4Yu4ZgXbaWg1lwKy7Y6APjcj38casQ/oHApxuO/raP6jrxOtnIrrzZow5eTXEtJw9Cl3v+NyZdbyMNnbzO27K3Pn8eMR0BKDtrsdTy80ggAE1hPYkRVerywpQCCSgFbnI2MSDQJzCej1OE0oxl41c6nJRaTX0Qq89zZX+JbjYy5bLv20ukee+61MdRZN2qxbSE3H++uc/8NrykDl8EVcuYKNNLTKSwHx9kVgZb99cOeQL0u50TQFkoto8S6irC4TbXLSJM1L27nQ+ykJz3/QDqRO+v2fTBf7TAgxCOAcMuBwCwIQEIHKrTBlBIGSBFa+rlRSVPLaFwHtGbq+vo6RWd4jDd40AYmJTJySBDCXJWk3npftRW4cjqG+sW5jPLWvWwxU9lVeh5S2hYZ2yIJDqa0ILHZ2OIFbcQ45bTXa1gYdfSJlQWnpZIZ8Myjjqy06GVBu8wUCjz0S8zIRrxGN0SN8kMDKbmgwTQIhAIHjEajWCh8PNRrVTODk5KRm8ZBtpwQ0T5n1zqDWhWfF3ymWnYqNudxpwdUgdvy+FmZwy8qrBW4MVJbVDZ5KSKCFhpYQF0lBQEcyroHQlnPIkdJ5CzG7Z/pYM7lM9Jbf2LYkje10ClxfksUh+fxbi0XiwQMQiJ+EHEBZVIAABFYSqM0Kr1SHxyEwlwBGcy4x4scQ0OdD5u4D0GcjOS0ghu1WcTCXW5Hfdb7xJzrEx9w1kOTCt2DEW9AxecUgwbQEqIRpeZIaBGwCLTqHRETf71ngH4rZc2PjHrz75s2bwXAF6luyY7eWhUf6EnlVZBlenoIABCAAgRgCVVnhGIGJAwEIQKByAsu+Lb/sqcpRHEk8zOWRSrOMLvE7Apedp1JGC3KBAAQgAAEIQKAYgUadQ+KrobZObJsFOsfOIR1zp7f2xsSQkGO3FofHHCAbE2exADwIAQhAAAIQqMQKUxAQgAAEDkBAEwqdgL1AEWMasiA1HslBAHOZg+qB09TLoDFvwWol5MmTJwfmgGoQgAAEIAABCEQSaNc5JEB6V27WXsW5ZzXElMHYgXJ6dq7vKiY7xZl8RUgbzE9PTyNTIxoEIAABCEBgGYEarPAyyXkKAhCAQFUElnmGpMLiB6tS//DCYC4PX8RpFZx0KOpN0LRn16eVn9QgAAEIQAACEChJoGnnUORrNb48ckyfjPf14reEewljLp4/f26fL/z27duYdIgDAQhAAAIQWEOgBiu8Rn6ehQAEIAABCBQggLksAPlgWcj3M7Z/SK+K8rGxgxU36kAAAhCAAATWEGjaOSRw8pTM2jy0hvXgs4ZzKN/Zbp8+fRrclvTo0SMdnce2ocGSIhACEIAABJIT2NwKJ9eIBCEAAQiUJ8DnQsszL5wj5rIw8ANkp/1DP3/+1Huf8gbp3VBN/+UuUsjt7e0BtEMFCEAAAhCAAARSEfhXqoT2m45GS2/evImRX2OpmGip4mR10uhlIr0xpDMK3IeU5BbSRqXLy8tUwpMOBCAAAQhAIIZAtVY4RnjiQAACEKiBgEbyy8TI9y7aMnl4yiCAuTTgcGuQgPacya04eItACEAAAhCAAAQg4Ai0vnNIFDKd3hZTw379+hUTLVMcfYJS7w3JRaQ/+YrwDGXiTLIQgAAEIGAQ2NAKG1JxCwIQgMCOCGgJeJmbhx54R6VMYe2osBAVAhCAAAQgAAEI7IXAKueQfBvaray3UXb9PUP5SCJLK/mJDcZWpG0Pu4sEQjQIQAACENiQAFZ4Q/hkDQEIQKAqAjc3Nwvk0WaUBU/t7hHM5e6KDIEhAAEIQAACEIAABMoQWOUc0utLOpBNR5PpQp+xKSNxjlx0CG9MsjhsYigRBwIQgAAEyhDACpfhTC4QgAAE6iegMwDmbh7SB0i05ah+1dZLiLlcz5AUIAABCEAAAhCAAAQOSWC5c0hvYH3+/NlD+fHjh7/e3UXkVCr5zqHdgUJgCEAAAhCohABWuJKCQAwIQAAClRB4//59/KtsejdOJ0BUInlWMTCXWfGSOAQgAAEIQAACEIDArgksdw6FniEhiNx8UyesyI+4RkarU0ekggAEIACBIxHACh+pNNEFAhCAwHoCp6enX758ifEPaeK261MfZrHCXM7CRWQIQAACEIAABCAAgaYIJHMOaTayX3CRW4JwDu23iJEcAhCAwMEIdFa7sMIHK1/UgQAEILCAgGyBjhvCcPAAACAASURBVHO4uLgwntVpcu14hsQBc2lUBm5BAAIQgAAEIAABCDRO4F+L9dfBBf7ZyGPZfPzaLmLesJPMe1ezNuzIAwEIQAACiwlghRej40EIQAACByagzwh9+PDh+/fv+i6s/CL39/dSVpMdveWmT+88e/aske8M+SLGXHoUXEAAAhCAAAQgAAEIQKBDYKFzSPON379/+7TOzs789YEvGlHzwCWIahCAAASOQQArfIxyRAsIQAACmQhoC9Hr168zJb6jZDGXOyosRIUABCAAAQhAAAIQKE9g4bFyne35LZy3phfuWnvPrnx1JEcIQAACEIghgBWOoUQcCEAAAhBonADmsvEKgPoQgAAEIAABCEAAAjaBhc6hu7u7MN29O4fCXVChXuG1Ptwa/uQaAhCAAAQgsBUBrPBW5MkXAhCAAAR2RABzuaPCQlQIQAACEIAABCAAgfIEFjqHDvYS1s+fPyfR65DuyThEgAAEIAABCBQggBUuAJksIAABCEBg7wQwl3svQeSHAAQgAAEIQAACEMhKYMk3h75+/dqRae87h378+NHRqP+TnUN9JoRAAAKRBHTkvetnYvYpRqbZeDQd9XlyciLr0+CBn1jhxis/6kMAAhCAQAwBzGUMJeJAAAIQgAAEIAABCLRMYIlzqPMGlvDtfW3u/v7ergSPHz/eu462gtyFAAQyEbi9vb25ucEnlAmvkpV/6O3bt+fn5/myqC1lrHBtJYI8EIAABCBQIQHMZYWFgkgQKEBAjmG9luePh9H7ZFrPOT09LZA1WUAAAhCAAAR2RyCNc2h3ancEntw5xJlyHWL8TEXg169fX758kXtSldD9aRQbOhLc9gj9e3Z2pkVwjWubWgRPxXmrdD58+HB9fb1V7o3kq4bz9OnTb9++tTPl66927b2sVYi2Clhhm0/jdz99+uTMqOypDGhoRv0WQ1lP2VDtAj9SR+GGEGo+Xmunr+qDGzDsVFnttVUvJ71csfYLlEFR400+Xn3MZTwrYi4gsN/OSuZDXatcJlu9/+rR9U2YeniZMM1857pzNBjQN8ac+RgsTSX76tWry8vLwbsE5iBw1IGKY9Xs+DNHVSHNeAKNVLxG1HTlrq5S1tD9KcTNffw0VsbryZMn8TVkWUycQ/9wxWDje/bsmR2hzrtu1PXu3TtVslkSavVEi9qzHomM7EaiWsWQSK7Gu3/Dn7Nyd12G1oNcQ+q4VdSK9OcGl/p3q+FvH47eZnr//r3Gr5NFI42cUloi8elorKylUlXLejTysnERElAphz+5zkdArenly5f50q8q5YOtdm1ihWUf1bWOmSF3SysIz58/nyx69eehj9+l6Z5yQzrnlpANknXbqtP2xlfiye543UPjK5vy+vVrW1+lo+qnP2d2nXlyK/XS7uLiopg3QiWo4Y0kCY1jX3hJqD+pqZi+UCSqbOhOl4dcEci4SCOp1le5E6LqJ331V/+bJRrRuTI19Pqf4vyP1mG5MyjqFDo/PQHf8H3Iri82MZfefIT2Qs0w/KkeJn7muNO5W1hzau6sYsrL9aLSSKaksClUPYm3X5JQAwzZa40uDBMmlTVgk/nweoWFFV6r0rrU4qtr+Hjy6wO0hUEmKhH1vfEFvaOBivTd4/jTdwuHmQUMVryxwGM0tD1WvLESMcIbUdMRkLLqKt3fpP3SI66rlBXL5Sj6M/NPywH9spyZRl3RZbf6GoUhGo4sk1hvsofp7OhaQ/xlKneeEjolpUosD028+jG5f/z4UYnHp+liShIdP9URsvBPCTCLhq2jWKlJFlahn52Kw5BTTaz/SCMhqnIGGW4lJPDixYtGKhVWeG5Ba8lA9sJZIq0yxNc6216oZ1OysxJU1ur/VVc1PJirxaz4Utkb33gJ7UYkmWPMruLk1k7lkqprlbSb2FB7fDhW8WRqVazxFbgfU/6/TfS1a6+WKlT34itqXy8fslWB2gpydysCmMsF5NWIvPnwLWvyQo9M5rXfuZtXrdrOavHsstgcbT06DZ8GjaPMx2T97EewBzy+xMcu7Eyl7NiDLnwXbYGBSr8Q9zL+PMwsoIWG1q9m/ZC9VLy+5LNCGlFTTGQj1EjXTGbHDKIS79s7H6IBnl0i/7Bv9+8ONtFJE9hPp54QMfK8Bi9kv5dJa9vUwbwqCYwZ4k8yUa1Ypo6du3qNlc4VLUCoNU7KnzyCKpItuQRTHyH1tXzj/lQ5Y3oNPbLtco9UM8q62MQjeZGtT1DlaJDhVkIC6hnWl9cuUsAKzy0m9ZDLatpgpZJpUxGsX8iWOcjXNy5TWXqNsZ3blS0eOI0J4MJlu23yzozKdP6vEX32TChsy6u6Ud6G2uPDfsVTVZnUIr6Sa1yRqYDs4uvfVWuarFoqUxWQK1P9G1OgirbriUkfFCHLCGAu53Jj7jZGrPLOSsYx3gSEMfONQ0KSi8ULRXXXsgjeRGryO2gZZSaUo8ycTK2zBYPRdDcUctb1YN/ipTUMkIQfFMY/O3khAtJulrTLIjNQCbmJucgbpaO7GlxVMv5UEzBEHbtV4SyghYYWVrP+9b4qXl/+yJBG1BQN9auTE5+xFtoPDw2iR92P5kPUQflogxeznUODS9VrjOugWCUDPazBC9nvxcLYNnUwu0oCZVEWa+0fTD7B0BBwsPoJmopJMjt7rH91bdtvPaKkStbbMdsmMdQbTi7TKMJkP6IIHn7hC4lnVN0yE4/CKkdmt99OwCjQCm+t6agji7KeaIPdYMneLDkKu0atL9xlcyRJ5RcgnMoxa0O2Lv27g6O69YSXqTw4LZTlHbSnCnRmd/CuNJ20a7PUlB0Zy0h5ye4rgrEco7ykiKztYPNx5aJE7BRmCWxHtk1DWPGMkY90UZFJcaXmJdeFfipQQwK1nX6V8yF6XInbcma9KzWNMpV4ijDWs0lNVTAVmVenfyEIWeUn8foJDLb3sUpVvzqSsF/Pw5D15lItK0ww/lrmYBCg0YNJWmdE1FnVOXfzGtXfWcm6xRdWGDN3P6kKYFgimQCVvrNijnZowmwD0VdZ1WlQHRVfqLK/Vgq+iOdejM3rXeLSop+ggaLOtqCu0rPqX4iq19Fo5nsfqEhHVSqjKtY5/lRb6BfZZEiFs4AWGppvR52LPVa8jgoxPxtRUyhkF+xpi1qo6zA1wQlHqnpQfaxAjc3sZEEUwdM2WroE8NEGL2Y7hwYzC6UZzKbaQFEe1MgHKsJi4W2b6rOo8GJsiD8LherxMtUGc+8PAZW4bY/FX03IkEGWvkzV7XcEyloaDY4dbciDHLyOna7BTirhXZxDBkxXD42pkS8+LhYQEFgNHBc0JaPIKr81SKlMV5aDTFYr7AReNkcS53Dqa/S9GsnJ1iiyG8ypNqrVq0SkmipnTNtXCmlLcJnK/Wlhv2+XOkIhBR1bo/hk5pJUGPEcU2eZJRXqvlH2zSos9CTyDyYigD7H/oWXYXBWrNqiCJGdnq2sslbVHZQwa6CElxZ9xV3IrOagpIyR3ibaZUVH4rMIDNaxtJ3tLHlWRjb6W6epIqzMQg1qENpk4PHmbo7kXjorY4hil936OmNUOZmqsdxlvr2ls1NQzLFEfLhsuh+W9FMbtKR6do2BGEvTiaRq0xFjsIAqX8dofKCiElQ57nT8OSa2bzKDFxXOAlpoaJ2+YtcVr6+LEbLf9mUoNXZr0AT4ZqjJ9ayZ3eDER1m43H2y/QsZnTEJ//dZ+3bnbn+ZwGWZdWDRkSHtT7vrVDmtyU41XiVn/BnLEwKr6bHx7IJbys6YjYe1Z3CIPxeF1A/TjL/u594B5daDIuXRyMZemzNGk5FZ2NH6Vm2yWdoJSmC7HMu3x7GewRV6eXlsgNyFwH4JjLW1/bayrFbYFbSdhWGb3MqFbNlgl6vAyJGcOm2ZbCMjd8uP6tbXz2Uqd6aFncomy9uvZvaqzXqNJMNYFh1p50LTAvFgsaosZKNV6HMTnBVfVcKoD65e9QtRAgvIrIxcZGXXT80LoDFSyeVyo0wlUr+OxehrpCnFY1IgzvEIqFb4Sh5eLKtjNfAxWrEUXDlpdQoydwsL2uhYauusZDVUAfQ3ZjHDJhBe52sO/fmvz1cjopCzfa06adR86Ttpv8ZW5daMIgztpGZnCNGRXzLHj45kvlWsHl3/QhFsgIvvtjxQETSj+a+pOUq5wPizU+X61WYwpKNXx4aq3va7C7vDia/nY7W0hYbW0X3XFa+ji/GzETVFQB3p2HxTzXCwWRnc/C1Zmf7aghq+Igy2bhc4uQo9b+fQWPvsdCVe6MovbJsngv0eMK1GtgBuWSptjkptsCZ16pCrWAmzVqYyhOKpSmxbEUnSyb3TnBZUNuVuZKohV0JNO0lJ6w5b91NKqfQ7kWf97DjMOrmsN8azhOmMHjrC5G5Hs0QlMgR2TQArvLL4QmPU6an6P2WF1Yf3zYeMlMLnSqI+Xw/2cwlDFEESzk3ZiK/UlK+6aBkFe31BYoTmtWO8Bv0l4hMK37+WpTNkm7wlmftpKkSKrDSgPuuxBpUwC59XeCH5B1VzgZKqX1jrx4R2eZWx1MplTPGVzIW0D83lNTkXCouG68MQGGvdYUe3I2XtTkNVPXkTDs1l3w52GvKR5m6uVuy6s1LZye73V446pZaj2jh6Y61POS6bohrDp0nj2BnPeAgLBnK+xzAUVPrhQG6/6xh2nyMCfZs7WRYe4NhFDQMVyXaY8eeuZwEqiBYaWtgWDlPxQqX6142oKcXtNdJZ70n0MSpEVqzTD3csjrd37mJyQjTPOTSWWWdEOCh6hYH28vrKRY0YfW2ju96+GjIYYyxVnawFKis1VpFcrQ1zD+VU1V88jLNbpgyPwWrNrVD+TuPUz8XqOJHsxLPWnw4TG2/y+Wond35CoB0CY51n2G3uiMa2Vlgm2F7w6vexiq/ubg1he94ruyBLJ8HWZGE8OzYcd+bJm0KZ6ZCMD++kHLPw1Hkk/udY4smr+tgKoAistNGGsvbwrzNaUKsPV5qMZCdvSaOwZDsZqXpMprAmglH9VO3X62i06LE6vEYdnq2cAOYyYQE1NXcTt8N0VmMGznf+OeZoxjhnTVfcWQLzKuhi0lj3C3SlvZMioQCda2/Owl5od+sYbQ5U1PwPPP7sN4Sw6vrmqQocjhV9eMemjIEK0+w8MvdnCw3NMxnjeYyJT2tqSl+7uaUyvmqt/fWKsA2G14mdQ2HSnWtf3nu5mDR4k+OM9ZraMmRd3LdX85P3QR1WtuI+97CLXL84YjcbP4zriLrmp9LsNJPOTw0TV6YfWu5O4vpZoA47+e3qlKrvW8OKZyFwDAL9Zu5DdqegbQjK9GD2rMOzdRcaUSWxFOqZOyl3fqpjF5xMBRouVXTy9dO/0GknQzwmSWijO0n5n2PP2uFjKfvhgf343LvG8lkmMzpZ+T3AyXH8XGWVtTFyWLleZghjLBdKniQtS7kbo5GVbl1DNW7VScA3ov5FnQIbUk32GJl6qlAkWwbfOYe99x7nblL5YJ2VYfTVNJLP0Yx6snLaa3TvMiJhXR28VhvRIEcmVf+uby/26NFZtHAotce2YBRlp1M9zEBFNSfswUI1fRc3WLsWB5YffxodQj2zAM+zhYbmlD18xWtKTSlrVF0ZrPU2yLcRdxGam7Dj6lxP9tUzdg4ZJlm57m7SZbsK1D47xHP8tI1uVueQ7bfIZP9ChoZlcrmHQ/Mk8tgVOMeCiGHvfUNdOSi3lVo5Cg/Ly762xVipo501dyHQDgG7oenuvlDUYIVtpL6j1oWfMiWBrEFhmHj/OuFyeUdg4z0mp2PIxDa+RlJOo2U2aGw8vSy1jvpjP8d0UUFoqDb21OJwe/jn68PkIH6ZAHb1yzH4DCuV185fpJ0jjU2wY1YPl/HkqQoJ2FVOdyuU2RCpBnMp8VqYu9k1Z4+d1ZhJdT1w8jmaUUnW52UkXmbpxjdSm6qWWQ6wjtHaQEWFO1asRxp/jg131SFIfUEI+8BNZgG+lRkl4rqvYzQ0Q80jVbx21DQ0dfU27UBC2bk/e6Dosp6cV85wDo11ly6nwib5vxAW/h/2ek7+8N98izIdcW2jm2N+HgoQqty5ti1BmMjia8O9qdxD35W6Rf1cnFH4YEfN8GeOztewvj5rZ4ZDIede2x1B7lrkpLUb1PrJwFwmxIfAIQlghZMXq71K7jtqdebJs7a7TWWd0PaFwhv5OnukfJ3ik2OhSXoLRobheorn7y4yDaY9nDFjOsnBpxB/YQ//nL5ZR2IGZ+WuShKvy2RMW9n1o6COAOEAslOFkufVyZqf9RDAXOYoi8PP3Q7ZWWkW1ukJw59p52hGXknc80b6UkrFl6PaD6Zp9zDh6CjhWC4suM51jnUMuzk4AQ4zUFEpG+OiI40/K58FdJpbCw2tkYrXiJp2T6JuM+0Mq9Ne/BS+YyD8z5TOIeNlDeWXxOR31Mv30waXtcxCpWyjqyYURk5+rSLzFaVzkdXSO0XGXu2UJMpdf16khEM9uw6nckH5kopxDk02UZ/a2IVh48Uwx2CxL4ktQ9qJRz93QiDQCAG7B8MKL6gGthV2ZmiBhyNSkkkbsd5A9CUJ1yy8nXUXmoOFY/eYrjs01p3U9HOuVTVky1cKHpFRGaSmj5bkwsjLYZTtnktvrmBG2akzSZi70XFl6rWM1YSEes0FTvySBIxapyaWqeJlUrCSSau0O/zczag2mepMgc6q5BzNqKupxjP9kYYPSZVFTEM2Ck7yhBz2u47R1EClnfGnoenms4B+0zt8QzOK40gTn0bUVAW2Da7qc7+SJwwxODtDOWklZ+wc8qZ37CK3MyMVOGNoK9Vyl1mohW10c/PUMHesKJOvg4Rau2ujrw8FS/u+tl30MQthfUWMEPv9Jgc/SX0LifXLVN2EIWSSW3Y/mBxsEplJBAK7I9Bv3Z2Q3FYjFTG7K07SK0aKalth4dVSUWRSy6IZC/SucNMaQQlpqCzyfkUjUnEttY+tpskuzGXic+9UbP0ss6Zv1My0BWGUgtO9gOG2ZUg1DrQ9oJm6LEO1kt3L3PpP/IQE+n1IJyRT3UuogkvK6JSkUeH6rOw6GP3PcCaStre0CSScYhy1syo2R7MzStXi7FFTmaGC2qbRFnyj0MVO24LrfAxL6nQ8zEBF+jL+VJmqVnsOm8wCXMUL/z18Q/PAw37DXZfpzQwLm7D7akRNFVk4FuqUqW6FdTvTtdw/nXzDn8mcQ7a9d1mWUXglR3u9PrIfXCmDf9w2uqlGUT67zoVRd1MtCnRyDH/G9PXqR8JH1l/b4/6EPaATVR1E2BoHrxcsn/U52L1Acr36Atj9Q8KZWz9rQiDQCAG7lWGFl1UD2wqLqiIsSznyqUkBkstg5BiO3WfZJg1XvItIQwvNNBZMaYxRgRKM5Lkymm21E1YGoxRcW16pSOTjxpxQYqy33baaWWcNvkI6nv7frJlGYidabgKYy0yEjV7aN7Gdzt0O3FnZzWF9P+8rm21QUjkS7EqYe/HEK2uL4ZrDTtuC19FuFNLRx8x6YderJBXYKM2mxp/bzgIGa5FRNHs3OtLX0O5IFa8RNVWg9pJsks5qsJmEgfZy96Rz6J++XdkXnz9/tiPo7u/fv1+/fj0ZbcMI379/v7q6GhNAM0aV2dhdwssTMLqSZcKoiI0Hf/z4YdxdcOvhw4d2HyEbfH5+viDlziNnZ2edkPCnhuPhT64hAIE9EsAKb1Jqp6enWfNV+pOW7vr6OqsMPnFvBOfapufPn3/9+tWNTX/9+nV7eyvz55ONudDjb968GYtpLw2MPbUgXGIbbyUXK4gFki97xK57wq7SXJaye+rm5sZ4PGuxjo32NVX59OmTIRW3DkAAc7lhIdq9ygLByszd6KwWFE3nEXsVJVx37jw466edTkzbn5Xdmsg7bQtrVM7xrI1x/UCF8acvtQ1nAV6GBRd2DVmQYBmj00jFa0RNVTNNLu7u7sbqmyrV5eXl2N16wlM6h6SVhlZywNSjXiiJprhPnz4NQzrXGk/kXgbq5MhPm4DWm+wIc++enJwYj3iLaMSZe+vdu3djo1j1EfbLXPF5jb0h61LIoVe8bMSEAASSEIic8WKFk9AumYi9JiVJVPSFl7OzrtoPsjUgyFY+efJk8KkcgcYrHeULIoeCYZoa9BrjB/lR7BfQwqT615oOGNMkxR/z3/STWhBilKMGZgsS5JEdEcBcblhYe5y70VmtrzBaZpHJMNKZ+8rIWFJj02oX//7+fuzB8uF7bAvlKU3mmHWgotwZf/aLoPwsoC9DfMhOG1ojFa8RNVVd7TcIDQ7xVb1AzFjnULytzTrZW0NEb4Maq+R626Xk6sMaRRp5NodZsl8EsM+TWYZdQ2Ft3Onrotqo8FTOSNvpZQ/Wl+nFUxCAQGECWOHCwItlJzMx+dZb4TFl32ZlpaHXyozF3MKjSju7wgWRFbtL3NZX27kWbx6yWeX2+Wl8NTbkMypbAeBkUYAA5rIA5MEsctiOsYbsBEgyd6OzGizNWYHGGsusdCYj23PeYmJMyrnTtjCp1yYR8g1UGH8OFmiO2juY0frAHKIWMDqNVLxG1FQ11pkZtvUxXllb3woSphDlHJr1yqpG5BXumZLjx5gq6NXICmVOWMx7TMo42mVf6mjhT/2FztvRPiH5IPWvZjJqU6k8Q6JRwIbtiznSQuBgBLDCByvQjjqTcxsNYGbVgU76s35qK0mqN3wj87W3pxhbWyLTnxVNuhsvJpcsiFliL448OV1Zts9GLqUNtw05GmMn7uqNmWoPOVhcjjzoCczqKpm0em5JLvY4d6OzSlL0Sbx0MZLYc96YFMrE2WNbKENmQS6ZBiqShPFnvzjKzwL6MsSH7LShNVLxGlFT1dU4Gl13Na9MuPAb3zoWxIxyDhlulcEsNSF8+fLl4K3ygRrz2Z4hvbFbj7Tl+VSb4077eoOnPi8kH6T+Tb7uZr9Fxc4ho1C4BYFdEMAK76KYFgupIeOkC2TZGv0CkQob38mFubEl/gWqRT5il0WxgoiUdmU0Y4eNS3mZvvbHJ5SyDXmlUu5x28mXJAsSqZAA5nLDQilsPpJoSmeVBCOJdAjssS10VKjnZ6aBCuPPwSLeV9Xdl7QOeCMVrxE1VabaIHWMbUPSJco5tOAEBnnPkp//ONh/2YF6N1DLCsY8Qf7M169f24lwtzwBvRaU3INSXgtyhAAEIJCEAFY4CcaaE5ncPGTvw0ioWuGJ1qTvofyRv4ZTQZyLFUTCMrWTst1vmvBo2mOn0L87Wax2pv0EF4QY/id7FrcgLx6phwDmcquy2Oncjc4qSYWx31NMksWOEtlpW6iZsD1myDRQaXP8WXgWsKbW7bShTRqdY1S8RtRUBbY3SCmC3X2taQLJn03jHNLXU/r7PVUhtEkiucTxCepgAZWEMQNUQbJnKJ5nyZg7akIlsZAXBCDQJoHJ1S6s8N4rRsxk7MOHDwXULGx/7be2NfEroHIni0kCZQqiI1W+n4YTxWU62f/0ZTPeynKRC0x9jcVKY2rQ14WQfRGYrK6Yy0wFOtlzZsp3ZbJ0VisBusftlyqSZOESsc/DKCaGrdFO24Kt1LZ3cwxUGH8OlumOau+ORA1RN1LxGlFTJTs57JzsvsLqse31tHNo8oVBfUNFczxNlftqi5T2gc46/TkVDnl9nj59agwgVF/xDKWinTydTdaDkmtBghCAAATWE8AKr2dYfwoaLE0uakyOPterWfgtPJ05YC/MTTJZr3I/hckRSIGC6EuVL2QSsj3B6ws2OeyfJNxPc0GIoRfOoQU8d/EI5nLDYirTrtMqSGeViqcO/LArQKovvdkfN+ovRqVScFY6NopZSRHZETAMuoswd6DC+HOwaqnq7ujwnj02tEYqXiNqqhFp2Gl4HFwr0xx/sLlVGDjtHLLnwG/fvvXbgxSz33FrAiYnjY6YUxUpo79KSAVgfBVK/YjeGtPXX8rIQy4LCBjvey5IbaePqCbL56pjD9V83MeKVLH1J5v91///B66dFjFiQyCGAFY4htIB4kwuasyd+i5gUvgtPLtuS/5NrFt/KNshWaAgOjlm/Tmpr+3A68s2GX8yx36aC0KMVQN7eXFBXjxSCQG7S2HSmrWYNumuV2pEZ7USYPi4vQE6lUveTseWIZQ26/Ue20JWIOsTnxw2TLbljgy2sVDkTQpxUs3c48/Cs4BOocz9uUkZzRWyE7+RiteImircSU0nG3Wnhmz7c5VzSEfkhx8W0pq1dhENTsZ0xJxar3bqZHUR6Z0UraGrUzPGDVp80d0Cx1lsW67kvkcCqsC3t7eqw/IAyfujmnx1dXVzc6Pmo48cqOtR1dXfpHd6j7ojMwQgMEbAGHZghceg7TF8ckqmzj/rIErQCg9h9aaOXVKDQ0r7kQJ3CxREAS18FjGz61kvfU8WqxZx/v9XXLL8+vvvv72OXDRCAHPZSEGnUpPOKhVJpaNJq5Ha3LX7saTsdGwZxtIkvH4C5QcqbY4/C88C6q94ySWcNDrHqHiNqKnqManpvtrUcueQXs3QQnanwWhRW4vXY2+/ajePenatfU/u+u8kO/lTs1a5qTQPtD8U/OLFC2W9o82Sk4oT4QAEtD1IjULVUhX4+vpadViN6AB6oQIEIJCEwNhqF1Y4Cd56EokZPk6OQVeqU3hOUqexi1mDqFPyZaUfU+j2elwn3/rhxBRxRyl+7oIA5nIXxVSPkHRWCctCk1nDmoy1zbkCGOnoA9gs8szluZf4RtXyKhxgoBIzOMnaa8Vw9sC5WEAga/EtkMc9krziNaKm6E12O/tqUxPOoTEvjtw/Y6f0yirrKZnnsdqptW+9HqtocueMJTL2bCdcr9BqYV3bgLSqrt0VnbvhT625aElFJ3SFgVxDYEMCqvwaRut1Wb3lpEYRuR9INVmtT4vC2jEgZ6f+Xr16pX83VISsIQCBfASwwvnY1pZyjHMo92g7ZnqQkNvkkLqwrcDvPgAAIABJREFUPE61mNWl3F66hJAnk4qBPKvizYo8KV6OCMYkJUd2pFmGAOayDOcj5UJnlbY0NScdS1BOnfVbn5WCUWQ6bGMsd8L3TiD5QIXx52CViOE8+CCBkQQaqXiNqKlCN0ySqxL7alP/suvx4NsZcn8NhodJyWejfUXaBhEGhtdaCpc7x3l0tNgtd5H7V4sj9rRcwwLNyVXhdObmZLVzOWrpHLdQCJ/rbQmoaWgX3WRXIiHV1tQ05ApS61DT0M68QcnVKIyPbA0+QiAEILALAoPWFiu8i7KbK2SMcyjyNYK5WW8Vf7+ffjlSQdijblc3ZpXUJBz3gstWtU4DqrHR1FYikW8SApjLJBibSoTOKm1x68VfY4arZR99YmBNjm7haDAFufz5asAgmWMEJh+ozBrVVMVwsteqSlqE6RBopOI1omancAd/7mvn0IRzaPDVSA2+YzpojQ+0JUL7G+yj3gRRPp6Om0cQ5WRz/zrKqmHqCt2/g9wHAzVQ0DssTAIH4RBYnoDcQnqtadKoa4lQVVfNh2Fu+TIiRwhURQArXFVxbC5M7tF24SHspDXcHPiYALkLYizfrcLTlpQGOdo5vZUu5HtUApjLo5bshnrRWc2F//bt26dPnw4+pTWZlc6hsZ1JGroYfqNBYQg8HoFZA5VZkatilXX8WXgWUBXYMsI0UvEaUXP9dtgytS4+lwnnUP8lrI8fP8YvWMuHpC1EOj5LW4hi9kl4uVWfVlYpvZaoAUS8qD5rLiCQg4AOu5CzZ7IVyJmqP+ptjiIgTQjskQBWeI+ltkzmmNduVg6NlgnGU30CFESfSXxI1qWNeDGIeTACmMuDFWgN6tBZzS2F8/NzHdkyeKCF7KZeHe5/sjoyCz07Znl1nEzMCCoyI6JBoGYCY62gZpmR7QAEGql4jag5ViGtbw59//69Q0cvg8jkj6U1Fq5HlJS8SnLYjMVJGK619W/fvskjxQp7QqoktYaA3pPS6XC2Z0j1VjMQjZipt2tQ8ywEjkQAK3yk0kSXBQSqXZhr7eXKWfrOirygVvAIBPoEMJd9JoRMEqCzmkS0IIIO8x9b89H+Hr03vCzNsb1Beht4wfLUAhl4pHICaZsz48/Ki/uo4jVS8RpRc3e11HIOdd7A0uK1XtlYrKHMthw2ctvodZKYg/XnZqQzxOW7+vPnj5bXOUduLj3iZyKgzYZy9gy+P+VzVNVVu1C95aUnz4QLCEBABLDCTVWDmM3paae+m+OtU52YgtjX90Xtgi6vb+fNM1s87kIghgDmMoYSceYSoLOaS8zF15rPmH9IB2nM3TykBSidyj4oyfqj6gaTJbA2AskHKow/ayviRuRppOI1oubxFm8t51A4HpKBn2vIB1u43DZ6nUSvd8lbKF+OPqyysuooBW0lVmo6tmuN72pQWgIhsIaAxjHaMNT5nlYnQflKVXVxZ3aw8BMCEBABrHBT1SDmLaoj+SRUuJPqhE2gWGWIKYiVY9diuqTKaJa+k2+AxRBOJTnpNEIg7CuYtDZS6OvVpLNaz3AshTHnkOLrcwP67FzMcr+2GWmOPLZnSEtJKz9iNCY84XskMGugwvhzj0V8AJkbqXiNqKkKOdnthKPT+iuw9c0hmVu9h6U/OWCWbQE29JefTb4c587R4EAfEdUauqaLOnpLf4Ko6xCluKuS6V8N47Tgrs0WumBJ3SDMrW0JOM+QKrMhhga1rgkYcbgFAQg0SwAr3FTR2/bCodDg50hMNJCzta7WizC5pLijYrKLwCmigXe8RpOvxYTD+/hkiQkBgwDm0oDDrTECdFZjZFaG68XHsb0+LuW7//xpiUkbiTSw6Szp6HEtQMknNGaeZIL1cjAnsa8sph09PlYTQhVmDVQYf4bouC5GoJGK14iaqjbS1N4JUO1MdrDOW84hPaBNwYOPpQ2Uo0iHzukvbbKkBoENCWiwa49j8AxtWDpkDYG9EMAK76Wk1stpmwyXvsag6zOqJwUtCWkByJBnEy9CTEHMWoMwFKzhVsy8ZdYa3KQLM4ZwDWSQYV8EMJf7Kq8apKWzylQK+hiBT1mfndb56oO23rmIXEz3HnDn5WCfSHihUzd0Dk0YwvXhCeQYqAzWSU+S8adHwUVCAo1MfBpRUxXjYK+YWMfKJWwGJAWBpghozGoPOFZ+waspmCgLAQhAoAUC9ptHjkDn7dq9Y5l0sWziRZhcEdAa1pGOmZ6EPNclaZwm5GtszIFCPjIXEIAABHIQoLPKQVVuWj+e0TeB9PqvQnRIjE1bllfGyLa/mj7LSYBnKEepVZ5m8oEK48/KS/yo4jVS8RpRU7X0YK+Y4Bw6as+DXpsR0JKHvZVe6yxJvuC1mYZkDAEIQAACqQlo6cRO0l5YsZ+t826MRuW9CJNrEDFi1wl8UCq/ijd4V4E6+Wfs1mC4XJjynw3e8oGTtd3H5AICEIBAJgJ0VjnAap+QT9ZvIdL2U7mIvn37pn0/C1440Hkbcgtp+nykNzM8JS4mCSQfqMQM5Bh/TpYLEeYSaKTiNaKmSn9S08lJ5dwqlDU+zqGseEm8RQK2Z0hE9BZVi1zQGQIQgAAExgkkn/qOZ1XLHa3yVPjK1aTfQsfG1kIwhRyT+k7OfPpSTCKarO39NAmBAAQgkJwAnVVapFpP94dnyAnU8eXIG6d9P9+/f5eXSP4euY5kXzq+Ir1boIGBXkqQG0lH0sknJK+SvtHbSSqt2KRWOYHkAxXGn5WX+FHFa6TiNaKmaqmMWseE9auuTF4/sM4QnEN1lgtS7ZiAvp9pSK/u4/Ly0ohQ+JZG23/992/WRwUKy0l2EIAABA5MQGsfk9otWKOfTHPzCJMLc5MrAslVmPRbHKwgbH21Trfgm6D+bfGx0vGrh2MRCIcABCBQgACdVVrI79+/9wkaW0i1oKYZqHYCafCjhbM/wZ/cS1+/fv3w4YPcSLI++IQ8z5YvcgxUGH+2XKM21L2RiteImqpIk+cr2N3XhlWxnzXOoT4TQiCwnIDGsvbDk5MQ+/HBuzEfaRx8kEAIQAACEKiBgD7LbIshh4QWU+w4e7w7aRMLexG0LGWfACCBj7RWpTU4u9pMboYefFzvmthv0hUuViekRmgvX77kXN/BIiMQAm0SoLNKW+5h335ycpI2cVJrk0CmgQrjzzar0+ZaN1LxGlFT1ak2TdfUcJxDa+jxLAS6BMIxcffef35P+pYHn7ID7a932s9yFwIQgAAENicQvmw7KMzk0HPwqfoD5WixzeKkVU2r42R2ByuIfBVPJwLZRTP5Mo39+Ny7ej9drzHqYxjX19d6Y33u48SHAASOSoDOKmHJhq9I229aJMyUpI5NINNAhfHnsatNtdo1UvEaUVPVTO9u2kdKTE4t66mrOIfqKQskOQKByQNwcrz6zc6hI1QddIAABFoloFVy28df23mkaQvK/g6fyEy+NJpQHnsEr9H/wc5ftbesac1Us7tleOWAsTcP2WfwLsvUeCr8RvrkUM1Ih1sQgMDBCNBZJSzQ0CEUXifMgqRaI5BvoML4s7W6VIm+jVS8RtRUpbJfMZEp3Mtnh3AOVdJFIMZBCNjjYHuhZDGC8C2txYnwIAQgAAEIbELAHj1LpMkIm4idKlO9M2FvxynpRbDzOlhByOtmD1qWnSnnK4aNS364YpOl8BvpEs9+xc/LzwUEINAIATqrTAUd8z3FTFmT7DEIZB2oMP48RiXZnRaNVLxG1FT10+fxHj9+bNRDe3ZpPFj4Fs6hwsDJ7uAE7Le/jS9zruFiv+m8JmWehQAEIACBrAS0bch28Gu4eXl5mVWGzRO3F+aKDantr9HIg3WwbUM29rdv3y7eNuRqlOqt7YZZ6XyKr7edjCY/kxufMjEhAIEDEKCzylSI4ZbNTFmQ7LEJ5B6o2Okz/jx27dpQu0YqXiNqqiLZfYV9N2E9tN/5m8wI59AkIiJAYAYB2/1ju45mZBNE7bwPG9zhEgIQgAAEaifQWbbuizt52Hr/kd2FyAkhV4Qh9uvXr427qW4Zy1gy7rbrKJUMLp0CeeltXOOoFrkkk3yYxy5WCVDgzEDtTwpnZVLtYE6+tHWP1CDQJgE6qyTl3jkkQ+8vsnkoCdgKEznGQIXxZ4VVqwWRGql4jaipGquZhXG4nBaBy3SY4XxnQTvCObQAGo9AYJTAycnJ6L1//GOlL3cw5ZVdQJimLXwYk2sIQAACLRB4+fJlVjXl87Dtgl650q78rDJUkrhcEcYuE7nQ9CZEVlHtsijsoiugr3GUnzxhqfRV7bWXXAts4rm+vg5rjv0aYxiTawhAoB0CdFZJyrrjHFKa6uSLnSCaRAUSiSRwmIEK48/IEidaWgKNVLxG1FTd0ESybwF9nZl8GdTHXHyxfkqFc2gxfB6EwAABY23LxU7+kmzMMoexpvbz50+vhr3tyUfjAgIQgEAjBLSVJHmn7dEpZXukKIOS2zvlhanhQu8XG6Pq9UNeQ0ctXRllITur46SNx5Pf0itmWfXVBMY4zFCeoYQuSU0LDUeUnKNZT03Um3rh0btqU4WLMnndIEEIQCATATqr9WD7E2GZs7OzM/YPrWdbWwpHGqgw/qytdjUiTyMVrxE1VWk/fvw4VnXVYWqMMXZ3fbgmU/b7pspCMtgZ4Ryy+XAXAvMI9MfEnecTbvRRylo3dI1cfh0ja6OnCG8Zq3IdLfgJAQhAoBECWqM3/OuLIShNe/VfHXKDiykaVY+9pqAlfrk0FgO3H3z69OlYBDk2NnHR5dNX9crwhGmjT3L3iTw0xhBFh8tlIixNO9uGUu2IGqsthEMAArsmQGe1svguLi76KWiuKiMry6I+OceAqp8jIWUIHGmgwvizTJ0hlw6BRipeI2rq1TpjoqF1YH1puFMBkvzUNMo4KtxnEe4K8IHhBc6hkEbpa9t3Z99dL2vu9G0JN8ndztS+a6vj78pnO7aw5eKoU0i1uV4jbP+BBL3XbKy8fPnyxUvYuQjfHdaLXZ27kT+ToIvMi2gQgAAEShKQB9324iwTRj126JvvJCI7omF0JzDJT7u7tu8mEcBORKNqGawxMyqXRo5Rtc6JHisLrXMVOCR6jIn0TZ679qsZnjCNJTK916YRizFK0WAmuedPOXY01YRNp5+P0SYcAhCwCWxiIOxM7bu2OmN3D9ZZ5UA0hk7hMuL6rttgBDkS1CfrDPO/Zv6p39afUpaxlodJc23ZKZkMjQdSzakHBTYCC1N1ktiZ2ncNXVbeOsxApZHxp11P7Lsrq8qCxzeRx87UvrtAx0YqXiNqqgLIQhnnaWtJIfmRJLKGfk3YroFjs93/e+oPf9sRMPyKKiG9rJpVtP+rBL0rvbCcNWslPvhikRdEKwg5BJg8gS1JppO5aNC8PqPQ3+NwhSGepLsYy7HTc8mZvEywTjqd3AVkWbI8BQEIQCArgW/fvnX6q7GfslkJJTFWySWAXCMSLGF2YVK2z0nf0gwjb3Ut9cf8Q+KT0KbI6o0tYymjtIUewjQqnuxpZxevQsJn11zbpZ8wozEh7ZqfcNzbH2BXUrfHyBAOgfoJHHju1od/mM6q/Byt3/2OjaxShcuOq4eXgeuXY6aQFtpCmwOVw48/7XFgbSOlFhqa66MOX/GaUlPK2pZXy7apbJPa7CxLahvKf6QSi3QWEDAOYVcZZ/XQ2IZBuS/2E0RyMNZ9XP2OTGdWNHugr3xTNVRjsclpt3LJKRx2q574wuqsKLm83L96pMNKT4WlsEakTSx3Rx1+QgACEJhLwJj6hv2nu5YFmZt+P77tjVBG6sYlVf/BVCEbDjxmqWCDktHxhm9WsmFkDYRCI9gp8YQuqDBTdz1W8dybHP0pYpLpuj1/sGcLfRUWh9g1UARW1n9VjH4WClksMA9CAAKOgNFhuv4zB6hic7e+8P2eJDQTe+ms7Dnamtlfn5gPmZwIhyQTXquKqtRSTee9Ov2LFtpCswOVY48/7W4t6/Jjvx1NhrTQ0DyEY1e81tSUvuGCbd/MrX8hTxWmM0ByFrCfVxgSLh37QvEXOIc8itIXk+4ZlWKmtQkZe8OL4GpPklWwMaa2WXICKM7Y48vCbf+ty1RjWTWzZemHTymRSWMmwgvy0iMhPeUSLqPYOobVSePmTh1YIIxT2e74HNj13V+Il2sIQAACSQiMTX1dx6V/O6MudZthlztXBnW8tmnIanklbczAY5ltmosiMr6xqiWSiy2LCtFOObenZKzi+SUtRehUlTULkUrWWKpbWasjizKMZo9V1O7kx1o2JlHKHW5KLfl4MtSFawg0QiCcfXgT2blI3tYm+woJkGruNliOkwJU3lnFzNFy2LsxG9epMPl+qlbk0MtVkkbawlghNjJQsUeJ6hkGe4zJQFG1U85XbyWbEp9sdPXMAhppaJ06Y1ePnVa8jo762Yia9sRfEJZNdgRQNaEz33GzOa33TrZxRVDj0vBA4nUE+EtJxzxPnMUEdHKxP5tS9HWtw/5UEuG3XozEVczqo/Wvil+n9PqYOs3QX49d6Bxen4uyVjRlrRCd+Tv2SBiuHF3Wyl3hPncF6uTfMObYdfhtAKe7FFfuHsjYgy7cCaAP4czSfRC4Mp0+Y/G/0qihSuWO1hpl6qzM/0aZ/l/wdbCynan00ieIYopS+ekDnoqsBu/p6XHx7Eiln5OZ+hS8GupfJj8zsBKseC6uyV5OLiAAAQgkJKCO+u+//zYS1BhJXXTnG4/qh/XhR+Op/i114DqWXX14/5YPWZCsf7ZzMdhdxw88lJpM3n/MYNcUulsdu9PJPe1PDSQ0hO2bLZeL7KDu6i9SJJHRuczGKEh2SsPlyEHOYk0HK560CL8wNDiK0EKkKlK8eDrYWvWqU4FDsZVg8o/9hOmPXUs7nbvtx6iD0f5TsM/0kYnBu2GgUlPj0l+/niRsVmGOXEPgqARanrsNlukuOqtBox8/+ZXFd3M0EfDz/cj56SA0Baoi5fhe41h2g+HSSwY9cnjQT6HxtqCa3x8hNzVQ2e/4c7BDqHYW0HhDG+x51ND6A1oXc6cTn2bV1AqATKEx8Zw7T1F70Uyws97rZ6+a0+lun3ZMiLoIdg5p5Sfvn4oqpjDmxokRWlVtbrIx8SPfaHDuqJgE58bROxeG+uox5yYYE3+Bo14EDK+4z1RrbyopRR5USuEa1/bT0Xh38JH/adUz/5T7YNadQMk5M+Hp6CqsTi78hAAEIFCMwNh7kb7zcpJoAd2HuAv1XUa/Hcqvjrr/eCc19ee2XQsTjLnONPBwYkeajBg5I+OIoaZJHWidn7JQiiNLrSGKYOoR/elCNlE2VDJPMlEKihkp0spogxVPAveT7Vt/Ka5AiToY36UgraWybbVV6xStn2PJkP6Lb51i1U+1NenbL1kVtAJV6GNqKnxzBUvCJC8IrCegXqXfBpOE2DaunrnbGMPKO6uxbnBN2Y2hiA+P2aawRsLIZ1V28TL7mLQFBiqqDKoGexx/To54I9vOYLS0swAamu9zwoudVrxQhZjrRtQUCs3a7HGO+hl7jV13tZ4wmEjYJHU92GxjAjVpwjkUU29XxcnUO8fItKZyGBXIrrheMPp6h0K4Iofsau2qLeoa9KelEF2PPaiuwXPuXyhHo/jCW8oxfi1sTJgwwbnXEqAvPyEQgAAEyhAYnPqG/ZgXY6wnV0ctU6u74cqXrhWicK2/h6n1r2d1wl6YyYtMAw8nv/SaFCBHBFEd9JT0qc4NUSksWzxarGa/4hlUjRmF7LLKWlj8yGGyygmOnoo3/Yt1jHxQY8VJ7+ncAlV8e5gUKRvRINAaAeZuRonX3FnlmKMZKGJuaRSUyWSXsQi0BQYqvp7vbvy5o1kADc1Xs/7F7ipeX4WYkEbUFIqY+Y6suZ/WaXKntmzYd90VvRCyppMLTKR7BOdQSDLXdabeOUbcNZXDqFUa7cXkTl8fUhK0JDVBnUWnCwhz8deKY68QaS1s7tKJ0TEZtcW+hXPIFxkXEIBAeQLqKu0+qiNSzKjOTtDfVY+azyGRxNx4UTsXhhujgyvHT7c8J9vRkWrZTxnKTdwknYqnyjDJStjXa62KETmEm5QneQQpmGSYoamUKkly8UgQAi0QYO4WU8oVdlZJOs+OGY1BMRhHVjWHPB3x5v6cO+2lLTBQ6VTvHY0/dzQLoKF1qln/544qXl/4+JBG1BSQVBO6wdMRlPhc4+jj4xyKr67LY2bqnWMEWlM5fC3pX0SuLNDX98tITFQoC6qEloS03qFRWj9NI0QlJWeSH6ArES2EaXAcWYKdlH06/SqxOEQidXLhJwQgAIFiBDpT335X1pdk/eBV3fKyTrgvzFjIAivT130sRFZsLN+S4WIos7jMMMkUSgsVZUmBw7yUtcrI/8XXBzkU9dRY0YyF6xE9uKG+oe72tWYmGqUsKFaV6V50tAlwFwIbElAvMdaNrAy3pzDrPd+D4uV7A0NlVFVntaDPHCQWBi6oh2JiS+Kmot72TV6oY9ef0tTf+koy610Q2gIDlbEmUP/4c8FAMWz79nXaWQANbaya9cPrr3h9mReENKKmzKWmsXPtmkyhZknGgErN026/xl2J9JcKzIjBrUoI6EtWThLXgeoDZTFf6E0lvMvdZ61KGf8x5BwyLP6w5FxhQuz6PmdarfWZaLVAfY1Z3xMTW/0bfndOPcX/DIQfPTo7O5OBL1nccynNih8idfoeRrVZHIgMAQjUQGDwc7uhYMYYSZ97vbu701pD2HWHz4bXWt1wiyDn5+dhONfrCcis6Dufsqcyo+5PafpCkTGV+Xb2VP8ew556lf0QYlBf1ToNIXZqZL2O/y3VH51iDcuUZrW+HZECBJITcGN+N388xtxtENFhOquwvGRT5tqOly9fvnnzZhCRLK9WwfTv+qm0hHSzZpkGWUA3lR7MtB+o8YCeWi9DP+XJkJDtgdtCyMG3i5YHKscbf4ZFXOF1Iw3NN66xEfIxKl4jamotwtsyFagM3OCcTgZU07pJ8yFoSmRZ25TRxzm0DB1PQQACEIAABCCwbwJrnENec43DvGdCgRrSOYeE/nXr15MjOZ8UFxCAAAQgAAEIQGBHBDQK0rqVlrf6Mitc+7dyj4L0so7eEXn37p1fU+tL4kLko7q9vR27SzgEIAABCECgWQI4h5otehSHAAQgAAEINE0giXOoaYIoDwEIQAACEIBAqwTkGdIW1cFXlXW+jbYTlQTz4cOHm5ubQWG8GHove5PNQ14ALiAAAQhAAAIVEvhnhTIhEgQgAAEIQAACEIAABCAAAQhAAAIQgECdBK6urgadMTp0t7BnSHwuLy/10o/90QVtMKqTJFJBAAIQgAAENiSAc2hD+GQNAQhAAAIQgAAEIAABCEAAAhCAAAT2ROD169c6z60vsb6YLT9NP7xMiJxSck2N5YVzaIwM4RCAAAQg0DIBjpVrufTRHQIQgAAEINAuAY6Va7fs0RwCEIAABCAAgaUEdKCcPnvef1ofXNStfnjhEDmudMTcYKacLDeIhUAIQAACEGiZADuHWi59dIcABCAAAQhAAAIQgAAEIAABCEAAArEExrbg2Ke6xaa+Op72D8lNNZjMly9fBsMJhAAEIAABCDRLAOdQs0WP4hCAAAQgAAEIQAACEIAABCAAAQhAYAaBwQPl9Ly+QjQjlZxRnz17Npj8/f39YDiBEIAABCAAgWYJ4BxqtuhRHAIQgAAEIAABCEAAAhCAAAQgAAEIzCAwuP9Gm3UePnw4I5WcUc/OzgaT17Fyg+EEQgACEIAABJolgHOo2aJHcQhAAAIQgAAEIAABCEAAAhCAAAQgMIPA79+/+7EfPXrUD9wqZEyYQcm3EpJ8IQABCEAAAjUQwDlUQykgAwQgAAEIQAACEIAABCAAAQhAAAIQ2CWBqvwuYzuExpxGuySO0BCAAAQgAIEUBHAOpaBIGhCAAAQgAAEIQAACEIAABCAAAQhA4OgEBl0sP378+PXrVyWqj31baFDySmRGDAhAAAIQgMAmBHAObYKdTCEAAQhAAAIQgAAEIAABCEAAAhCAwM4IXFxcDEr87t27wfDygWOS/Pvf/y4vDDlCAAIQgAAEaiaAc6jm0kE2CEAAAhCAAAQgAAEIQAACEIAABCBQC4Grq6tBUV69elXD5qEPHz5oG1NfQnmGHj582A8nBAIQgAAEINAyAZxDLZc+ukMAAhCAAAQgAAEIQAACEIAABCAAgVgCT548GdyCo88OjfmNYpNeHe/79+/Pnj0bTEa+q8FwAiEAAQhAAAItE8A51HLpozsEIAABCEAAAhCAAAQgAAEIQAACEJhB4P379w8ePOg/8Pnz5+fPn/fDy4Ro39LTp0/lo+pnJ4+RfFr9cEIgAAEIQAACjRPAOdR4BUB9CEAAAhCAQKMEBtcOGmWB2hCAAAQgAAEIQCCagM5nk39oMLq+93N5eTl4K2ug9gw9evRo8EC5x48f397eZs2dxCEAAQhAAAI7JYBzaKcFh9gQgAAEIAABCKwi8PPnT/v5Gs7NtyXkLgQgAAEIQAACENiEwPn5+Zh/6O7u7vT09NOnT8UEe/369d9//z343o88RtrPVEwSMoIABCAAAQjsiwDOoX2VF9JCAAIQgAAEIJCGgFYu7IRYSrD5cBcCEIAABCAAgZYJaIfQx48fBwloB49OeFMEbegZjJAqUC4oOaJubm4GE9S3kSSA9jkN3iUQAhCAAAQgAIG//vz5AwUIQAACEIAABCDQFAEtJWjNwlZZr5pqyUMrDnY07kIAAhCAAAQgAIFmCcj7cnV1dX9/P0bg4uJCn/zRTqOxCMvCdVKcjrAz8n316tXLly+XJc5TEIAABCAAgUYI4BxqpKBREwIQgAAEINAiATmB/BkjOkdO13qV9cuXL8ZSQgeT3jnVUfUnJyf68LL+dXcVgtOoA4qfEIAABCAAAQg0S0CuGm3f8YOuPgeNo+Qi0rBqjZdIR/5qY7eOs7P3fyuXt291abJ/AAABvklEQVTfMlTrlwIhEIAABCAAgQ4BnEMdIPyEAAQgAAEIQOA4BLQAkeN0uBcvXuh0++NgQhMIQAACEIAABCCwmoB26mg3j+EicjnoJRv5b7RF++zsTP8ax75pW5Je69E7Pe7NHl3bMiplbRha43+y0+cuBCAAAQhA4GAE/nUwfVAHAhCAAAQgAAEIQAACEIAABCAAAQhAoDABvTqjP+0ievPmjeHIkbNHfx3Z/BZtbfXWrUkPU+dxHV6nrUtPnjzphPMTAhCAAAQgAAGDAM4hAw63IAABCEAAAhCAAAQgAAEIQAACEIAABGIJPP/P39evX935b4aXKExR3qC5DiE9rh1Icgvpo0fG9qMwF64hAAEIQAACEAgJ4BwKaXANAQhAAAIQgAAEIAABCEAAAhCAAAQgsIqANvHoTxuJdDSczvjVViH9G+kosjOWQ8gdTMfxcTYo7kIAAhCAAAQmCfDNoUlERIAABCAAAQhAAAL/0DeQRcEddXJycsILqtQJCEAAAhCAAAQgMJeAdhTJRaQ/fUZIW4U0stK1EulsG3KnzOlffZRI4y79K4eQ/j09PZ2bI/EhAAEIQAACEBgj8P8AmfSZakNPEugAAAAASUVORK5CYII="/>
  <p:tag name="POWERPOINTLATEX_PIXELSPEREMHEIGHT#535F5C746578747B66696E616C7D203D535F5C746578747B70726F62657D205C63646F7420535F5C746578747B6E65696768626F72686F6F647D" val="183.3333"/>
  <p:tag name="POWERPOINTLATEX_BASELINEOFFSET#535F5C746578747B66696E616C7D203D535F5C746578747B70726F62657D205C63646F7420535F5C746578747B6E65696768626F72686F6F647D" val="53"/>
  <p:tag name="POWERPOINTLATEX_REFCOUNTER#535F5C746578747B66696E616C7D203D535F5C746578747B70726F62657D205C63646F7420535F5C746578747B6E65696768626F72686F6F647D" val="3"/>
  <p:tag name="POWERPOINTLATEX_CACHECONTENT#68285829203D202D5C6C6F672050285829" val="iVBORw0KGgoAAAANSUhEUgAABfgAAAC4CAIAAAAwvBpyAAAgAElEQVR4Ae2dQaLXtpKvc+7LpGcNS+iwgsCwh8lZQWAJF1aQw7CHgWGPCEsIrABYQsise0SyBJId8L7bfu2nK9ulkizLsv07A/DflqXSJ9mqKpXkmy9fvnylPxEQAREQAREQAREQAREQAREQAREQAREQgeMT+Nvxq6AapAk8ffr05ubm4cOHf/75Zzq1UojA/xL4/fffv/nmm3v37r148eJ/z+l/ERABERABERABERABEbgEAZlRl2jmDSq5uxklR88GrdpTlu/fv8dKf/36NUL99ttvHz586Ek6ydI7AXrOH3/88ddffz1//hxHIS+s3iWWfCIgAiIgAiIgAiIgAiKwmoDMqNUIL53B7maUHD1n7n9EYdze3mKlj5X8t3/7t/FYByKQJBB2GByFDx48ePPmTfIuJRABERABERABERABERCB4xKQGXXctutE8t3NqP/zH//xH52wkBh1CTx+/Pg///M/wzx/+uknToZndCwCNoFHjx7913/913//93+PyXD0/Mu//Mu///u/j2d0IAIiIAIiIAIiIAIiIAKnISAz6jRNuWNFdjejbrQZ847Nv1HRbMTz3XffEX8R5o+X5+7uLjyjYxFwEmC0e/v2bZj473//+88//xye0bEIiIAIiIAIiIAIiIAIHJqAzKhDN1+Hwu9oRsnR02F/WCUSryfch+yrEuby448/ajPdEIiOcwlMX1I4E1m6nJuP0ouACIiACIiACIiACIhAhwRkRnXYKCcQaS8zSnv0nKDz/P8qsFfu1MtD8IW8PP+fkY6KCLBi64cffghvZWPv77//PjyjYxEQAREQAREQAREQARE4IgGZUUdstUPIvJcZpYieQ3QPl5DD6yncepnbMM61e64LnxI5CODZiT7c9u233378+NFxq5KIgAiIgAiIgAiIgAiIQI8EZEb12Crnkqm9GSVHz0l60GyooRbXnKR1e6oGH1mPtn+Sr6en9pEsIiACIiACIiACIiACGQRkRmXAUtIVBBqbUXL0rGirbm6dfT3xRTec093IKEFOQmC2s8mleJLWVTVEQAREQAREQARE4EoEZjVbmVFX6gLt6jrb2bYzo1o7eqje58+f2SqYFUbjAT85Hs6MK4/0WR9/p5t6B//1X//1119//eabb/yZKKUIOAngQHzw4EGUWIsEIyD6KQIiIAI9Exj0MZSuUAfj+Pnz5ygVPUsu2URABESgIgGZURVhKqskgZZmVH1HD9KPesPg0Bl0iOE4Wfkwwbt377Tbawhk9ni63o9kQjfLSidrEeB7W7e3t1Fu+rhbBEQ/RUAERKA9gSUPzjidNkytLQkm/WGJjM6LgAicj4DMqPO1af81amZGfV2Rxd3d3cuXLytmqKySBJ4+fRptjsstP/3004EcZFThl19+GSO5klXeNAGxcwhz7969iqVMv6g3ZE7UFQf379/nX46nB7MyDKBQ07k6au0czyru24XF0cHoZkz8hkLy+BPpSoOGJ3UsAiIgAiKwKQFeyMMQwIzapgUpcxEQgYgAts/bt28P/eiN6igHaHH8oZGy/SKf8a2rD0foevgpM6puK8iMcvJsZ0Z9qfSHeeysmz9ZJdFOmw2W9hQmK2gOVOFXr15Nq7DvGcJSKgIkt32rwwq+itWJsoo+uD7UlNngKJl+ioAIiIAIbEeg7iijd/h2LaWcT0Zgdx2v7rM/zQ3XD6Y75sanT59O1nZUR2bUtMXXn5EZ5X9SGphRf1vfokMO1R09+JJryXbKfAj6iuIpqCZu+GN9TJ1pkN5ap+60zO4VHGJ/NoL8+vXrYSIozP/JkyfaBTwEomMREAEREAEREIHzEdhdx9saKZHjrBvA3GBnRqJ7iH/5+PHj1oW2yV9m1EacZUb5wTYwo6o5eqovvcGF7Cd1tZQY0pjT01pXd7dNi6h7ZlM3RJmoOMvKbpy9q+77brYI+ySRt3aCNVcZ9acrB3kVTLfvWVOK7hUBERABERABERCB3gjsruO1BIJ2h12KVsmXXl68eNGy6OplyYyqjnTMUGbUiCJ50MCMquboqR6AI0eP0T8wpKeeNYLlDvelDDaRMarZ/hLxKdM4qTVi1H3f5UoC3q3XV9PlpqHLqD7sTJQrrdKLgAiIgAiIgAiIwFEIVLd9DlFxdDxUZdTL47p7ZEZt1NNkRuWC3dqMqvnVrZ9//vm3334bYzQGTwQ/OSjwebPCLRfWRdITOYlPPaosg81Bwyn5Pgj7yIR+q6HPDP9yiU4VVbbuT3wx4191zwiTBgyHVKHgESiu5rCmmpivZt6W6ZcpEZ4NmLQxc3Ej6kYREAERcBK4ublxpvQk01e3PJSURgQggI7HZygiJZbzkSlUhRWqHcrq+OGOsjxHZbvYOovKRSpMkmbaZlR62U+ZUWXclu4abSgOZEYtUbLPb2dG1XT02HXADcG7gD872XD1uG4LT+3WpGELntlFW2yTRizlmpx7vpfOw5ZpFddC8zJiByyixlp+nmxwafEI1KoIteBJIYx2fMluHb+z1EnQdVi/Pb167m45ra/OiIAIiMC+BMJvqzPBwOra6QJbW0I5emw+uioCuQQG9Y8nsezbxCjA1e3nsQrIxouCP9xVSFg2t4o6zdzeIcwQmVFj0685kBm1ht703g3NKP/W0FVSzu5wPq1w3S27q0jeQybjFEFEDKo9iLe1DGifUcULfuIZ2f2TIoymzIEUCD/cgouKzZjoDFsDz8p/uoALaRkJsjJRYhEQAREQgboEGCxm389LY9DuQ2Td6is3EeiHAOrf0nO3dL7980iJsx8DWpJwPN9e1NyWlRk1Nlbxgcyo3F7nTD87TK83o75yFl8rGW8BT9/q/2VRC0hWPjxdU3rrO0GWDPsmdvafKaXhDP6RfeUfSy8Y7Gl9JkzGHDo8oCtOyctp22FLSSQREIGrEfB/q0EK2NX6hurbksCspjTVnYYzRMq0lC0qi1nk3FnJzlU+mVEyo6JO3tXP2ZfDymeqtaPHqWp0xb0TYTDyZ0eCq+lkZfMMoMO30klTDmL4txvvwX3uQbc0fvRG3lMXpREBERCBkxFwjp5XUypO1sqqTucEZm25WfWekz08jLOBBksCc55VZn02gcyooV2cA8G0iXtT5mVGeR60al/dmnaI2TOsAp09H56cdbiGCS54zOK9Z8+eTSvO49pyl5mpAO3PlH0Vi/c7O121l9Yo0dPPUQgY5tmi6BCtjJCzr93ZXaUMMrokAiIgAiJQnQAGWPU8laEIiICfwLAhjj99D7ofn9bCwvf7p9iJssO9mWVGjb1OZtSIoreDLcyo1o4eXhZJrLO2YvKucydYMpWdm1ufCQ7+Go+L5ARVZhaFkamHYd4Pc3bCBPfu3d2dPxOlFAEREAERqE6Anfur56kMRUAE/AQ8RtCYWz/WEIp3lq+HT470pvXJjBr7lcyoEUWHB9XNqNaOHs927tJFop43fLc+OslPVs/u9ZWlqTAtzxR4o8u+dLBppYzoNhZFM6Yyi7KpAFtkzjcXZieN4U9c0hYlKk8REAEREAEPARSG3B03PNkqjQiIgJNA1ifw+nH0UDveHuil/hcIWh/ft3Ji2TqZzKiIsMyoCEg/P6ubUe0+rw5EQhbv37+fpMmm6Nf0X8ySARoBk3/99Vd0lbctl6KT1/lJD5kysavPENXV6q2bm5tZgRna2crquI/A0mNOHJZ8PbMtrpMiIAIi0IYASqQxxzDIwHrhY0WStkGnUkRgPQG0UM+E91BQb1orUqHFZU3G92DQyYya7bcyo2ax9HCyrhnVNKKHd1aSIE6N45q4ydoVJMDtOuvRKHDHFpTe7S2zYSO2tARA2QlaXl2K1mG51vv37w/9CCD8LGqUGyZVWkJWWSIgAiIgAiEB/4R8eJeORUAEqhDwe3korqu5yaH6iJS1N/PSgqkqMJ2ZyIyaBSUzahZLDyfrmlFNI3pYsZlcQUPPkzU49rMl3/nFw3ngs+TvHNHNHvQwt4Bg7Lzz4MGDqYSszHz69On0/OHOLLUO/ZbJ5EO7sQ7XFhJYBERABEYCnoACRfSMuHQgAhUJMI13e3vrzJDgbtI7EzdOthSQPisGIeo77s0sM2q2UTi5pKgvpR/Oy4yy+dS6utQ6BWZU04gez9rUrpak1mqw4nyWHK6zERPFpRzxRpwFBR8I7ITb7EjPWHgOLw/didaZnfMhNq2TJjhin5fMIiACIiACIiACByXgMYLGqvVsDS3ZJqPw4cG+6w+WRJUuKjMq7KW9HVc0o9pF9Cx5pyK4nTgLI6l2+bnk+1c4z9AcS3yMxuoBHXsfTAf7fWc8DGLFl4zn/dOnT+wTUZyzbhQBERABESgjoIieMm66SwTWE/A8fWMpHW7QM8q2FCYzJogO9gpXXzITerAFIkS7/FziYwjTAzqZUVlmVLuIHm3QYzw5s5eePXs2e35f7/isSLuc5FFnR6esooko2fcrAMSvXsHLQ6MseaO5pA6c1WmVWAREQAREQARE4OgEjr5Bz8gfjxUG//gzefD69etkmi0SyIyyqcqMsvnse7WWGdXO0TO1b6cEe45UnEq76Rk2Klr6NAZbHW1a9IEyn10fZMu/Y7gmDff27dtIvPPF8owVXHLoAIHpoDGZDkRABERABERABETgxASInvDXrn9rKOvbW3i42JvSX/0qKWVGeTDKjPJQ2itNFTNKjp69mi9R7tKu1QXPZKKkI18u2NSG8WYXLwOf2Zq2KeGsO+5Rt3XLGwuAl15eW4uk/EVABERABERABESgMQHPbPcoUv+OntyA+uk051jZjQ6mKvdQkMyoELjMqJBGb8dVzKhGjh427PCELPb/amvTCQw/tCzkqAmWNlqLkoU/2weR0qDThiO2qOANG1ak/+NprQeZ0Xh2cbf1T0wSioAIiIAIiIAInIzAxR09RK+3bFCZUX7aMqP8rNqnXG9GNXL0eF5wuIfxXbWH2GGJS35ovjMlRFF7FfjmcfTgeYzy2e4nuwJN1wkj9hWW4LGQe2naZ+nltV1DKGcREAEREAEREAERaE/AM9s9SoXuNB73eZC1Rw9VyKr++irLjPIzlBnlZ9U+5XozqiNHj8J5hg6EX2Bpd54Ct2v7Ttm4RL7fVNBzmgX1sCr7yZMnERPakZVc0cmz/lwaQhTUc9YWV71EQAREQAREQARGAifboGesV9ZBszhumVFZ7SIzKgtX+8QrzSg5eto3WaLEpd2CiYxgg/TEzZe8XOD/auPoYVS7vb2N2oSwLGJKo5Mn/mksT1vq6iemoaqJgAiIgAiIgAhcioBnWcMIpGDycry32QEfsc0ta2kOOzefZPol3VJm1BI6mVFLZHo4v9KMauHoYZmM5/H+9ttvewC6rwy4BpbiGwuew33r0qx09jPODSKlQ2ZNsBTUhU8MTEdrzuz7ffeCiqy/Bd/WbCZsztf+QwyzkuikCIiACIiACIiACGxB4HyOns+fP+eC8liCuXlO08uMmjJJnpEZlUS0b4I1ZlQLR4/nBYehTvDYvhx7KH3JD41scvQYDVSw4cvSCl6jFP8l/Bd8ezKa8cCVubV3yS9hy5RG120TWtWysipLBERABERABERABEYCSzO4Y4LwoP8NepA20m9D+ZeOC3xDS1kZ52VGGXCMSzKjDDi7X1pjRvXi6JnGPuyOtb0AhD4tfYAQPtqG2WgR4xlYugv/40bhJLQjK7aiUZCQ0Wbrk5eqvNd5lhwuhVzJ0bNXo6hcERABERABERCBrQlkzfAdxRoqCM+JtOItsMuMKqYqM6oYXYMb15hRcvQ0aCBvEYbRW/AEeks9RTq8YEuBbUb9DODGXfYlhhlieaIhEC/Pr7/+at947qtLHZiB/1I7Fp27lVU7ERABERABERCBkIBnWcOY/sSOnqUJv7Hu6w8MrX5JC11f6DlykBnVeTsudeCkGXXz5cuXTeuG3Xv//v1kEZ8+fdLSLR6zJYf31s2UbKD+ExAvg4clS05GHfpn1i3JxMTcRjG6lIKX5+Ld22gdVrRdNtYp2Z2UQAREQAQqEpiOUNPM3717py8/TLHojAiUEfA8dGPOqIuHWLp1c3Mzyuw8ePXqlbGtrDMTO5nMKJuPfdVQ1JdulBm1RKb6eaN1bDNq84gejyebjnJxM5gOQWznkpfnKA7+6t06K0OGxtz9vJN+0CwBSIxyLC/PLDRah8d89hLE5OiZJaOTIiACIiACIiAChyYQqYV2XQ7h5SnT2Tyz/jYc+6rMKJtP8qrMqCSiHRMUm1FdOHrkyKDrGHsDL8Vr7djh+iy6AJSBPbeO7Fo/dWtyRk7MgeSTJ0+WkP7yyy9Ll3ReBERABERABERABI5I4JQb9JTtRcAmBpu2oKHPF1gHm4rabeYFoAzsudWUGWUTKzOj5OixqTa6ygKiqY9gLJuuPx7rwCBAUOhS2MjSXWymUzY1EWVI0dONtAmAP8TkTFSXjX4amygZy6o3EkbZioAIiIAIiIAIiMCmBAzdflruUaa9s2KUxmpuqg/LjBo5rzmQGbWG3tb3lplR2zp6ePCiXWlnKRzl1TYrfJWTRkSD4GQRLvBGG99idBb94sWLqauCNtU2ByFAY9N41tBlzXqF2epYBERABERABERABDokcEpHT1alhkbJ3VohtyllRuUSW0ovM2qJzO7ny8yobR09nneBNuih60yDQcb+JEfPiMJzUPCGAv6aLZn5aNTz588j2XAeKQ4rYsJPozNPPWXT23VGBERABERABERABI5CICv4ZdOYl1rEnFP4UXG5H0uJbk/+lBmVRORMIDPKCWqXZAVm1P6OHkPoXSC2L9QOODQitdqL2n+JbIhT0KOKg3revHnz7NmzCMuPP/54d3cXndRPCBjrS41BWuhEQAREQAREQARE4FgEskKVC3TXXWh4pvCngm1qy8iMmgIvPiMzqhhdgxsLzCg5ehq0S6III+BQ4U4JdnOX8bPMnbbOlYWTMIRPHzl84azksgq78DVbj8lSiS5MUVUXAREQAREQARHonUCWT8RWkPqpqmGzLAmJLbPpVgaGSDKjlhrFOC8zyoCz7yX7LTFrRm3o6HFG920dzrdvk3hKN7wMUz+CJ8OLp2E4yd3bnz1iiM3J4sYWzre3t9EtPIGs5IpO6udI4N69e0bTKKhnBKUDERABERABERCBQxM4paMnq1JD8xWsBspqd5lRWbiSiWVGJRHtlaDAjNrQ0eN8FxxiSep2LYo7zFjBa7vutpPq6DkXDCpZq7d+//33adOw1dysM/XoMOvKP+U25m/MyYxpdCACIiACIiACIiAC/RMw1Pup8IewhpjjZGZ0Krx9pkAntzMMr8qMCmnUOi5oMplRteDb+eSaUTs7egxx7Xqe5qpt3IpPWUMXvKEYj53fWcfLQxhaNNQRqOK8vaxGp7nL6NIgFcPTNLQqIgIiIAIiIAKXJZA182eoRl0BNGJnluSkamz7snR1/XmZUesZTnOQGTVl0skZ410xa0bJ0bNzwxlxT/gOiNHaWb5jFg+3gpeUZwBj6oAVW1Mvz6+//npMVK2lNt5QiGIP2K1lVXkiIAIiIAIiIAIikE/AUO+nmdmq0TT9XmcKlLRXr15tKq3BWWZUMXmZUcXotr7RfldMn9CtHD3ODXpscbeG1UP+xhuKpUA9SHhQGcocPfRbo75cJZbnjz/+CNOw09u7d+/kkguZGMeAMrbpMR4HI09dEgEREAEREAEREIF+CGTpM4ewhtjLMprmTNLmY1ubhvMggMFZZlSygYwEMqMMODteyjWjtnL0GA9eSOcQS1JDgese24tdD/HerwukYm50rYJXvB3UQ4tEXh4EJpZn62GsIpYesjLahQV0tq+tB/klgwiIgAiIgAhcmQDqK5+eePz4MboWhsfN//xxwDaufHhU4zh943wb9Nga8uzjkLVvy2wO9kmZUTafNVdlRq2ht+m9WWbUno4eOTJsd5j4rHxOnj9/npuDMYyhvkyHbXl5cgmT3u7Y9kNRUJxuEQEREAEROB8B9ssjxODu7m5wNzDjMrgbxn85g63CVdKQkvTng9C4RjAEJg4dopufPXvGtzLRi8YoDw4YwVG97t+/j7unsWxdFZe14aCtFHVSL5o+Vz1j0dbW86C2SIcA20n7zoohM2oWy+4n7Y4dPRRfbyRuVMxsKbag01uYIiBbTGuiKoa/cXQhMStoWBLC6IKjixGIzBmKppl0dcamtPX7sSsUWwiDekevCDtJshT6Ffvn4dOJUpLVtLFYsYUSGaXUzyQBHk8jDZyhbSTQJREQAREQgcsSwGXDNgSMFMnBnQEdSuEMDSoByuGTJ08OoSIWNDF68ufPnwcyVBaVuJYmjOcCq2+qCC0JSWLUdRprKcG5z/tBwSHXGtoF3cuXL7PKxRZ7+vRp1i0FiW3OMqMKkIa3yIwKafRznGdGfdngj2HGg4MxwFP4p0+ffvzxR2Nfj6WyeMsQNIgwnlJ2SbMkOecRfheRTlYoPceAPHuJETeCMLtOFUUzSqaffgKz5IeTPOn+fJRSBERABETATwDVwnj9DpeYw/Bn2CwlUrHfR1J4fwLG+qOP42jRBE2AhWbFrbNUd0ZV0qAPl7UsSnixJwIdrFkP6aqgLGJOa2jHCtIHlnrX0nluaSDwUumclxlVhb/MqCoYq2di9PzIjPqqetlkON3zeVagZNEMYAX+nWlZGOodunsYcaeijmeQOclHCZIEnD7HEftwEI5Ps+84emayaCUwCNjGRodPq1EXXRIBERCBoxCw373DCFjmDtiOAB6KKqpgNNAPP/GPkP92wm+R80qfF04fv4cLOEvcUFPRhXBSDEM2/856N0KFagsafeY5C23pZJ9VCKXK9bG2eYfIjArbaKNjmVEbgV2ZrT2Uh2bUJo6e2QiI6AXHeGBUksHDmJ2IsnL+7G0sXxo+h+rIlWB0j6xLueMT/Mc5KFph2rt660hZNDpJbL8i2qgInaCQGCIgAiLQjICtHQ7jXT9vYEbbpCqID2j0OOBTGJ0OHA8BL1xN+okO4e6hah4gU6Vl9sxQ5dAeiDohl2Z7CzxnI1BmE1M0OliU8+l/wmeW+exJ2xrqgVVWdahjMyWZgmaRDidlRtXqPDKjapGsmI/fjNrE0ZMcU40XARqGcTsDCUY4cxG8d8IRnZ880rOTCeFboKv3qf3kUKOKHeLKWdku/7B7jMcoQBCbDUwbfUBXRrq+7vbwLMjrCSsHERABEZgSWLLGx+GPgx4cPbYqiJCDn8IfLTJ4SQz1csjTH+oyZbvpGYbFsI0qHs+a5aigEI5KQYYlx5A9pm9KpsPMbRoR1Vn+XVXKfmqi6rT068mMatNPZEa14ZxViv2SCc2o+o4ehoHosZ/9OdUkuHHpocVBw+i7NMCEaBj1bT2GF5YnnzDPjY6ng2gIaqNCr5lt1ig1tMJsV8SBek2A1WttDxtdOWSr110ZioAIiMBeBGwFaRj+pupZS2kNVXAQjwF9jTuG2tkQGIA60RIH7FTWVhfBQgL0E1KOni+qwDGVxR6gRgO6pX+5PWx0jqOUEBtznu0MtpYVZj57+8lOJoGHeDuf1s3yMDZW3uzn4mSdat/q2A942J/HY5lRmzbZ9C09kucgfBLrO3oYacLClo6j+s/OHnCvMYEQ5RD+tF+yjFhh4l2OGYOXyHCeJ2oXqc5a6OwKLIP/7CXeWWfl075edv9n8G4vkkoUAREQgdMTsH0cw9i3o1lO0YbxxqVayzFs7wkF7Qhh7IQMlLPGUqii0KAeUXHTJC32QcmZ6vCekJNQpOmxJ4ex1ic4mBIwzvRcX7qWIXl0qbGSbKuRMqPq9iuZUXV5rs/N7v+hGVXf0WMvGxveC5GrZbYDkQ/VKGZhex93D82w356hK66YgG4MCUQDUu5PtUgIs8qxoc3TOmue/SriKRMREAEROB+Bnh09tieCUbjuuEButhsFeXbsAEvTn6H2kuv2wt1jd4BIc2aY9sSbQDKUanp8KUcPxKYEls70rFvSW2w9LaxUYy8PD6bMqMZvp7C5C4577uqNSdYqzn48x+HybwWtZd/y4cMHOwFXae8xzd3d3bNnz8afHDAO8X75+eef7927F57POp51Ho05vH79+v379+PP9gc2JXskbi/tCUr0+B+Xqklz7NtblgQ79PlIoYzqkqUqRffqpwiIgAiIwLEIPH78+OXLl0sy4ylgFF6jE05zJrc3b96Q8/TScAZ5vv/++6Wrm55HsEePHv31119LpTCAoic/ffp0KcHs+W+++ebjx4+Ge+uPP/4Ybxy8PA8fPhzPLB0k28U2SJayPeh5W72PKhVaQ9GlfX/ST+weGIqHgk2PDc80OLY5y4yq3gQyo6ojXZmh04yq7Oj5888/w3FiqQ7jq206tDPo8n5hNFq613me4dl+ziPvkjPbWsl+++03Iyu78YwbdWmJgD1VuHQX5+lFdEgjgS6VEbA7uf2AlJWou0RABERABHojgN6IN+Ht27dLgrGYiBnBpasrz5PzdLHSmCfGJLIh4XimwQE285MnT4yCUEuYCynWk8nf8PUM5eKaQZn3F2Hr26POb1TqNJdsB0RUzT7J4FT1e3mYVmdiPqpXg5+2lmhrmA3EO18RMqN6a1O7k48PSGVHj/MFN0yS4OUJh3YkZoKi4nBuex8Zw9p7oMdeYrvD7MYbM9GBnwD6SsGAiq7j7NJ+SZRyIGB3ckX0qJ+IgAiIwOkJ4EPBpBxV0ml9WaCBrjg9X/EM+Ru+HmRDwma+nqSXh6ETtSQZRGPzoRR7CCaYKGsUfv78+VKJqF5+h9FSJgc6n6U0egKmGtcdK+z29tZZKI9nbliZM+dkMplRSUR1E8iMqstzfW72O3x8ge/g6Bkc/7waQi/PygmKWV5Jw54FXLM3Njhpv6HQKhrIcLUibMffLA10nZXq1Gy2OgkB+w1l6P2iJwIiIAIicAICeE/Q0wx1iGCBNoun8PUY669jubYAACAASURBVP2RsI2vh/BhO5aHRse0rqKWGL6toWth7fvDmQE4q2Ix0CcLOkFPHqvgJ8YtSSNlzLbNwe+//47jyVhBGYqB1cbcfJvHMyx3PDbeG6SRGTWCqngw+4zb+cuMsvmsueo0o3Zw9PBqw2EcOll4X/ByrDJ0hcjwPtoLg/G7N5ulCQXjZRr+nB5XRzEt4oJnUETs/jDLZJeQ1FlJTnbSHobtIfxkKFQdERABEbggAbRBw6fPSoGWwQKUZSxoYkja2iwf3F52N8AbVSs6BpM+abZRZb+SjLKEeKHtQf7MKl9Koc0K59m6R9l9Kbr64sWLBw8eGM9jmL7WJhthnlnHMqOycNVKLDOqFskq+TjNqJqOHsYDj3lGmtBhzKiQ9WbMohMOObM37jLVYL9JC5wRs1XTySkBI7p4mng4E3okl9LofAGB5LOZHMgLCtUtIiACIiACPRDAZjB0Ieb/sDwby2kvaELaTeMXcIsYuy+DgkGzrufL2Ih6II88yQijsI0Qj4Gbr70Q68GXZVZ+UyXM+SjHWeZMJ44euj3eQ6d6TCfEeVdxk42yljVeHWQoM6qMqucuZz8Js5IZFdKoeOw0o2o6epwvuHDFFk/jpv7+JAX7ZVGxPcKsbHdYUuYwKx1nEUjOX01zo4fI4zDFsv5McpbPfkzWC9BnDnQ2dGW0rhv9bUCASWw0VP8cdZ+dRFKJwNEJ4MQJVcFpdXaZhEMMu1y03I1MXIxtGwiyFSgwU7DhGUZhI4hpSEmVkS28K3lMtrXCjpJl9ZbAaQcNYu++QQ+eOFoKX55H3cJeI2ILFWV3saFnCywzarvnouAtJDNqo+ZwmlE7OHrCCvNOTAoaps89vn//vn3LuFmRnazuVbtQvaHq0g5z86g1YfrhOAxAm17VmWIC9qyLPZAXF9rzjahQxE4z+3HBurdpFxQOHmc73rWNJCpFBC5LgKX69rQwi7b28hRgxNq+D14gfJOoett5zCdPmlzBPHl60uSWe8r0R9mgBznxV6IP8/Vhp7JBHyBl3YCyNX1AZtQaemvulRm1hl71ez1m1J6OHmZOtnYM2wgg7nzH1W0bu1A5eurSjnKz9cso8fDTnuKbvUUnPQTsrm4/Jp78D5dGLsU2TUbX0t5bbVCrFBGICHh2oikYpqNS1vxMLjQgAqJuVCCvI3vRFtVhLdsW06KexWjI1n4Z3ZoW3OverHCe9uu2cFAO8cJMdaBsJLvcgBEXDwvxeluFZ+uHtm65V/c4TbkF72eZURu1vt3Vh8ekmqPHuUHPWFXeHazQHn9udJB8kSUTbCGY/YZKRiFtIdJ18sS3iMKUVV86SW7oclb+l01sd3X7MTklNHuS6pRV3qtSF+xde6FWuSIQEsBIsPUulMMtPBqhDPYxpSODkQb57QTGvbOXPIZT1l45s6UsnfR4HJK7+SxlfqnzXTl6CBDGs4OHblwMzmfUsuKF6eRstzQs7+qtHe0R3NYte6vL4eSRGdVPk9ldfXhMvq4lbtYLDhdUPxOquKgaaxW2lmP752q115XzQa3J3ZsJLaeBX/JqjWJ3dXsgPyUrgOT2zFNyaFApe3RsIICKEIELEsDyTMbLsG5rdzKYuLac7KdDXTzhMMm6MI1k64RDDrkTVMlyxwRoREkFHgmRU1rQCG32IIkxvKuur3DImWbCNePpTqEk0TF6CLLx19gyisSwf9p1tHVLO2dd9RCQGeWh1CCN3dX3dPQ0C+Lq0FZMRvwml5s16DonLgLlrGCBzLCX2F67Bpy1Oeyu3uHDu3VDMGeb3I9zaxkukr+9DcdFIKiaItCYAHuC2CXizuhhnB2mrG23e60FXLZHacS13c5iThcScsrRMzbH9CBrgx5ut3vXNP+tz6CP0aXx72y9pcb6isiMWs9wTQ4yo9bQq3uvx4yqtnTL78lmuqbZewTfdl2m63NLiqSp5vWQl3JgJCZ4demqfb7APWRnqKu2K9qesTklPdRovmphv7hPWfGWlaLXvXv3rgdjsmWtVZYI7E6AOO6k+367BUq51U9KwghVZecap/K8XXiF04XklDOX82nSH5QPAyJGGWMi3hOe0GbW2Zp2lxm1ht7Ke2VGrQRY93aPGXXz5cuX9aXygnC6J5CJhaPrS3TmwNCYNBerEHDKQzJcobavgW3PZIT4efpT0vFQaJL9wciwcVcxJDnHJULBbWWa4Xw77bZnhvRVLKI1fbXn2u0lGx40BiC9Xffir3J7IIAhlwwlwOqrsigpqq9HH+tH/+ElzDcQoypMf64cpJIK4VDi1przzc3NtGrTMxt1jGlBRzzDI3MUXw/diaU3RHLx7xEHxORT089r5Ig92ZBZZpQBZ5dLHjOqzh49/rdbs0VbEMf91KGllJzRcrrMdulSxy2UzrDSy0Pdme7o5+uSx22LUfJk6MpKHXos6HAH6F5HVL8Ox1kCi4AItCFA8EtSH+vKD8sbGHmSChv7962J63Eqz8mxcmUjempKEUi7hQdwpfCd3O5symbS0mcGa4LGDf8OEbNjU0o+lTKjbIBlV2VGlXHb9K7k0IAZ1dTRw7YILV8xnk/Y8PrbtA2mmSd1nWuGMExBVTxT5fWEPKzekqOnYrskB2OGc/k7KgJXViIgAiKwCwHPZ5uIL9hFtqVCkSe5gQ5awRpHTzK6apAtOVYuVcF5Hk04aTyTlVNaZ6FnSpa7QY9CTta0vsyoNfTK7pUZVcZt67uSQwMv9jp79Dg92ckhsy4Rz5jU3tGDd61uNZVbkgDqWqTE0O4MtMkbowRkkjucRznoZ0gg6YpODudhbjoWAREQARHokMDuH5YqY+LcpXjNN2QjzWRJzuRYuXSj87wzf6e0zkLPlMxpBA1VhrZmsNa0vsyoNfTK7pUZVcZt67uSr27MqAqOHvx8nrc/2301jlXxRPQ4B/KKTWXbrsk2qyjJRbIi0jhy+QGZvsFAy/cFciF4piVz81T6JQIazpfI6LwIiIAIHIWAc9x07grcrNZOedZ8qMGjPDerb7KgY0mbrE7FBFmOnt4i1ypyaJOVzKg2nMdSZEaNKA53gBlVwdHjfME9f/68MaDIvJ8t3TmQz95bdtK2XZNRWGWFXvYuPmMU9c/ByzP4HHE+5pLh69d4NnPvUvpZAsnebg/ns3nqpAiIgAiIQD8E2L/To4whcMul/R4+Tnlwfxw91Dc5FntwXTlNpGfaKOTosfkkr8qMSiKqmEBmVEWY1bNKvrrrRPR4XnDsztM4nMcZZ6SInurdrp8M2U8Hv0wkD911DJrloKADNF6BGMl/pp/Jd4I9nJ8JheoiAiIgAqck4Bwx+wxndq7ud9bxlO2rSuW6+eToWdln7CnAPt8kK6u81+0yo/Yi7yzXY0Y1iuhp/17zrNuC42jzO5muTybbdT1DTw53d3dT3YuPg0ZzdAWBZtNsPfIojQiIgAiIgAhcjcB0umWWgNOlMnvvdiedUrX8nux2lVXOZQQ8s91jzrgh2tsdY+nnOJAZ1aYdZUa14bx1KWsdPc7AmfYrpDxv3vbuJ5rTdkUno7C27hDnyJ/NEafL5lHFpl8GJSgx1/1PnPb79+/PAarzWtgPS+fCSzwREAERuDgB1m05N3ZxulQa83SqBwxVuWEdQ0Wc+W9da1nOawh7zI0x/13sjrH0cxzYmqHMqCqtLDOqCsbdM+FhWevocb7gojCKBjX3CFawbKeB5CpiJQE+8PHs2bMok1evXuHTiU4OPwuCeqZepNmcdTJJwFZzpX0mASqBCIiACHRLwKOJDcL36ejxS+WvadhYTqPUtmzDDDc99tPYVIzeMs9q+vbT3r3hkjz9E5AZ1X8bjRImzaivx6RlB54XXHsHNnFGns3/2gtWBll3+QkQa/PkyZMoPZsus9A0Ojn+5Ntbub4euj0TlYq/HRnqQAREoFsCQ+Ct3Ka5DYQRjmWbXAOfm+2l0ntUxAGI0+XRmJ5fKmrKSodc8Zhu9EQ8bf3wOh1Jmhydtm9uJJfsjilDnemKgMyorppjvTDndPQ4dYvpQp71QJM52AO27ZlLZn7xBIy4t7e3EQT8OC9evIhOhj/R49ks3LmPwHgjO/XY2Y4pdVBMwKl9FuevG0Xg3ASIvsaLredoTSvj6yEgdBdtYY3YndzrVMaQtk/lxy+Vc1/IqF2I7/DoHls/wrZeOsqsiJ4RxXjg7+HDLe3XN4yinubA7q7+Z/Y0QCpWRGZURZg9ZMXYsWrplnODnvYObM+bV1MTPXTBijIQYjPtaXhwMHWSpeRG9JChtmROUlUCERCBHQnw6mMR69Ym4o4VbFM0ARfMH+TO27eRrfNSUBH93c8fO9Oy1n6pqClKSK5sU6VlNgdP1M/sjc6Tzmaahks78z9xMo+5MVbf2dxjeh2IQEsCMqNa0m5W1ipHj/MF196B7RFMI1azTtagIF5PzIxFygq+PBaaekqni+Y6/ijL40LylH7lNH41+sqUVHcRKCAgZ3QBtKVb9FmlJTLG+bIgFyPD9peyogM8OwZEVUD3cBZR4EWKyjJ+Oh1J7ZV5Q+ZOLmV1cjl6Omk1iTElIDNqyuQQZ5Jm1OaOHkIqGpOis3oGrb1euJEzojGcUxbHtCEzrhFYYow9/r4RCCu8xmPngewoJyglEwERaE8geiW2F+BMJXqUijPVt0pdshwfTn9HFcE2yqSskzgnHcsy99TU6UJqr8x7hN83DYF+Wa/ZveyOfSlVLz2LefXST5mhzKhTNutQqc0dPe13mPcseEal2Gtq4gTaTG/PA2NnpAPh5WGaJWsTTXZrzm0atFjF8/fWGSSPCIjAQEAbalTsCe01mYrC75VVNC7vJcaacpOTpWHmZfV1TjJlTVyFUiWPnWIXrHBPFn30BLmNspfdcXTOkfy5unp0u35OCciMmjI5zZlyR0+3G/R4QqzlVj9ND2bgjKYNGQPevXuX5eUZaDj1rRDdTz/9FP7UcS4Be1O93NyUXgREYCTA1wbHYx2sIcCYUjA6rCnxHPde7fXu9JhEjYsO41k5nutTiEoxfnpyxmssJ8WUoQfdeJfsjhGFDroiIDOqq+bIFSY5zpY7epwvuMZjA+6nyOyfReaMlZ29Vyf7IcCXUKbNTc8s+/B5gSpP+Bhdrh8gkkQEREAEBgK8HglsZMGF5j+LuwT2LeNCbnxocXEnu7HM8XFcCEmFe6lqnhkjVJ2NlA2PMu+RcKl2Jz6vDXpO3LgXqZrMqNM39LaOnvYObM+IRaO2F8zZk7T01AmKZCy2mjY3sTzFvkXcQwUdQzv1+JssN6UM1FxiSi8CIQFehmxIj334RX9FBNi+hE33y2YOwoa45vHV9Jni+mJreXQPT7h6bk+jh09ny6JMCDh6/PhxdFI/QZfV4p4mFtX1BLIaZX1xh85BZtShm88jPGbU2Rw9noGQt23Buh4PUE+arCXfngyvmebu7m7qYaH1UZjWAClY7KCZrjXAda8IiIAIiIAInIBAcUQPdfcoElOdZz00T56eNOslOVwO04lGuwrFc5B2the8KjOqSqPLjKqCsf9MCh09zBB6gnLbO7A9OzHr2wH990tbwhcvXrx8+TJK8+rVq/WTTviJcncwZfbg/fv3kTD6WYWAhvMqGJWJCIiACLQnsMbx0V7afUvEC5D09RB6U/37D0knDrNf8lDM9o0sR097a2hWZp0UgYGAzKiL9ATMqEJHj/MF13h4IEbd03L7btBjr0aRYpRsQQLpp19/QEMiBDF5rydBwU49U6+TpyClgYCCbNUNREAEREAERIAJ9uSuzFPlZw03SrSHYOTBIFxTxInvddpBAwE5eir2BJlRK2HKjFoJsKvb7Xc4om7o6Gn/XvOs22Lc2nHdFsTtIIVkg3XVvdoLgy/v2bNnUbnMOKGvRCeLfxY4ehjvWa1dXKJuXCJgD+dLd+m8CIiACIjA7gRsbWd38ToUAF3CjikmgXNGM1k7IpHtOSrG3yxfRrLEMyXQBj07tqb9YpEZZTeNzCibz8mu8ho/laPHs25r33AeOpBs1+KnCL1k2nz4ZerOOOEHLPD1JOOfi2t94huT3xCxh/MTk1HVREAERODoBK6m7awfsFA/+KCEzQ39JDl0JnsOfoqpNhXehQx4efadFg3l6e041wXWeH1Db7jqymM/IHXLOlluMqNO1qDJsYBRqcTRwwjR4QY9zlmO3TfosVUBLd1aeghZmn57extdpTUJQYxOrv9ZsCWzHD3rsU9z0HA+ZaIzIiACInAIAra2c4gqZKlkVQYsPvHGR7uNuB4CFoiXT+r3Bl50+EePHtmBDzgy5JswGGY5epIr8oyCdGlKwH6xZD2z08xPfEZm1Ikbd6lqjEoljp7ktxgpj6wbDxLOdVu7fyfVVgXsoXepIU9/Hr1kuhKQM07vXi4fOknuwEzDbeFyypX8WOmT47E9nB+rspJWBERABC5FwNZ2IhQnUH4M70xUWftnUk1FCcdTU+brYUr/wYMHBm1a7dOnT40VeBtIh1ezHD1T9bXDGh1IJPvFYvTtA9Wxuqgyo6oj7SFDjxlV4ujxuFTav9cOsW6LbiHbNffZQJuZzj7hiEFfyc3Kn75gy0N7ubu/6OukTI7H9nB+HVCqqQiIgAgcjkCW4yOpsO5S/eQgFUqVVd/wxuiY74cmo+ZJQHFZc12oUnyzYhoZHZaOZkXOSU9TeMsFj7GZszpGe4Po3I0iMyq3fWVG5RI7SvrkiwgzqsTR4/FkN36vOUe7gr1Xqjd20nYtm6WpLmcnGS69nqp/ZDSqL5pWsqWiW1CPtpYqKvHoP5OavYbzozex5BcBEbgsgVqOjx0BJgepULYq9WUGK5y2NLRWVHz22SH0JqkAo0exlSHi2WvM+XopOoz25QnbdPbYYwSFN37//ffhTx2vJJBUzmVGhYRlRoU0TnacHKEwo77OrbPTk93Y0WOPXkMdmanoYQBLqgI0Ww9y5naMjdLTkaKpLQDmjrJlshHUkxvXg56UVLnKhDnlXUlXdPJhOSUWKsVrduj2SURnJVC9XqiGDHj0KL1dq7NVhiIwS4BQ3NnzsyejgX42TfuTWW/grPou1SX8riheHpaEo1dwEHp/wntZxjVsq4yyxB+vuOFdhyaJ8Gz3g76U3G8B9RgtWsu1QrDGcZYKClsjK10qIJDUDGVGhVR5LURvVwBm9eEwt6xjmVFZuAoSJ0eofzwsXzL/Xr16lRSFYSYz11XJkw6tQWAkX1VMpZsZd22AJKhU1OGz4fUUsaLL0txtKubsV5GEzcRrA2HTUpIvk01L7zNzmCRnq6Iup59ZBHiH8F2bPltfUonA1gQ8ZmfFB8T/bOLL2LruBflnfZmhIP/olnBMjBRpGsXTdn7gQ0reh+zGEImhnzaBrDGaLmTnpqu5BGRG+YnJjPKzOmLKcMiYfflTqeylWx4v4LRjzRZf66QnnIey7G9J1hImmc8/vGvmX5l/wczykBdZPBV1NgZXdJ1mE/IUVPCNNmdvPGST1BY6mmSIss/SpaJ7D/qTcDCmc5Me+oPWrhOx6XXsUkHMVCfySAwRODEBv2+iT83HHqTChkuqdmHipeMwiDg8Jj3Lf1hXhQpUoJbMFoeiTm68CdG1ZhPo5CwB57KG8d7GBtFY7okPks9any+T9i0iM6o988Yl2iPUYEZdxdHDq7aZg8Bu5qQYdrPZmZ/mKlsGRoHK9Fe8+I33CIw0LQ9eoqw9yZQGArZHIzmWn4+hZ5/789V6lxpFr5ddZFChInB6An4rt0/Nxy+Vv6ZLjY6jPxwTZ3fnwd1DMuxYJnLLSsT1hpZCDmwGpL1jltrCOB9NQBoph0uCnESUm0BmlIeYzCgPpaOnCYeMaV0GMyrP0eP0ZJcNP1MRPWeY4vCMxLNDZjL/YV+6m5sbXiscJ9M7E9ihCnazOYs4dLK7u7tpXAyDa2MvDwxZsu6fkByY03zapsfZ/exZlws6ejyvMidbJbMJ2H3PvldXRUAEnAT82mCfbz+/VOsDbUK1B8XDsGa5hBWHp4awfCbAhk18uCUaNFE1OUMToACTZtgWAFUWFcvI3Nmyl02W5ejJVSAvSzW34jKjbGIyo2w+p7lqq7LDiJC3GbPnBcfj19IgD4dGo+XKYlMJ6BjcLvxLQeyKZxThvwR6Y288v2LhL/FAKYE8/U45AcZ7bROIhhRujughiUZV1t88mZ8pjd3VI531TBVfqgt7eRpvhqW7dL6AwAV7VwEl3SICKwn4wxnQsvg6TFcOCOQZNEAPBH9NZ3OjrFDB9jvIUI320o5mK3L6k2EzJSvrb8dkVkoQEpAZFdKIjmVGRUBO/NNjRuVF9HhecFW+O+BvFc9ih7KZlmjctf3HfoFJadsYdrNlFXS4xMMeJZHYeHlWqlBRhlk/mTfLbXpsde0A4oFsd3X7MfHkf7g0WRt/Hq52/QhM1+K57kceSSICJybgV8DsEaE9Ir88/jou1SLSri84/C2R6eq8c1nDKLMcPSOKugf2A+J/cutK1UNuMqN6aIVmMthdfXhM6jt6Wr7X6NCe+ZaydVuRC6livWxfmB2I1az3tC+IOOTphtm0wo5engFCQf+ZBiW159l/ifbDaw/k/deuQEJiIT99+kR/u2DdC3AV3AJYvGnJb3YU5KxbREAEZgn4B9DeHky/PFPVZRaFcTJy9Ny/f99IrEt7EYiaKSmGre0nb1eCJQI2WJlRITeZUSGNkx17zKgMR4/Tk13RIZJsD8+6LcIxyjwF0Qu9LJPZKthWnO2fm83wBCdZN86ncKKKsN1gD2ug/HrqKL+nZ46Jr3lAxJxdcfsxse897lV8PYTd8rI94oce+5cZsC9evOhqechx+6okFwEPAXQnZ1RspHR5Mt80jVMeardeUYmcSpe1VDdt0PWZO7vEUJC90dJ6Ya6cg60fyowa+4bMqBHF+Q6cZlSGo8f5gmu2WjhaWrXUhAVW+pBV+FmWut4r+w1l++eWqnno81hfU8LsdNPJ8gps76l4SeC1dnRKFnTQBMmRuOVWXwdlKLFFQAREoH8Czu9X9rZDmVPpLVYyw4aL6n5BPTCk0e2xs0sM8ttRJ93W8RCCyYyKmklmVATkCj+dZlRlR0+BPVzcGNHSqqV8ysZglhGFGa5fgB3mlvSFVfzCV1hun8e8nhgOI7WG5RVsGt+PwAWbp2j1lt189hvKHsXtnHVVBERABESgHwJONYxBAX2gE7GRJFJLlgRzurGWbp89HwX4zKbRycYE/F1iEKylQdQYxe7FyYwKm0BmVEjjOsdOM+rAjh7P6hgiJ8viAqLM1y/AjnqebcfajRdldeifvJ5YsRWpUyiFLK/oql4En9tNNpWWRozchdM0Vz5jd3J9lPTKfUN1FwEROBMBFks6J0uyIiY2RRTGdBsFoa6sXwo6jcDvh4NR96tdym0UOXo27SG2Tm5rmJsK1jhzmVGNgfdTnN3JRzPK6+hxerKbvdcYF6NI11n0xTMt4RhPpdYP5JF4ekMBhMAlYnminkrwVJ+Lnpx6atjQkbswvKRje8ZSMc/qISIgAiJwGgJOZayfQdMZM84a8y3aiNmvS0V2b8Gwep5Zjh6U/OqGQ/UaHTpDmVE0n8yoQ/fhlcI7zSivo8f5gktG062s1Xi7cwwu2yEvcjQ4o45H2TwHo6dtNnHk+5hNc/STfDFtumILnxrn+6xaQVQX7sLpTF2ftWsvld3J7QekvbQqUQREQAREoJgARq/HJ8IEXg+DJlObnqlEpn+qGPOzmXhwFTeHbiwg4LSDhpybTXsXVOQct9haoq1hnoOAzKhztGNxLexOPj4gNR09Ld9rYcTNEqNiB004p1TlewpTCe2ABdtLN83tcGd4PU39Jrjne17rhCpW0KOkqy11TvsNZT8gS3nqvAiIgAiIQJ8E2HfPnoQfxO5h0PRssYdyuOkac7RcBfX005OdyxpGgVsaRGOhlzqwtUSZUR12BplRdRvFaUbVdPSM3qO6NZnNzfMMl+2gzMgazuQU2PazAkcnbVZ240VZHe7nrJcHnendu3ed10Wrt2o1EHO20cZMYc50htkZzjCNjkVABERABI5FgG/9JgUOZ9qSibdIwPDkkcEZV+6UcFYnnM6HOXNTsuoEssJ5KF2OnupNEGU4+8iMaWRGjSi6OpAZVas5/GaUy9Hj9GQ3e6/Z1RsgYiuygW4B0Gg2ybmwPLcgtohGwqW7sIGp49LVQ5+f9fJQI/Sqsm2zW9JAwtxOTlNS5ZZCHqIsewy2J2oOUUEJKQIiIAIiEBFAK0tOnjFobhopE4k0/RkpgdMEnGEesUzDnM2Nk7OxTgyUdUtZKl3nkwSyHD20piarkkhXJpAZFQGUGRUBOfdPvxnlcvQ4X3DNBqTPnz8n2y/XIB8yxKUVLgpDI9nuZW1bs56QpSSE3hKgvc3OUNFYZbspta9gUkmdiuTRGqd3nfuM3b3LHt5zE1PtREAEROAEBNgDcdapEVaNCba95rpQApPrtpC/+vzNrGoEE9RvVOu9aISNcvFjpx00UJIO06a3yIwaOcuMGlFc5MBvRlVz9NhBdHW5G4s+xoLK3rNR/E5BjNkoQPLAJhYuH0tmdYgET58+jfCOYh/IFYJDygjFGmsUHtCUWmkfAuHY7t72oxFlpZ8iIAIiIAIHIuBZpl0wp1KFwLNnz5L51F20NRRnqKy4GDBoq7uWktVUgpGAc1nDmN5ozTGNDtYTsHVFW89cX3r7HGRGtWfebYl29w4fjWqOnt7eawXyYI1H4TybLiayJbR9dd32vFnBmIzic2xLi96ZHGv2sbZZ8XJPFiigS3XPLfo06e3u3Sw28DQ8VREREAERqEXAM5e2piw0q6SvB2WsvWuDaKNk4AZeni00FoLHDZ2QKH1CfuDGhtZ8swKdir81TaB7swgke0WUm9GUUUr9XEPA5mzrmWvKbX8vz7vMqPbYey7R7t6hGXXz5csXuyZ4sh88eGCn4SrDdphvMv2aTsfs/gAAF41JREFUBB6RkvWaCsBTFHrIWCC23bqtofSbm5upGMMZ3B9Uc+nqgc6jOdlTZLype/7Y1hS1p/tN72rQnaaFdnvG6Pn4oRUA1W3DSTAREIFDE8BZYK/tp3ZsmczU8dbVTOoGCPDp06dN59vCOjLu2CtBSEz0Ma6W8K6Kxzi2lhZwVSxlCEm+f/8+eXLMwfAvOuf4t7XqW7E6bbLCuvH7euApN1ybdqEUQ5mkP8uMatYQWQXJjMrCNZvY6PmRGfX17P3hSefbrZmXB9mSAz+Pd1gFzzE6R+jlYThvMNTRGGGhoZxJVSxM3OcxTzIuHmf/6bMKFaWiR+27wWTFuqzMyh567SmalUXrdhEQARG4MgGPauFJs54hviRCh5YWdA/543lBmAbKGJZ5cuhhLf92Xh7qy8JwdNet4Q/hWsmgLbRTgMCffxvwX9+dtsuBvpGlxyY70naiXjBnmVHXaXSZUWNbZ5lR6aVbnhccT9pYfJsD25UzTFn4JeE9HkadkPmmw/komD0eHCvOZawUB/BEhyMQzNN57PCzMNtOjsvm3NjfESydVGFfMexeYT8U+0qu0kVABETguARs7XCs19L805ig1gGKFrq7kRv+CHwNWw+d5E8ptu+DJdsNpmpsGgao6pfoAygtaDuE/AxLxi4baZu79J6+VL05lOESAVtjlBm1xG3f8zKjVvLPMqPqOHrsJ21lfWZvt0scolJnb5w9GeW2xU57nnKjNM2UrajcNT/RI3HxwN8/NKJdEU61ptBm91I7NJ7idinY3KdZ1VoWZL+hWsYGtqy1yhIBERCBfQmEuxAakvCK3tq3MpaOr4eVYuPP6QERLljOThfV9PbkGXImfzuOhlieNloKQT2ROpqUv0EC4OD0gRL6D96uZn2jQdWSRdA97KCzZA5KsCkB+3kpVtc3ldnOnC4nM2oJkcyogUyeGcVeNsYfC6SXcIfn2aDHyGSLS/ZOfjz5/kKjfsOMiv/e9SlDjNFxVi3WS7ImB/oJutqawC6ca2sE2PpeKhj1k6ixnD/RF7cWtf/8jXA8ulD/8ktCERABETgcAac6N4xlP/zwQ8sKJmfXCNPeQs8kz2QAOLpNSxRs55cUyalvbJcMdQg5W2LZpSzizQvaQmpM48Yy+rnMqMZtYRQnM8qAk3spy4z6ys7dnmkZny47k42uZtVzSYboA+rtX9CGN5oBZkns3c/zxKIh0T1QBwsGwrHnhAeg6M3dwzCP42+NAyus4HBMbr1Vs2V3QjucMhnPNHaztqy4yhIBERCBXQjw1i1YE8RQtYVvZYkAo62h1A1jRN2Zkkj9G4eh8QDdBqmWBN7ufJl/YRS72UHd5tiOZ27O6LcoaYZyniTc+NnJreDJ0hstJTNq97aWGVW9CXLNqMRXt4gjTcb68kbbZe2u8YUCnm1PcCkxw8Sjjq9slAx6ZONt5+wPTzDeJHeeHuXf6ADOjHnE7vJHEfY69ioy0BC8uOlXLONs3BxUloi4obJDfavUaDYTqskffXX47EWYZjjTvvqhDBsdG48tJfbQ4TequLIVAREQgY0IhNvHDFogIzUH/DsMZ2vKZSxmSGK0IhMGLP7l55AhlyoutkVtI1TE1jkRgIXhqKZrasQwxHoce4gfZp4aayBjpVCqEaCBujWWWHZAc6AybfG9+TJ57LvYsWVYyxNaSgPkWg9LJAAPCA/OoNFFl4aHCICn1PSiym76U2bUFC+9TmbUWR+ubDPKdjWBadqBojM7OvV5h0bCjD/teRje6TwDY2IOqClGpk1ji6sUGooRHe8e4JCc8ooErvuTV9UWzJfyJDqprvwrc6NPLol63PPGCrhT1ve4LSXJRUAEjkJg5VhTfPsW6h8TS0nNE92gbEUVmXNvsr5lmdftLaiphoqbrELLBLtrqknywPS0e0toYVm7WB9JaEdJIDMq7EvRscyoo3Rjv5y5ZlRi6VbUY2Z/tgzujUDw7l5SCPDjRInHnwzh0V383PE9aww/Ri3G6mx6EIGa7QCbnmzWLvSlTStSlnmz6m/ai8LMjd6+hc0QFq1jERABETglgbLxZf1dG720GY4NXTYUm+kZNDp7oCQ3/DvOiRySkX73ToIM1Osojh5ahPbaHZohQMHSxbCbbX3cg2PRoNf/JUOxlBllvx4rNi5vra2flIL8m1W/Ikk7K6O3z47IX9vUsPPt2FESVAzctYWZXiWqlqjR2W8Zch7BqPNwlf5HxCYnGe+jGoEMX9WOK6RQLMIVZGE1ETj82f44YtVegDFEfOui7SjurUu/SP5E5hucyz64eBF0qqYIiIAIXIQAqh3LMdDfWGBlr+Ti6phgXCYzUELrG5atOdUYDELcAbuvQmJ5EQrh7rpfbk8bPrTa5ttkubKRnhj/grua3WJYbs1kOHRBMqOM5pMZZcA53KUSM8r2GzHy2RR68EPzBi8OPOlh9gZ3owHZXoNmN9/6q4ZgDS6ht62vgjMHuxUaVHZaBGO/U/ijJON1Ma3mcIZH+Ci1kJwiIAIi0BWBpffq1udn5w/rkmFodkb3FFcWPXBfRWsghgxJlbu4jm1u7HYNFx21DYGCUqT8rH9j2Ar8vk93QZeoeIvMqPW9q6scCsyoREQPL0djYoHR8enTpxV7ZFlWzMAwb0M4gCHqNGfereu39JtmW3CGYCJM+qVIB0KQdpxiovTpnoWDW23cSY4qjw7j4dIUwjilNoT2Lf0Mb+T1ROnhmU2PaQV0FP5G2TYtLpl54+on5amSwHhCFc5ThbAyEQEREIEzEWBoJk6EoRmFDZVg2Ey3SgXRu3Ah8bfXjsthLZJfPkHfZpREZv6KBR6+UoIahp4T/juEPg3/hlLlHqMuorrsGOa/JDCCDUH9Swn2Og+uIRhqLwHOUa7MqFnLpbEdITOqwdNUYEYlvrqF0NGnqcZq4AMKP/Qwnt/xwBnyijMCpaEHF9XIagkyCRjUf//99zGlDkTguARubm6WhGfKZUeH5pJUOi8CIiACItAPAdQh1mqh7Br6ri0tUTP84TfBLLFTtrnKB7bw4CxN9bXXVyGMT4QRGcIFbjUEpi7Frqg2zFXK+QjIjDpfm6pGUwIFZlTa0UMxgwOF9z4uQ/wOjJF4eToZI6cUBj0AaRmihrGTgYeQEyTHu8mA2qE9icwPHjyY1mU4Q1Bit7SXZNZ5EYgI8Bq5vb2NTg4/5c2cxaKTIiACIiACSwRGl8QQisK/0bQ2uh+Dy/DHdo0c9Kb+2V+G3n0+lQggoqgGz9pSK0zPEyTV7WY9U2l15hwEZEadox1VC4NAmRnlcvQYpepSLQLoH0uTJ8Qf4auuVZDyEYFdCBBDtxSirB6+S4uoUBEQAREQgb0I2F4ePCys59pLtqhcrGiG76XPhkSJ+anpySkTndmagMyorQkr/30JlJlRf9tXaJU+EmAOZDyODlpuVRMVrZ8iUIuA0Y2Nzl+rdOUjAiIgAiIgAp0QsL08xKT34+WBGEHl7NXAtj4sefMA9LuEPLkpjQh4CBiapKF/enJWGhHogYDRjY3Or4ieHtru/8lgLL1jfNWa546aSqJkEjACDlkKytXM/JRcBERABERABA5JgH15WEq2JPq7d+863M94lPbNmzeejydIax2J6aAZAZlRzVCroMYEis0oRfQ0bimrOMMhZ7jxrBx1TQT6IMAi/yVB2IZg6ZLOi4AIiIAIiMDJCBiOEhYy9+zloSEINSLgKNki0lqTiJSgOgGZUdWRKsNOCBSbUYro6aQF/yGGsZcY20gzBdSRrBJFBHIIEI8WbZM53M1mmcMHX3MyU1oREAEREAEROCQBY58FtotGDzxErYzp5UF+aa2HaMeTCSkz6mQNquqMBIrNKEX0jAz3P2AVNEPjrBzs03yU4X9Wfp28MgEivWe9PDB5/vz5lcmo7iIgAiIgAtchwMTG0kcJgPDq1aujoCDsyI7GRWvVLM5RWvM0csqMOk1TqiIhgTVmlBw9Icn9jw2711AO9pdbEojAMgGj6xpxtsv56YoIiIAIiIAIHI+AoeMxz9f5oq0It1GXIaVnhVeUp36KwEoCRrc0dNGVhep2EdiUgNF1k2aUHD2bNk125ix+JnZ39jajmWfT66QI9ECAOb0PHz7MSsLrSVuMz5LRSREQAREQgfMRMBQ5Y+OePjkwfCeDevqUXFKdmIDMqBM37jWrttKMkqOnu26zNHCy+EUfJ+qutSRQioCh1y519VSWui4CIiACIiACByNgq3DOL5d3VWfbOaWInq4a6zrCLOmWMqOu0wfOVNOVZpQcPd11BjbqY4faWbFevnw5e14nRaBbAktvKJRaVlN3K7YEEwEREAEREIGKBJaCWykCre+IA+LDhw+X9FUq9ccff1Skp6xEwElAZpQTlJIdgsBKM0qOnh5bme9rzoqFlqAtmWfJ6GSfBNg/bEnVW+rkfVZEUomACIiACIjAGgLsT7x0+9Ka/aX0/Zx/9OjRkjBLH2FYSq/zIlCLwJKGKTOqFmHl04bAejNKjp42LZVXirzRebyUulcCS2Otwnl6bTHJJQIiIAIisAmBz58/L+V7//79pUudnzcieoz6dl4piXd0AjKjjt6Ckn8gsN6MkqOn07601LRLEVydVkNiXZjAx48flyYwl7r3hWmp6iIgAiIgAmcmYES4HDei57guqjN3NdXtq6+W9EyZUeodRyFQxYySo6fT5sYbvTTwv3jxolOhJZYIBASWRlmF8wSQdCgCIiACInB1AqcMfpEP6Ordetf6y4zaFb8Kr0CgihklR0+Fltgoi6UGXjq/kRjKVgQKCLCZ1Nu3b2dv1HTKLBadFAEREAERODGBpdk7qry0mV3/NAzJjVVd/ddLEp6AwJK5tHT+BFVWFU5DoJYZJUdPv13i8ePH33777VQ+on9//vnn6XmdEYF+CCx9IY7PXt67d68fOSWJCIiACIiACDQgMKvRDeUuLXNuINXKIoxvqH/33XcrM9ftIrCGgMyoNfR0774EaplRN1++fNm3JirdIMDyvNkvGjBP8ueffxo36pII7EgAP/SDBw+mAtBvmf2To2dKRmdEQAREQATOTeD9+/e3t7dLdfzll1+wS5eu9nl+SUcdpH337t3333/fp+SS6iIElrqozKiLdICDVrOiGaWInq77wMOHD//+979PRSSoRzv1TLHoTCcEnj9/PisJ4bLy8syS0UkREAEREIFzE7C9Hkdc1GzLbNf33G2t2nVCQGZUJw0hMbIIVDSjFNGTRX6HxETusK57+rEGeaN3aAwV6SCwNH9C1DqXHBkoiQiIgAiIgAickAAbxBrOEZZBYZcepdpop8Z2y0xSapOBozTlueWUGXXu9j1f7eqaUYro6b2HEAExu22Ygnp6b7mryrfkhyYu/apIVG8REAEREAER+Ipd6gwKsxHcRvp9L9nS2jXdV3KVfikCMqMu1dwnqGxdM0qOngN0CaaAZvfwoytop54DtN+VRGQPgg8fPkxrjM73zTffTM/rjAiIgAiIgAhchADjoOEBYUvmo6zKf/PmzdKHNWlKfEAa8S/SpQ9RTZlRh2gmCQmB6maUlm4do18tbcv0ww8/MNweow6S8gIE0O2mH1tl7SEd+AK1VxVFQAREQAREIEGAEIPpevzxnv73MF7SSIcqaGOBsSl10A+BpU4rM6qfNpIkEKhuRimi5xj9ioZ/9erVVFZmVLTvyRSLzuxCgKnIqZcHSbRoa5fmUKEiIAIiIAIdEpiNex3l5MtcPet1BJLPfg12lN+u3ZhMByLQkoDMqJa0VVYZgS3MKEX0lLXFPnfxCYPpCKpwiX0aQ6X+M4Gl2RLC1I8Si/7PFdIvERABERABEdiEALHYT548MbLuM66HgR4vjxGOxJQky2SMeumSCOxIQGbUjvBVtE1gIzNKET029r6uzkZGEEMhQ7qvdrqkNM+ePZvWm72l1DmnWHRGBERABETgygQeP348G6Y9MiGup7evVrF5xIMHDwwvD18OkZdnbEEddEhAZlSHjSKRBgIbmVGK6DlYB1uaBfr06RNxiQerjMQ9CwF1y7O0pOohAiIgAiLQiMDS0DkWzwYifI6dPX3GM3sd3N3dvXz50ihdsTwGHF3qh8DSQyczqp82uqAk23VLRfQcrDsxCzT7SUs7BvhglZS4hyLAiv3ZPonaJ+fjoVpSwoqACIiACLQjgEb366+/snvxUpHsw8jy/H1DewjkYSg3vDzIz0IzxfIsNaLOd0VAZlRXzSFhILCpGSVHz/H6GEM+A38k94G+yhlJrp9HJ4CTcRrLzTyk1L6jt6zkFwEREAER2JTAw4cPWYD/3XffLZXC8EpIP8mY8l1Ks9F59oRmTxMWkc1+ZmEolAXaXCXZRjIoWxGoTkBmVHWkynANgU3NKC3dWtM0u927tB8eU0NoA7uJpYKvR4DxcrqsFM2v54+GXK+VVGMREAEREIGuCeDHITZ2OmsSCs0kH983aDCJgjBsuMMMYlj69FjLtaZMdOYQBGRGHaKZriDk1maUHD1H7UUE0zLNEkmvL3BFQPRzUwKzW8QTxY3DUYu2NiWvzEVABERABE5GgAD+58+fsylPsl7EzOIVqh5Hg2LJYjE2rLX9TYjXz+ZBSVZKIAKzBGRGzWLRyZYEGphRcvS0bNDKZfE9I3SCKFNG3/bxvZEM+nkRAnhzphHdfX4U9iItomqKgAiIgAgcmoDf3UM1WfM1/BVHcxN+++HDB6Zn+Dfp36FElEyCfTSXc+g+JuEHAjKj1BP2JdDAjJKjZ98mXls6EbzTyR/GYL6PsDZr3S8CJgE2tGPqL0qiQO4IiH6KgAiIgAiIQC4B3D3ocih4HufLkDnhtI8ePSKymz+O+Zfz9+/fH65+/vyZA3JjeoZjlmVxwN9wNfkvGRJDxJ9cPElWSnAgAjKjDtRYJxO1jRklR8/huw2xu8zDRNVQVEUERD/rEpidBmHvAM7XLUi5iYAIiIAIiMBlCbDABHfPdFqlGRBCeNgrFJukWYkqSARaEpAZ1ZK2yhoINDOj5Og5Q5cjZDfaM0/7pJyhXXutw+zCZib62FGsV5EllwiIgAiIgAgcmACr8pnV488fhlNcW3RInDssCpN/p5ihbjwQAZlRB2qsE4ja0oySo+cEHeYrQnyJ143GfqJ2WXR97969M9RQdeiGwOynClAHeW11I6MEEQEREAEREIFzEmAUZm4Pjw86XjTJt6bCfC4TTZJ/GdC1PmsNSd17OAIyow7XZMcVuLEZJUfPcbvKP0k++5LSV67/iZF+rCYw283k5VnNVRmIgAiIgAiIQAkBzIZ/7LXzv3/jLjzkFe3vQ5wOJ5kFZOMejjkY/+TZKUGve05EYFa/lRl1ohbuoiqz3WxTM0qOni4avooQjX2EVWRWJgci0P71dCA4ElUEREAEREAEREAEROCgBGRGHbThjiL2LmbU345CR3ImCTAhQxwv8zNhSoJ7tcQ6BKLjYgK4nJkyDG/f1AkdFqRjERABERABERABERABEdiIgMyojcAq24HALmaUHD2n6n6zLyk+1iBfz6maeY/K8FWCaC8AeXn2aAeVKQIiIAIiIAIiIAIiUJ+AzKj6TJXj/xDYy4ySo+dsHZDdl4nrYVlpWDF8PU+fPg3P6FgE/ARwFBIaFqbnG1vafTkEomMREAEREAEREAEREIFDE5AZdejm61P4Hc0oOXr67BKrpOIl9fHjxx9++CHM5fXr1y9evAjP6FgEPAR4PeEoDFP+9NNP+pJ6CETHIiACIiACIiACIiACJyAgM+oEjdhPFfY1o7QZcz89ob4keHaeP38e5kuwz8OHD8MzOhYBgwAOnWfPnoUJ3r17R/xheEbHIiACIiACIiACIiACInAmAjKjztSau9RldzNKET27tHujQu/u7jDLhw9qDkVGm+k2kkPFHJZA2GFYD/jp0yd5eQ7bmBJcBERABERABERABETARUBmlAuTEi0T2N2MkqNnuXFOcQWznE7GjirUBkOdDXRPUS1VohEBeg7fccNXyHIt1gOyTV2jglWMCIiACIiACIiACIiACOxHQGbUfuzPUPLuZtT/Bf71cAY/KX8NAAAAAElFTkSuQmCC"/>
  <p:tag name="POWERPOINTLATEX_PIXELSPEREMHEIGHT#68285829203D202D5C6C6F672050285829" val="183.3333"/>
  <p:tag name="POWERPOINTLATEX_BASELINEOFFSET#68285829203D202D5C6C6F672050285829" val="46"/>
  <p:tag name="POWERPOINTLATEX_REFCOUNTER#68285829203D202D5C6C6F672050285829" val="3"/>
  <p:tag name="POWERPOINTLATEX_CACHECONTENT#68285829203D202D5C6C6E2050285829" val="iVBORw0KGgoAAAANSUhEUgAABaQAAAC4CAIAAACTlHy0AAAgAElEQVR4Ae2dsZrftrG3o5M07mJdgq0rsF26jPcKJLXpvHsF2i1dalWmknQJtspUK3d50knu4mrtNp3s8nT6fl94Hh4ekBwOQAAEyXeLffgHQWDwAgQwgwH44OPHj3/gDwIQgAAEIAABCEAAAhCAAAQgAAEIHIXAfx2lIJTDInB5efngwYMvv/zyt99+s+JxDwL/l8Avv/zy+eeff/rpp7e3t//3Dr8gAAEIQAACEIAABE5BAFXiFNVcoJCbqxIYOwrUaktJvn37Vprq69evJdRPP/30448/tiQdsrROQC3n119//f33329ubmQsU4fVusTIBwEIQAACEIAABCCQiQCqRCaQJ01mc1UCY8eRW55W4y8uLqSp9oX87LPP+msuILBIYNhgZCx79OjRDz/8sPgUESAAAQhAAAIQgAAE9k4AVWLvNbi5/JurEn/87rvvNqeAACUIPHny5G9/+9sw5efPnytwGMI1BGwCX3311b/+9a+ff/65jyZjxyeffPL111/3IVxAAAIQgAAEIAABCByMAKrEwSp0k+Jsrko84IDSTSq+aKY6mOMvf/mL1uGHucjScX19PQzhGgJOAhrt3rx5M4z87bffvnr1ahjCNQQgAAEIQAACEIDAAQigShygEpsqwoaqBMaOplpCBmHUPcmEpnMWhmk9e/aMAyaHQLiOJTDupGRQ0zbO2HSIDwEIQAACEIAABCDQLAFUiWarZteCbaVKcGbHrptNKLzOjxxbOrQIj6UjJMXvSALavfL48ePhQzrs9ptvvhmGcA0BCEAAAhCAAAQgsF8CqBL7rbvGJd9KlcCzo/GGESFe1z0NjyPVw1JQOVEyAiJRTQKybgQf9Pniiy/ev39vPsRNCEAAAhCAAAQgAIHWCaBKtF5D+5evviqBsWP/reY/JZh0OWOjwUFqt6Vi6AO0wXEw2Dtaqh9kgQAEIAABCEAAAtEEUCWikfFAEoHKqgTGjqRaauyhye5JX/qRgbYxSRFn9wQmGxtmtd3XKwWAAAQgAAEIQOCsBCZnd6gSZ20OZcs92djKqRK1jR0q3ocPH3R8pnZb9Bf6qesupN+Fwece/A1tbCH785///O7du88//9yfCDEh4CQgI9qjR4+CyGyYCoDwEwIQgEDLBLr5mCZdwzmYrm9ubjSpaFlyZIMABLITQJXIjpQEDQI1VYn8xg5J34+dnVGjG0e7a6PY41t3d3ecgDjGEoSM9z4pAugCSvzMS0DfYbm4uAjS5KM/ARB+QgACEKhPYM6K0S8pdctLc4Ixf5gjQzgEjkoAVeKoNdtyuaqpEn/KSOH6+vrFixcZEySpRQKXl5fBgZF65Pnz5zsyEqkI33//fe/Rs1jkohHkQyVhPv3004y5jL+01CUu7xtdPHz4UP91Pb6YlKEDpamq7vYzV11PTl7LuUepgamZaQFwKKRef3k8qkKHgVxDAAIQgEBRAuqQuyFAq0pFMyJxCMwRkArw5s2bXbfAflamC01m9KeJmU4l01cO804L5xhuFY4qkZc8qoSTZz1V4mOmP6mIzrL5o2US7bDJSNscw9Rugh0V+OXLl+MibBsi94SMAJXatsXRbqaMxQmSCj5G25VUq4JBNH5CAAIQgEA5AnlHGfrwcjV11JQ3n+rkfQXGqcn8IQ1Ws+77+/uDVSKqxLi614egSvhfkwqqxH+tr9EuhezGDhlTc8l2yHTk/BOsq6uYskPv60OzWgdorXbyrktsXsDOB6QQ5NevX3crIcP0nz59ysm4QyBcQwACEIAABA5MYPOpTmm2cqSVG7Vm3TqwTF4ecoV4//596UwrpI8qUQgyqoQfbAVVIpuxI/s2BNlQ/aTOFlPKpFTKcamzm5zGWeQNKaqKp4kqg1Hag5NP5e3vJrOwA+V+aUdYc1dD/ngXlbqC8XEea3LhWQhAAAIQgAAEmiWw+VSnJhlNcqSeaXKljwDc3t7WzDpvXqgSeXkOU0OVGNKwryuoEtmMHdkdMTB2GI1DyuTYuiSnqd2doK5DJYxi1r8lP4Wxv8waMfL2d7GSCG/pjaZqcmP/Vc17dFJJrLTEhwAEIAABCEBgdwSyqwC7IKCpjmaMmmXt1OSBKlGomaFKxIItrUrk/BrLq1evfvrpp36tvtPG9VMXCUZf7faJhXWS+HKfk1E5KKxGmp361OnceJ0rMbTddG2m+69balRBYfP+lD2i/8tuHZDhXGOhipDwCiQXs9tcKt+fahaH8RfLJLwOZOGw0uRK5EEIQAACTgIPHjxwxvRE42ssHkrEGRLQVEcnlAdzOUUINILhI8nXmuFoztaf6Z6WTj/nTFZSgnwllWbm1SZdQe4JP1ElEqAZj/R6hC5QJQxQxq1yqkROY4dRAN2SKq6OQH92tO7uflV3T+nWxNGRHJMbWHRmkhzq1qTc8rNqPDpCKeOmUHVGOhFH3kM1P1vTmXX0CuQqiEqhN0W+lH0nW9qPY66RaKKjjazju8duluPyEgIBCEBgWwLD787KyK6dhuPNhraEGDtsPtxNJtDNgtQg0z7dqHlgdjWyL4tk0/uiP5lsJGHaMptmlVrmaX82jirR1/uaC1SJNfTGzxZUJfzHpWaJOXnq77jAeY+xzSJ5C4n0NvKAmKi2IF5pGTQDCwqe8FPWgc2PmtdQqkWABOG7R2Sm0eEsagylgUelP97MImk1EkQlQmQIQAACEMhLQIPFZP88NwZtPkTmLT6pNUhAs6C55jcXXr9ZKsfJ70TMSdiH1xc1qopRJfqaSr5AlYhqcv7Ik0PVelXiD34JssRUF+BpW433FFlQJCSit2tMb30jSJBkq0ec7WdMqQuRjWAryYN8E0Z61b5WDIJ0mvqppjgmj+GyqTpCGAhA4JwE/OeXMwE7ZwupXOrJCcN4CtGFyGOisnjD7LSgGLtA1fLMB1UCVWLYvFu7nuwZVr5QtY0dzuG2NfQtyCNFd3IYONu8JM3QLnSyL7RQj70M/iN4WzAh92IbF3PjR2vkjSJwCwIQgMBRCThHz7NNKo5a3Y2Xa1KlmZzlKrCFNjm55jwnsMK146bBKkCV6CrF2RmO67e1CS2qhOcty/Y1lnGDmAzRdrjJ8GHgpNFxGOGE19rIdHV1NS64Xteap06MBagfkva1FPXvOvmmvrRGjp52rtmAxngdWbKLWpaQk93u5CkzBhluQQACEIBAdgLSvrKnSYIQSCDQHZDhf7CFKZA+uSJF12+j0QFtrZ1XiirRNzlUiR5FaxclVInaxg71FItYJ/WlxaeOHWFOXXQe+HokOLJZeMwEByiylhE0MrUwxvthTi4ayMR5fX3tT4SYEIAABCCQnYBOs86eJglCIIGARxfok21HKdD8M8reodPom5r8oEr0jQpVokfR4EV2VaK2scNzvjHjcdDyum/6BoH6qW2EW319YyxMzZAEi2za0d9FC2V4OWl3qAbUPX65XYeQTy4eiv9OP41ctA2QOAQgAIFqBDRhiD16oJpsZHQqAlFfCGrH2KE60kuk6Zn/PdLkR58+aaFyUSWCWkCVCIC08zO7KlHv07OCKL+17svYNlAdFHxOHX4Si6DJa67/JHgfR12tbvU/z3ahFjJmYkPQ+NTUTpYHDx5MCqxxXUfb7PcVmHvN5Y+DvWOyxgmEAAQgUIeAJpGGnb2TQXsn9+VRWAcduWQkoMmYZ+2zy7G1yZuk0mQmal12c70GVWKy9aJKTGJpITCvKlHVs0Md1iJBKfb7VfMWS5cQQabHSa0+wSSZkHuzj0y6D9jSOj97bCeS6+6c14a2rrx9+3bXr4CEn0StmY0WFnIBJB0IQAACEIgl4F+Rjk2Z+BDwE/BbOpRmU8tUXRklUtR5pXP7R/zEVsZElZgEiCoxiaWFwLyqRFXPDm1dW9xNoJaHRtS3sznj8cndOsRnzubXo5u82Ny43kmlkzgePXo0llC71C4vL8fhuwuZqx21Wy0q7tqUs7u6QGAIQAACPQHPijqeHT0uLkoQ0IrOxcWFM2X5uiq+M3LlaHP+uZNiyGN3q/NKUSUma0SBc5PVufhdOKqEzSfX3bnaSVAlqnp2eDbpNbU3L1eFJaczZ3ScXDlPzmWPD0phTvhwVCPcJod5DYTHsHSoOal2Jhc95KPUSBXssc0jMwQgAAEIQGDvBDy6QF/GlpWCuSl6L/zwYkN37Dk5mY+hSgybaGvXGVWJep4dcxaaAG4jBrNAqk1+zhm/cevoqmOOj1FZLaDTXujxSL+hyd/AteaW8b7f399r3/iaxHkWAhCAAAQSCODZkQCNR/IS8DTCPscGD+zoZZvzmOgjBBebeO/OTZVbmA8HfDb5OcfHEKYFdKgSUapEPc8ODuww3pzJW1dXV5PhG5qHJ+XZKlCvuv+D552Q8izY9lhsOTGewdIh2nMWWd2iAW/1ypAvBCAAAQhAYFsCez+wo6cnq4303v7n4sXr168X42SPgCphI0WVsPlsezeXKlHP2DHW8cYEW3ZXG0tbNEQHl8wdmd7UV7uLQlhMfHKvhP3Uhm57qjh9dD0Q73g+HX0B54wagqD1kD4aFxCAAAQgAAEInIGAFtL9xWxfKYj6JousPDqyzV/89TFRJTwMUSU8lLaKk0WVwNixVfUt5Dt3kmvCO7mQ055vJxxyocFmE01bn18Z16l8Grc6sKpCtRubIec6rwpSkQUEIAABCEAAApsQ8Cx89oK1b+yI9S8er3j1hS1xMZ52drmgSgxpo0oMabR2nUWVqGTs0AZ+j99a+/1anUZg2GLREoMqmDt4KYg2/Fnfk1AVOq44+Zgk9LDDgrR/PS51J7OmO5uYnNonhoQQgAAEIACBoxI4ubFDzrzVahZVwo8aVcLPqn7M9apEJWOHp3eTfVT2m/oQG8xxzhar74+AKKivBPu0jB2yvgXplPupU0LGeyYl9hm2I2lH69y6x1znVa4iSBkCEIAABCAAgQ0JeBY+e/E0heiv27yIOrNDRYgq/soio0r4AaJK+FnVj7lelWjI2IFbR9eApBvPndaRYHqs3ygr56jveiS0nGrOHdqe+vTp04CJ6lG7WoLAo/6cG0Jw7jhqjVMuCEAAAhCAwJjAwQ7sGBfQE1LHrRVVwlMXfRxUiR5FmxcrVQmMHc1V69wJmloh16HBzYnbgEAJNqA6xg4NaRcXFwEhuefItzAIPPBPY6vOXFM/MA2KBgEIQAACEDgnAY+Xd08mYR2rf7bahb7xF5vX3HJmbDp2/Ln5FarEHDdUiTkyLYSvVCVqGDu0ZcDzbn/xxRctAN1WBqnHc05uCe/htmWplrvO+Iz1JFSDjFphSCiLztweD9UK2fbbtwkFWf+I7DuTieikrsonk0+KQSAEIAABCEAAAqUJHM/Y8eHDh1hoHoUoNs0gPqpEAMTzE1XCQ2nDOGtUiRrGDk/vJmVVTkQbQmwk6zlbrMTD2GHUUcIBEHO7GY1c/Lekw+uDZIHJX+a80hYWv4Q1YxpNt46LTc3CkhcEIAABCEAAAmMCc4t545gKaf/ADgkZTPMmCxIEJthHghQWf6JKLCKajIAqMYmlkcA1qkQrxo7xGngjcGuKIReYua9SiQ9Hkxp1YbwDc0/JBlfIrUD1qN0rwRAo18E6GzXnyrthuLZfzbneYOzYsF7IGgIQgAAEIFCHQNRiz16UggQ3jWBymB0+qkQyUlSJZHQVHlyjSmDsqFBB3iwMxS/hDfTmeoh4xneYjfIZwI2n7FsaZuTTEYx/snS8e/fOfvDYd+casEb9U51gcuxapnQQgAAEIACBSQIeL+/+wQMbO+bWfvqyr7wwZrZzM7GVOR7mcVSJxqtyrgEvqhIPPn78WLRs0v0ePny4mMX9/T3bWPSazVl8S1fTYgW1H0F+E7IyRMmpIUftM+qRxchyvAwcNZWLLB0nb95G7Wh3z2l9XhabExEgAAEIZCQwHqHGid/d3XEa+hgLISsJeNpen4VmTbvYxvLgwYNeZufFy5cvjdMWnYkY0VAlDDiLt4zJ6tyzqBJzZLKHG7VjqxLFPTs8plw1lJOrgmoQcvCbs3TsxcKdvVlHJahxMfaM20VbYJQAiqwJIpaOSWiqHb3mk7dEDGPHJBkCIQABCEAAAscgEMyO7ELtwtKRNnXxLADbcIy7qBIGHM8tVAkPpa3iJKsSTRg7UObVbozzMuf8drZqbc3mmwDKwB5bTJ3kPDbtKQRDXkfy6dOnc0i///77uVuEQwACEIAABCCwawKHPLAjbXuy9jWXq0pjTpswQy4nZ8spJ4AysMeWFFXCJpamSmDssKlWuqvNFGM9uc9bTb+/5sIgIM/AOfeBuad0uEaabT5IUFmPD5eVM/AuVieCshT6OffVKGVnbDEtJAzJQgACEIAABCBQh4AxxR0LsJcV0Chflb6Y5aaFqBI95DUXqBJr6JV+Nk2VKGvs0IsXnNQ4SWEv/dqk8FkCjZVt4EQRTrDIGt/ocmZ9e3s7VtdVp2x7HgI0DlLWfqKoZZ9hslxDAAIQgAAEINAygUMaO6IK1dVO7G7rqDpFlYjCZURGlTDgbHsrTZUoa+zwdAQc2KF2M3YK6BsTxo4ehecioYcS/DXHlOpjIuNPc8uAgj/OuL6Mxjy2Fo0fJwQCEIAABCAAgd0RiHKCKOf7kJGbczU3yDH2HP3gcfsnqoTNx38XVcLPqn7MBFVie2OHIXR9gpvkaDueGR47m0jbeKY6ICOhRSU7d/zwww9XV1cBk2fPnl1fXweB/BQBY6+dMUiDDgIQgAAEIACBnRKI8txMmMJtgsWzmjsWrNyUHlViTDs5BFUiGV2FBxNUCYwdFeplIQvD8Qy3lwV2U7dla5gKtsLS3Ao0fo9fOdmDtavFyuzE9+xJTNR86MQUKToEIAABCEBgNwSi7AL2PKGdMhtT9zkhNaUvt7vZkAdVYq5GjHBUCQPOtrfsLmJSlSho7HC6eBX16dq2Ppy5G5r2WJd2pnnmaBpLYg+71pkR8tGIgqZjTS8uLoJH9AZqV0sQyM+egD7/blQNzh09KC4gAAEIQAACxyBwSGNHVKG6ekzYHOFvAKgSflaemKgSHkqbxElQJQoaO5wdwS725pWrTpmEjK2MtvmqnFR7TzlhRInayfLLL7+Mq0bnTk0aFPcOM6/8Y259+sa6RB+HCwhAAAIQgAAEdkTAmOWOS7ELpUDLXVokGwtvhyRMTe0E+7uoEj2KjBcJ9YUqkZG/kVSsKrGxscMQ1yjkkW7ZCh580uo6oYfSYOz8Bq0sHXJHCsY5OSw4H08r0WGeMpq0kMLwMBVNQSAAAQhAAAJRi0DGDKEpkoYbxZycKppOgpi7uzIcVWIlwMnHUSUmsbQQaHQUk6oExo6Na83wf5H+LF+djeXbZ/biltBJeUYvmc+1e2Vs6Xj37t0+UdWW2uihJIo9YNeWlfwgAAEIQAACEFhBwJjljlO1Zwjj+FuFJMxVXr58WU5aAzKqRDJ2VIlkdKUftDuK8etZytjhPLDDFrc0rBbSN3qoop/jbqHsRWVIM3ao3RpS6a58On799ddhHJ38dHd3h1lqyMS4Fijj2A7jdTDS5BYEIAABCEAAAg0SiBrWd6EU6Ii3YMVrEbs+wlLOrUO5G5BRJRZrx4iAKmHA2fBWrCpRythhvHhDOrvYmzcUOO+1vetvF51+XiAZU1PTSujibecO1Uhg6ZDA8ukoOoZlZNJIUka9aDORbW9qpAiIAQEIQAACEIDAIoHjHdhhTxQngUQd5TCZghGIKmHAWXkLVWIlwHKPR6kSWxo7UOZtkxB8Vr4kNzc3sSkYY5hOZh6P2Vg6Ygkrvt2w7ZciITsegQAEIAABCECgPoGoc7jsuUF94Sdz1KltsbMUbWApuiRmy7MLqpOoGwlElWikIgIx7IYdvBR/Ch7O9TPIZjJZW9DxI1ryVbJSL7W63v0NHcm0m0Du8Q8fPpSxR3sNlHj7OwtsSkU7xzHe44U8efJErWLYSBbLqHalw7TGH0JXUuPK0u6Vk7smLfKcjGB/bVqcRXvyQQIhAAEIQOCQBKRDarD+8OGD/msg7i70X9dduPzJb29v08reKaharuimjl3ifVKaJ2jqqAmk/roJJCN7D2flxXjiZCQYqxQYSZW79eLFi6jE1aIuLy+jHomNbENGlYjlGcRHlQiANPIzSpUoYuyQVUIjyiIOZ7+mUUrr7W/evLHT1HDYLbz3r726mKdPn2qAbNbq0Ys6ZiXhx4GExBJQ7ceOTIofGDs0UKn5BVnr/JsgWhCBn3ME7Hmk8VLMJUg4BCAAAQi0SWDRiqHJm0dyZ7RhUnIr0OxRg7X9rO7qL5hhaoKqcxY0h2x2AjksabPXUQO6UynYsLCdPhIlwPisxKjHPZENyKgSHoCLcVAlFhHVjxCnSnws8Od8txdzluuXDO3rCaqZypC/mF3lCPILMIommSvLc8jsVO8G5Llb9/f3PY1nz56No6ll9hG4SCBgD8ANvq0JZeQRCEAAAq0RsPvebrDT5CSL2BpJx6NnckjUpEiz0CyzR0mrfIdTgixkzpNIVHW3j0X2r6gS5XqVDDKoEgacXLdQJXKRzJuOPZwNVYkiZ3YYVsa+m7AtuK9evZI1/erqKrC1949HXci0Lx/FZAfIqLz8kccHQAyftatwGJNrg4BaUezgpNT6kzvUDseOITpoqrRTolGiY9yy3c/4ju8xaplSQAACEKhMQBtR5bcvj4wss0cJr/nAo0ePNOhzeHZsVR7swA4VZ+zkazDRXLGC/y+qhFEFuW6hSuQimTcdvyrRnLGjG6hk5pBX4RiKTABaaZfNXuqQbO2d2Ub/9VOL7bYBRWfMVOh3xjLPhdganV2Fc2kSPiagZZlxoB3SGTv0dTG1wyCmmt/19XUQyM9YAvaam8daGpsj8SEAAQhA4MAEZIzQHO/i4mJs5tCpHJoJaJaoeZdmjPrTAqP+axqp+aRuKYJNRrMCDVuaoNrRuDskEDWU2xP4YbJbXcuC5s9ay2x15oqoEv5KWRMTVWINvULPRqgSeV1KuvHDU6qxc5cGnrlFeHWCGpC68ckWWEOX7RMhNJ507Fyy3LUH1yxZkEhHwH4fJpvrZFNUZwfSLARsx0u971lyIREIQAACEBgSsCdI3Wg4np4NU/Bfaz42ObymBdrjr2Qez6kUovUJieGR2bnzRcv1ntSIIwJR9gsp7S1Dm9zRPNeSa85hxs1+KFXLSHcnG6pEa1XmVyX+kF10DRjDN23uOshX3dzkG6v+JcE2YfewGuyD3Ov/VKHmyChcb1R9kQ6co9ZzDNrOWzJ/HBhR5aLZ7V9dQWV5yA4CEIDAGQgc0tgxHuI1iKRZJSbXOYJJQlrKZ2hdQRkDbvbP4Nmmfto6VVCumnNFeyqFKpG3FY37maDqPT9rNo+8xW8wNbv9D1WJ/NtYPH5rwXCrkxG0ayPYtyIrvoqhgzYSjsKWq6FhgdMOt83PXLAdzwzhPe8ScQIC66tb5jPtagmS5WcyAb3Uk8bNLkF1BeyOTmbLgxCAAARaIKCz0jR0dn+a9emvxNxGs8Rgw6lmjxpB0jYRaKDX4zY97YlmP4uNSHcPc2CHvsDi38AiVbbmXBFVYrEdZoyAKpERZpak/KrENsYODX59OTUgBQOVRkS5HXZnlPbRYi9sC5y2X247VtkmIRGILS/xbQKL0xfjcVXHtq3FkG2/t+xZrz2E77fUSA4BCEDgJAQ0E9XQ2f1J9dWf9EYtD2odSz28/CPWT3Vk6ZDpoecpG7pS1uyxD0m40OOLgulkECzyNlt7lhs8O1QKglvb/lSjHa/FzomkeWZNS4fEsCEvNuO5ghA+RwBVYo7MVuFOVSKzsUO9//hoqDGCvl978uRJ8LULjX/qXHSY9vipqBCdU2W/54GFJSrx9ZHt85Ptyluf+wlTiNpvOeSjVqQGOQzhOgsBu5HbL0gWAUgEAhCAAATqE5AR5Msvv9RCl8ZW58bnSSGlWA4tHZpYav6plCcjRwV6pPKv9kdlfZjIth4eFLNXCoLwbX/KTue3dGiFdaWVLaGw9kzJnmUlZMcjqBKttQG7kfcvSGZjh7N3676KIkvH8DNOklgOHWmeh5P0bQucBsXKJtihkLZJyK68YTpcOwnIfJYwmmqZyNmknWIQrSdgN3I8O3pQXEAAAhA4KgHNA6MOROg5yFAyNDdo+4BUU5lR+ghrLjRhWNRqNDfYcA65pnR1no2aO2UxUeUtl5QR+e8401QbXr/HwZnXMBqqxJBGhWtUiQqQo7JwqhIbGDs6hwv1C0NLhwKl3qx36BgyWlRuuy+MDh+pdm33UHx3tkRF2MavyRx1eESuydNk+mcOtHuo3hx7ZkSUHQIQgMDhCWj1a3G2FkCQE/HwkRIHJQx9RoLc+5+eOH3kU11E+cMOq7IFStpsJeNL4HU+J5iUFy3Tdiu4c3HKhaNKlGM7lzKqxByZTcKdqsQGxg71a7KYDg0N3U6B7FqlTCfGIYiqFRmeN9l1qZ7UbhPZUdjZneSuVpDs9jDJob5f4qQYxwu0LXr2EH48GpQIAhCAwGkJyFoRVXbpG/2R9ppAlvCw0DRsUQnXOCV3kijJTxI5yq1jkXNNaDoF5tGjR87lllz77tMKiCqRxm3lU6gSKwHmfdypSuQ0djgP7NDwMLSYyioT1S1GYbJNPkrKszMzKkdPZLsbTVDIPZkSRwQS1mGGVjkYZiSw+G4uDuQZhSEpCEAAAhDYioA9YQ2kkmmj9wsuOoH0mGCGs9lAzjP/jJrVN2LsULvSEqlzlqiGJ2/0jPvuE1oLqkQCtCyPOBvJMC9UiSGNjNdOVSKnscPZu/WjlEorxV79RTlHhkUKdmeRsT6GSdmr1osyD5PiOopAgvuZWghadxRkZ+TFt95+TZy57C6aGpu2+GnK9YC/AgS6YxE3cejbXVNEYAhUIxA17RmO41qvWhxKkkvhUcKd895kGXb6YBSWzQ/skAOvxlwdAeOZdUht0VmkGtFoFJIAACAASURBVKk3F9uWNuqd2mkz20rsYRfklAFVwgkqNtpi/9+9JhsYO4YlUYe4KOgwfuy1PvNuP7LJOYh2pvRQdpWtuavG5lmrCbJg6SYAkuun7cRkD+S5ZGgqHc2f5ECrFYATlr1ORWjCodc5ahm5jmDkAoEzE/DPA7WW3m9g0RmiRRVOKcCeSmEnS0BpLwd2SE41J7U9fZzROeZKy1XMTc4iDSDrJ6rEmEmdEFSJOpyduXhUiS2NHTLJFx2ohMlGoAjODs5J3BnNzhRjhxNjWrQE97NN9jqllW5fT9lN3X5N9lVSp7SY1ZygVkZT0+IsnpUMeRwC9QnIJ6vvJDW70/EKpWXQgSCLWUR5MSymdoAIUUA87jN5mcg41blPyuqt5tTbzuxcZObQQaQaOPyGOTvB9XftOZI9v1qf+8lTQJVopwHYTb17TbIZO5wHdvR01HHolJf+Z6GLxV5sMUIJweweatEbpYRI50lT9jXP9GUIRI2kxPlnwyzOeW03dfs1OSQxe6HmkEXeqlAnbF1boSZfCHgILC5NKZGhglFnD7zHC2yT3dAepFvFacrYIX9JWTdkF+v3h+qDslHuk9JWPnz40G112QrpZL72KGbPryYTJNBPAFXCz6p0TLupd6/Jn3IJEdW7yQzTzsKazDSVLbW2hcW2UeWqrzOno5WE2NmJztyuYJs7W6XYTd0eyA/JSkBiW+YhOVQolD06VhCALCAAgSgCUjj7E9/UVdYZke1BqpP/hEOVXXFR6oBMCXZqCXc1x1ZrsWfai8mq6iWb/iorCIuC9RHsAnqabp8UFwkEUCUSoJV4xG7qWxo7qu0LaHAQWjwbz7O+UaK5nCRN2fh7P1h/kaWCan3AuYPXn+zJY9pNvcGXt3R96YC0fjZfOq+Tp59wds/JiVF8CGxLYNg36rSOOsLYg1QnwwmHKgN+1IEdSqc1+75qXAOxbByld9kbDD23UCU8lMrFQZUoxzY2ZbuX7vrnbNtY/Kbc0mdKDTHJuDv82cL1okgsOZarJg3D8mBMSz/BRJKW0Xmess2x9qrFISlprVLHvNsd9yELXrNQanV3d3cYLmsyJy8I5CVQ7YRI5mOxFefXBWJTLhpf44J0Ew0NMiLI8bxxS4dQoEoUbQ924qgSNp/Kdz2qRJ5tLOodnLZtyVThTKketEeqyi5qiyKh6vTVl/dCrhlrjsLSJs929l7lJbNVaovzSHUslV/PrVD0+WoSrz+1VXUUJzT39BxKXKhr1QCEmaMEW9KEQDUCWnWvlpdzPobjZ18jOzJ2aDjQnFCHuOn/7sYFVIm+yVW+QJWoDHwxO48qkcfY4e/dqm1gER1pSg1qC4s91GK1LVY8EcYE1Bh00tjK9iBjhxTRceKEpBFYnEdq7eJsxo6OpCZeu5t7pbUBnoIABCAQRaDmHjTnfGzl1CKq+I1H9qsDdQqiaUZXiTJtDP/a992w+aBK2HwK3UWVKAR2TbIeVaKqsUNDVM3+xfNpA/V9axAnPLs4KJ5Tu0sg6X8kS/ek7LSTBWOHH/tizMV5pIZzdP5FjESAAAQgcB4C33zzzXkKu6+Sxh7YoY+5MsSnVTGqRBq3NU+hSqyhV+5ZjyqR58wOpym3zqfCeqCec4/qGzsWN9r18nORi4B8FAMruOpdo2xs+kokdiyPzeJU8RfNsYvD+alwUVgIQAACJyewZi9qOXTM6zq2Tl2gi6wJAJaO5DZJk0tGl/wgqkQyuqIPelSJDMYO2boCTXKyVDr7p7LPgsezQ7v1JqUtF2jrb4t1Vk6wo6asVaDA7CXIahsaZRO2/uobtEcF1WC5GM4brBREggAEILAVgTaNHfa8bitW9fONMna0WZX1oaXlaDc5VIk0qsZTqBIGnMZvSZXIYOxw9m43NzeVcQQq7mTuOsdhMrxcoK2/LXrjlBPskCnr8xZB++wsHZ3dLeHzdfr6nax7h2RVv1CLrd0ezusLTI4QgAAEILAhgfoLVBsWdndZB9MtW36MHTYf+y6qhM0n711Uibw886bmUSUqGTt0Wkdltw6nv0n9gdPW3zDHZnwHdL6GbBNBghqMe89JXSQ0gMq7sQL5j/RzsU+wh/MjoaAsEIAABCCwSKD+AtWiSEToCMRu8sXYsabloEqsoRf1LKpEFK76kT2qRCVjR/1OzbOHRVXS673Vqgf9rQ7q6+vrsVVCH1EPjshNcDgaJ1unROQCAQhAAAIQODOBxXntmeFsW/Yotw4t7NWffm/LJ2/uqBJ5ec6lhioxR2Zf4WuNHU4HivrGeE+3W98Eo8Zhm2MXvXH21by2klbfiNWXU4Lc9dnj8Snuck6L9abRCTVv374NEudnCQL2y1IiR9KEAAQgAIE2CdQ/Ud7JAc1ToDyz7p7nJtPvPvcDXNizI1SJLFWMKpEF4+aJ6GVZa+xw9m7BcnqFknsES9jCUEFyslhJ4Icffri6ugoSefnypewaQWD3M8G5Y2xJmUyZwEUCtqWJGeQiQCJAAAIQOAkBe7w4CYRmi+mZdffC118B7bPmAgIeAqgSHkqNxLGHBqkSf1opqKd3q2/Blb+J53TS+oKtpM3jiwTkc/H06dMgmg4i1aa7ILD/qW+yxNo71Ox/+eUXnDB7hlxAAALNEugcMDEdxlaQVkflSsC+iVhu5eKzXl2O7cqUObBjJUAeb4oAqkRT1bFemGMaOzwmGLEbb2pYD3QxBXvGaVunFhM/eQQNtxcXFwEE2TJub2+DwOFPzWV1gO74KNNhnPG1Tu6wkx0/QkgsAdtRMzY14kPgbATkhStLLu/RmnqXvUOOgZvMFtaIzbMQqEnAOevuRarv7t1nfYwLVIly9YgqUY7tJimv3cbiPLCjvgOFp9tlD8smba5cpnK1GLc0WTE03V/MNNazQwlyTOkiVSJAAAIbElDXpw19WDpWVoEOaZINPXbhemWmPD5JgNWgSSwtBHpm3b2c46laf4sLCGxLAFViW/6Fcl91Zoezd6tvwfUINt7sUAgxyVYgoO5JW0CDab3sWdp058ldTTTW+KW8PGYUT+5njoNb8plrn7IXJYBBNiNenW+dMTWSgsDBCDg/gNiVGmPHwWr/MMVBldhpVS6qEsWNHVpar8xOjVVLMYuZbtXbBgr5opxEWCQgDyOtvAVg5XvssXn1iWu3S3/tvECXcIIiGgQgUJ9A0CXWF+BIOXomFUcqL2WBgJ+A/J6ieputpt/+ErUfMwp4+8VpQUJUiRZqoZAMxY0d9Y9c9hy+IGfI+v4mXRXih5m9KWvgDGaisnRonSHqYDmdYBpbNToEF9/m7LVJghCAQBYC6gazpEMiIlB/JgN2COyFQNTCkgq11fR7Lzw9csbOVz1pnjwOqsSBG0C6saPZAzs87qbYlQ/TpjVqBl/e0Rhwd3cXZenoaCQ4dzx//vwwJDcpiH3I1iYikSkEjkFAX6E6RkE2L4XGlITRYXOxEQACdQhEGTuYftepFHKJIoAqEYWrtciLqkS6scPZu1W24MoEE6i+k1XCgR2TWHYXqBPyx9Wtlpn2UdiE6azciNTkdscNgSEAgcMTUPcoBzftJGUNMLmu5R2jcSHWTzA5Ox6EwB4JcGDHHmsNmXsCqBI9iqNelDV21LfgOk0w9QVzNiC24TlBKZo2noyrWz4dyfY1mUgSGgYnd/irLDYmSlosMeJDYEhAnaEOaZZB9iN/SQR0BJgOok6zng8rgmsIHJWA3pGoiWvCLOuo6MqVK6pGyomxi5RRJXZRTWuElCpxNGOHcw9Lwh6HNaCHzy6eGTuMzPUcgevr67GVQbUvA+3cI57wBMdvdrJ4wBIHAhCAAAQgAIGDERivOdkFTF6OspM9211UiSw1jiqRBWP7iSQaO5o9sMNzOmn9D8S03w72JeHt7e2LFy8CmV++fPnkyZMgMPanbCWxp/rJgv727dvYjIjvIcBw7qFEHAhAAAIQgMAmBKKMHbh1bFJHZDpJAFViEsvxAqVKJBo7nL1bZQuu/HU9lbTtgR22Z/7iISueAh47jpyKb25ugjLKvUKuaEFg2s+EkzvGlpe0rE/4FM6WJ6x0igwBCEAAAscg4FQHusJi7MhV6agSK0miSqwE2NTji6pEQWNH/U7Ns4fliy++2HAPixqHvVi9WGFNNa/6wsiedXV1FeSrvSdyRQsCk38mGDs02GvbanKOPDhHwB7O554iHAIQgAAEIACB0gQ4sKM04bn0USXmyHjCUSU8lA4TJ/3MDo8pt76xw7OHZVu3DjUd9Lfk90e7RcbVJ9uEXNGS0xw/KFtYgr1jfIDIOGVCAgKLH7Kxh/MgNX5CAAIQgAAEIFCNgEcXGApT2d17mPXBrlElkisUVSIZXZsPelSJFM8OmXJ//fXXxTJXNnY497BsfmCHrb+xjWWuXb1///7i4iK4q9qUK1oQuP5nwjGlGDvWYx+nwHA+ZkIIBCAAAQhAoAUCUcYOOVa3IPMxZECVSKtHVIk0brt+KtGz46efflostpKubMF17mHZ/Btytv7GNpbJpiX72th2phCnhWsyTSNQjSR2VFbFlTC7GEIe4Naiac8ezg9AgCJAAAIQgAAEdkogytgxnsXttNQtiI0qkVALqBIJ0Np/xKNKpHh2eMwK9Tu1XexhUaNBf4t9c+Sh9NVXXwVmIBkjin4DZXwG6qLYHFO6iCiIENRpcFc/7eF8HJ8QCEAAAhCAAAQqEODAjgqQ57JAlZgjMxeOKjFHZu/hHlUixdjhMeVWNnY4V/gTzmLI3ggW9bfF3UfZRWo5wbnuSa5oRcXWV2wXayoQQHu7SksV5Lj3nx5z7N7LiPwQgAAEIACB4xHw6ALDUn/zzTfDn1yvIbA4QUWVGOJFlRjSONi1R5X4U2yZnabcysYOz4kJm3+HpUP92Wef2cxVbdt+L8YWr/JdNaTggBgBjB1i02SWc0esf4e+gOu0u6WJdLCnFs2xiy/LwYD0xVE32zX7RUT9I1zYBDQ11FKYWhS9qw2KuxCAAAQ8BKJmYrFbgz0CnDnO4uwIVWLYPFAlhjQOdr04T9bLEm3s8PRumlbWPBpDFjuPVC24daiFLfqeLVbbwZqpURytAwQHxKjJvnv3ro66ogYTa+zQXiq1xjriGdz2cmvRHHtCkt233+kEyrVh9SEvX75kjbEcYVKGAATOQMAz8e45VF4B7fM96gWqhL9mUSX8rPYY06NKRG9j8fRulTs1j1uH6m/81dJNKtVjjt1EsNYy1UaSoLHJiHZ3d1dNAVZGCd/ucbbG1mhvIk/gsxPIsOilGcQ/wE+5BV1dXWHpKFqVanX6rpN8Z4rmQuIQgAAEDkzA6eXdE6isF/T5HvUCVcJZs6gSTlD7jeZRJc5i7FA/W01JtlvMohh2tdmJH+bu5eVlcOKsVF/5dNT0GBLMWM8OPaKdLIephdIFsbX6xbG8tHj10/ec/VxfqkPmGHQvhywjhYIABCBQiECwFrWYC850i4iiIqBKeHChSngo7T2OR5WIM3Y4Tbk1Lbg6EtJjHUjbw6LE1aE8ePBA/zOePWkvWdvVtvdG6ZH/+vp67B+hkbWypUOi6vPJsRtNVX0c2+GpZcWxfc9OaOzwdGVOtkSzCdhtz36WuxCAAAROTiDK2BE7jzo5W2fxUSVsUKgSNp/D3LWnc50qEWfs8PRuev1qKqVjrXiy/uTINBluB2phvzM96L8zIzvB7q6txZ1c4dGZBeNvuGr3iuwOHrbZ4ySYyXDucNaC3dTt18SZxb6i6RPL+xJ4v9KesHXtt7KQHAIQaI2ARx3oZa65AtpnevgLexSz51eHh4Mqcfgq7gtoN/XuNclv7Kg8X/c4fiecvCCIwbmntg21h+65oIeao9SdWRDclaVjQwdIecHFVr0OVeVEgKASJ396eqjJB48a+OzZs6MWralyqQfWe92USAgDAQhAYC8EnF7efXEwdvQoMl6gSszBRJWYI3PIcI8qkd/YUbNTU4P2bPpIWJxXgwjMKBnLZduDbIecQ7bUrlBv374dHyKrWtjQ0tEJltB+xs4pB6645KLZL689kCdn2vKD8om7v79Xezth2evUi8DKoqTTf+pkRy4QgAAEjkcgyq1DxbcnvcfjU6dENlVUiWEtoEoMaRzs2qNKRBg7nKbcjEaBxfrwbC3Rsnyathz05mmJTBbB1mRsG9VkggcI1JEo+kRCUBB9ITJt/1GQzsqfCcYOT8tcKdXeH5fnlF0E+zWxn93vXdk75H6pzvYjfwUICOzt7e3i0W77bT9IDgEIQKA0gWB6bGenAzvocm1EaXftORKqRE8VVaJHcbwLpyoRYexw9m7VzlYItpnMVWGCptolNTyuP68Fx+6hbBvVXDF3HS4NZExYJ1804mou/XMs3iJwqayLcc4cYXEkrnn0z5krgrJDAAIQgAAE/ASc6kCXoO2A4M+UmAEBVIkACKpEAOQMP52qRGZjR4JOmFwZwTaTuXTSjB3aUjFMMO3Uj2EKw+tFe1DGL78M823zWt2TxsLAxCNXcx2k3I7ACYcpsJPFrj67h7JHcTtl7kIAAhCAAAQgUIKA5mzBhM3OpaZeYEtysLuoEsMKRZUY0jjPtVOV2LGxw7NTQO5zaevDQeLjsyRWtiRbl7Mrb2XWTT2u7km7V4KBU/YpuZo3Jac2MdlVNpZWlRiYzMZxzhxiN3K+VHfmtkHZIQABCECgTQJRbh0qAsaOcvVoz0vtWVY5qeqnjCpRn3kjOdqNvFclvMYOpym3WqemPSz65sUia307djHOZIRgD0v2DYf0UMIuBxb5dAQtVU40bW4ASXDuCExmky3ttIH2IZE4vp62YVBwCEAAAhBolkCUsUNz3ezz52bJ1BcMVULMUSXqN7x2cnSqEl5jh7N3W/SqygXIuYcl7XjLQNlO2whjl7S3Nk1GC/T/yTh7D9SXdMa7V2QsU3ibRUvw7pHJbPHsnDYLW0Equ5HbL0gF8cgCAhCAAAQgAIGAgFMd6J6qtgIaCHmSn/ZMyZ5lHQMRqsQx6jG5FHYj71+QnMaOmp3a0PNijlGykWK4IK+PuaRZTOak6sLthWvbUmWnvIu76p7GtgOZqFve96HViYQWpWNWd1Ej9YW0eyj7BakvLTlCAAIQgAAETk7A6eXdU6qpF/SZnufCnimhSjTYElAl8laKU5XIaezoLSh5SzKZmucdTjtVVA5Rww0yCfrtpMBBoM3Krrwgqd39nLR0yKh0d3fXeFnYyZKrguTwEhzUMkxZjQHH1yEQriEAAQhAAAKbE4hy65C0GDuKVhmqRIAXVSIAcuyfflXCZexwmnKrdWp28bqqVYvXoZIJ1RwsxSef+mFnrWNTJeFcHOmBR93+MGnpEAd506QdJTvHsES4JIxt5KpKFbmEMLtO0zbn2YsVuy44wkMAAhCAAAR2SiDK2MGBHaVrGVUiIIwqEQA59k+/KuEydjh7tzTjQkJNfPjwYfGpWKW0S1BmneEGGbl1lFthtjU6j+vKIoTWIugbK+PdKxJSlVVir1CJ4id4+gTmsxJS7S5Nu3mnvby7g4DAEIAABCAAgR0RcKoDXYkYyivULKpEDxlVokdxkgu/KpHN2GE7U+XlbjjA9xmldbKBH0fCtoVegMULm9hwK81iUruIcHl5GeDtxd6ROUBGGcMlpy/R8EJVqb1RwxCu7eZtvxrQgwAEIAABCECgMgGnl3cvVdo8vH+cCw8Be75kz7U86bcWB1WitRrZUB67eQ9fjWzGjtY6tQR5pJEGbh1FN1bYEtr2qg3bVkLW2pKjz/QMj30dJiJHx2of8Rnmm3yd4NwxV/ZkGfb+oN28q/mI7R0j8kMAAhDITsCznnSMTLOX4tgJRrl1CIU9yz02q2qlsyHbc61qQmbJCFUCVSJoSHbzHqoSy8YOpynXft8C+Vb+9CytJ9gpAiW2tLvBsBrGQGx71Th+syH6ju/Dhw+N4tjfCW+wXEE78UioHuqoh7B4ij+OY7SHoS12/CAhEIAABCCQTMBjyPDsFE4WYM2DHuHXpD9+tlkUY1ErhAyXAxez00S93DbwxdzPEwFVoqtrVInztPm+pH5VYtnY4TTl2u9bL1mWi0VDRkKjl04+pCZLR4Vu2tDr7GNXsmAsnYjMZGoVV1dXpTPaRfqlbWe7gNAJqYZhSFvTbGqIwS0IQAACxyPgmVp44uQl41wMqC9Y/Rzzgs2YmurIqQ50mTKUZ4RvJ4UqYfM50l1Uib42o1SJPMYO403rxcp7YZszPK4fQ3nUiQ91ciV+fX09jFDo2h4M3r59Wyjf0smKp7bVPXr0yDM02m5IpUVNSH/yjNXFdF68eOGczy0mtfcIdquwX4q9lx35IQABCGxFwJ4d9lINF376wKIXzmlAfdODE4UzWlGGpROPdaG3D84sLe2p0rdnTagSbTYGVImV9RKlSuQxdthv2sryTD5u56h9E5NPzQUGqX3//fdzMfOGB/kGie9x+NRcSmYO8fePi3JMlVtNUPY2f6p08ipKrpeE/S9tclgpld1D1fQRW1kQHocABCCwIwLObQjqoiub5v0ThsqfcnfOBp3RdtRUAlE1+Zk7YD6Iyc/6BFAlxBxVon7D2zbHOFXio/l3f3/vKczd3Z2ZTP6bytEQTG++P8tABZWPkP/Z9TFzlWK9JGtSUDt5+fLlGgcfzRXWCFD6WRUwaCdGxRm39H2f0qK2n77hlqUm1L78SAgBCEBgdwSc07lu/Hr8+HG1AtrTuWA8ld+uztGoI1vU9/hqEqtT/D4X+d3Eukur1hjNe4AVLoLXZPgzSiGqIKqRBarEsOKMa1QJtaIoVeIPRrPTLWmwBu7+lp1IobtR5ZyTIRjM6vfOhkVWo8uc2JuHq0vSBEXNQwN8wijYt5zhhVC0ZvLQGC/j1xojzrCA3bVSa62YNZuTfd5bZVNjzYKTFwQgAIFNCKjXTdjpraGq9DqWJhLBHGw8Yo5DNOXQ3KOoyUNDv+Y246ztEE1KNbgXFaxm+1HtqDjGHNWmobsVmlBNIC3nZVQTqsTmFYcqkb0KYlWJB5LA6LCePHmy6Peo7kwfbTUSKXRL3oxzW570bnucMHUwh05S6MXTQKUWWeFc0j5HXWgHx/C4kOEtXWuwWTyNNXgk+09x1oCnvbLddtkKx6GrItRxq12pfitXhworz6iusF15s/PsE1Qx9ae2ql0/+t+H66ILqV/8oQyFro3XVjm20OALFZxkIQABCBQicHt726fczQI1UutC/7vhrL+bcKGxWEOSRis92w1V+tmlo1vGxkNNw/r9Kf3ctBdM062V04n/DKH//99YMMmpHbVzhdWUtXeBDgQTruSdqn12nWDDwd1JrE+h6IUOcejK2Jdd2XV1kavNBPKrnYiJIARTHUXryCj8kBOegEO5n6gSY7ZqcqgSR32zolUJ29wy7pjG7WlDdxp1oGN5uhCNo0bR1KEHdlCVVIqW8UihW8p0rggK33yhO2HVxShO7C11VYWwTyabsJITW6Ko+GqTk3LuOtDYDXTI8u66shAeAhDYBYGokSVjZHv6Z09vMooxTsoeTRL8XMZZpIVsu9tFU19Nq9Ikr/DUJpPwXbzgi0La7xqqxCLAjBFQJTLCnEsqVpVYOKDUY3cPrAYVOsQ+C9nmNaT1P4cXxllKsoCqu+/t+npKicg4sokPhTI1xp6hkMPSVbvul2Wq5TjMSGssztPjh0+lXWsNatGJKS3l5Kf09lUrfrKQsQ8aTdrovGJzIT4EIAABCEAAAkMCmtGVdlkdZhd7bUwPYpM6W3xUCaPGUSVQJRaMHXOmhL5VKYLhxNhHK3ShPQ5znaPCJZi89aTE6k81LacXuTXqEW0bGRpxZGvYytLRYTGsgHOlK8RznOwQ1PhuhZDe+bN0Xi3PAEqXvVr6ehMNznO70qqJR0YQgAAEIACBoxLQXLflohkrfy2L3YhsqBJGRaBKGHB2dytBlVgwdix+KHtDb8Cuer788kt135NGGVkKLi4u1MT19+jRI6lSsmoH2rt6h20tHSqFvaC9yXkojTR9bVOqdmbHZBPaloMG/k28jcqVWoe/zCUu/nqX5+4SDgEIQAACEIDAGgItWxO2XTpdQ7WRZ1El5ioCVQJV4k9zjaML14ZMw7lAlgLjCCg75Yx3pSNpuVi2DEPUcXbqWGX70Ams41uVQzr3s7kVb+mHGyqByl0bggLZOruATEgCNbzuf44B9jam7kCsuZ/DB9U9GbrxMGaWa9WCLHf662XLkmxyIpWLnyxn1IPGG4pbRxRJIkMAAhCAAASiCGg6p6NJjYE4KrWMkTXh2XbTdMaybJUUqsTk7L3yXBpVokL7N3qwOVVi4WssEjr4ZElfDNlBhgeA9+EbXmjTir6uYlDoZJN+Lp22BTNNz2oOsiLIEn+83VZ9wbk4FYEHDx7MlVcOVhsa9eakIhwCEIAABCAAAQi0TwBVov06QsL1BBJUiWVjh8TqjAjSRmQ2k+6tE0ll6ZD5ar3EJVKQaUAnTUpaGbA7lwRZN+SGIMll4ZPVp0GdSjJro80cDR2z3CztOZkJh0BAQN2ItpUFgd1PLHqTWAiEAAQgAAEIQAACHgKoEh5KxNk1gTRVYmEbS0dEJ33qby90ZBeQdXMv0nZySmYZYua+7i7bze5KtC/+SFuBgPGxG3uvaQXZyAICEIAABCAAAQjslwCqxH7rDsmdBNJUiYUDSp15E209AUPfq3l0xfqCkAIEJgkYzdho/JNJEQgBCEAAAhCAAAQgMCRgzKaMOdgwBa4h0DIBoxkbjd+1jaXlYh9JNmMbks71rPZdkiMhpSyNEDAcz7QtTncbkRMxIAABCEAAAhCAwE4JoErstOIQe5FAsiqBZ8ci23oRDKOUYcqqJx85QSCVgOF4pgOAUlPlOQhAAAIQgAAEIACB/yGAKkFTOCqBZFUCz46GmoRxtpBO9Hj//n1DsiIKBGIIyC9p8qtgOjz4t99+i0mJuBCAAAQgAAEIVqefFAAACYBJREFUQAACEwRQJSagEHQIAsmqBJ4dDdV/d7bQpEA6u1T91+QtAiHQOIEffvhh0tIhsW9ubhoXHvEgAAEIQAACEIDALgigSuyimhAylsAaVQJjRyztsvEN3e/169dl8yZ1CJQhYDRdw9+yjCykCgEIQAACEIAABA5LAFXisFV74oKtUSXYxtJcw5FR9tdffx2LhcP/mAkh7RPQLpWHDx9OyilLx6tXryZvEQgBCEAAAhCAAAQgkEAAVSIBGo80S2ClKoFnR3M1O3deozYC8NGK5moLgZYIGLbYuaa+lCT3IQABCEAAAhCAAASmCczNr1AlpnkR2jaBlaoEnh0tVu/cESx8pLPF2kImk8Dc8sLjx4+1Ac98lJsQgAAEIAABCEAAAtEEUCWikfFAqwRWqhJ4drRYsc+fP58U68cff+SY0kkyBLZJQOaMyT1ZknaukbdZEKSCAAQgAAEIQAACeyEwN8tCldhLDSJnR2C9KoGxo8W2dHl5qRM6JiV78eLFZDiBEGiQwNxYK7cOmWkbFBiRIAABCEAAAhCAwN4JoErsvQaRvyOwXpVgG0ujbUkHN15dXU0K9/Hjx8lwAiHQFIH3799/9dVXkyLd399j7JgkQyAEIAABCEAAAhBYTwBVYj1DUtiWQBZVAs+ObStxNndZZD/77LPJ27e3t5PhBEKgKQLrbbFNFQdhIAABCEAAAhCAwF4IoErspaaQc45AFlUCz445vNuHa5PS06dPx3LwDdoxE0JaI6DDZR49ejQp1YcPH3Ru1uQtAiEAAQhAAAIQgAAEshBAlciCkUQ2IZBLlcCzY5Pqc2X65MmTL774YhxVH46SZ9o4nBAItENg7nAZfQ4NS0c71YQkEIAABCAAAQgclQCqxFFr9gzlyqVK4NnRdGuZ26qEc0fT1XZ64eZssWq3+jgLxo7TNxAAQAACEIAABCBQgwCqRA3K5JGbQEZVAs+O3JWTNb0vv/zy22+/HScp5w5O7hhjIaQRAjc3N5OSaOsdlo5JMgRCAAIQgAAEIACB7ARQJbIjJcEKBDKqEnh2VKivVVn89ttvOqlU1o0gFZw7AiD8bITA3BqC9mTpViNCIgYEIAABCEAAAhA4AwFUiTPU8pHKmFeV+ON33313JDrHK8snn3yixfC///3vQdH++7//W7e+/vrrIJyfENiWwF//+lftVRnL8I9//OPhw4fjcEIgAAEIQAACEIAABAoRQJUoBJZkCxHIq0rg2VGomjInKye0n376aZwoH7YYMyFkQwJv3769uLgYC6BzSdl4NcZCCAQgAAEIQAACEKhAAFWiAmSyWE8guyqBsWN9pdRIYe6YlsePH+uzUjUkIA8IOAh8/vnnY7cO7cNSA3Y8TRQIQAACEIAABCAAgfwEUCXyMyXFAgSyqxIcUFqglgokqYp/+fLlOOE3b95wDsIYCyGbEJDvxtjSIUm+//77TeQhUwhAAAIQgAAEIAABEUCVoBm0T6CEKoFnR/v1/r8SfvPNNz/++OP//v7PFcvmARB+bkJgbsWADSybVAeZQgACEIAABCAAgYAAqkQAhJ/tECikSuDZ0U4VL0syuUKutXROQ1hmR4zCBK6ursY56AssNM4xFkIgAAEIQAACEIBAfQKoEvWZk6OTQCFVAs8OJ/9WoumEjqdPn46lub+/l3/aOJwQCFQgQLOsAJksIAABCEAAAhCAwEoCzNlWAuTxEgTKNUs8O0rUV8E0nzx58u23344zmLSAjKMRAoHsBPT99sk2qVNmMMBlp02CEIAABCAAAQhAIJkAqkQyOh4sRKCoKoGxo1CtFUz21atXOqcjyEAfpmW/QMCEn3UIyND2+++/B3npO0GXl5dBID8hAAEIQAACEIAABLYlgCqxLX9yDwgUVSXYxhLQ3sdPneDy1VdfjTXMd+/e6TPa+ygDUh6CgMbL8RY7HdXBR4IOUb0UAgIQgAAEIACBAxJAlThgpe6zSKVVCYwd+2wXf/jD27dvLy4uAun5MksAhJ9FCUwem/znP/9ZRjc2sBQlT+IQgAAEIAABCEBgDQFUiTX0eDYLgQqqBNtYstTUBono21HPnz8PMtaXWbQTLwjkJwQKERib25SRDvrG0lEIOMlCAAIQgAAEIACBLARQJbJgJJE1BCqoEn/87rvv1ojIsxsS+Prrr//9738H+wV+/vnnTz75RLc2FIysz0BAZrV//vOfQUl1KCln5QZM+AkBCEAAAhCAAAQaJIAq0WClnEekOqoE21h236Jkl/3xxx+DYtzd3Sk8COQnBHIR0Gm4Nzc3QWrPnj3jlNyACT8hAAEIQAACEIBAywRQJVqunaPKVk2VwNhxhCakQ0n1NZZhSTg3YUiD67wEJjd56uuzOmEob0akBgEIQAACEIAABCBQmgCqRGnCpD8kUFOVwNgxJL/Xa32dWB9n0YEdwwLosFKdE/npp58OA7mGwEoCk8d3/+Uvf1G3tTJlHocABCAAAQhAAAIQqE8AVaI+89PmWFmVwNhxkJY22UnxBdCD1G4zxZhsZlg6mqkfBIEABCAAAQhAAAIpBCbneKgSKSh5Zp7AZDMrqkrwNZb52tjVHXlw6JwO7V4ZSq29LZzcMQTC9RoC9bunNdLyLAQgAAEIQAACEICAkwCqhBMU0ZIJbKJKYOxIrq/mHtT3PrVvRbtXhpLp7FI+RjsEwnUyAZldg61SRQ2xyXLyIAQgAAEIQAACEIBALAFUiVhixI8isIkqgbEjqo5ajzzZSb158wZ7R+s117x8chEKDsHF0tF8pSEgBCAAAQhAAAIQiCCAKhEBi6gxBLZSJTB2xNTSHuLKCU3+HdpiNxRW9o7Ly8thCNcQ8BOQsSz4vLG+vcKJpH6AxIQABCAAAQhAAAK7IIAqsYtq2peQG6oSGDv21VRc0qqTev/+/ePHj4exX79+rQ8aD0O4hoCHgLonGcuGMZ8/f85XZodAuIYABCAAAQhAAAKHIYAqcZiqbKEg26oSfI2lhTZQSgZZN25uboapy+lDX9IehnANAYOAjBpXV1fDCDoHl1Nvh0C4hgAEIAABCEAAAockgCpxyGqtWajNVQk8O2pWd+28rq+vg0+0BAdM1haI/PZGYNhgtDfq/v4eS8fe6hB5IQABCEAAAhCAQAoBVIkUajwzILC5KoGxY1AbR7yUaqpGphMWVDgpqzpU8oilpEylCKjl6Ps++qSxtq5ob5SOrSqVE+lCAAIQgAAEIAABCDRGAFWisQrZmTibqxL/D8ebu8B+7G3CAAAAAElFTkSuQmCC"/>
  <p:tag name="POWERPOINTLATEX_PIXELSPEREMHEIGHT#68285829203D202D5C6C6E2050285829" val="183.3333"/>
  <p:tag name="POWERPOINTLATEX_BASELINEOFFSET#68285829203D202D5C6C6E2050285829" val="46"/>
  <p:tag name="POWERPOINTLATEX_REFCOUNTER#68285829203D202D5C6C6E2050285829" val="3"/>
  <p:tag name="POWERPOINTLATEX_CACHECONTENT#3D5C667261637B5C5068695F31202B205C5068695F33202B205C5068695F34202B205C5068695F357D7B5C73756D205C5068695F6B7D" val="iVBORw0KGgoAAAANSUhEUgAABOYAAAECCAIAAADVc09OAAAgAElEQVR4Ae2d63nWuNZAJ+eZAoaUMKQCQgmQCoASIBWElBBSQUIJQAWBEoAKYEqA6SDfOqNvdIwvsl7fLys/QK8sS1tL3pa3tCUd3d/f/+afBLZI4OfPnz9+/KBmx8fHoX4PHjzYYkWtkwSmJqByTU3c8vZEQP3aU2tb16kJqF9TEx+ovP8MlI/ZSGBxBN6+fXvyzx8ma/g7mvzv6dOni+OiQBLoTUDl6o3QDCTQSED9akTjBQn0JqB+9UY4TwaarPNwt1QJSEACEpCABCQgAQlIQAISaCWgydqKyAQSkIAEJCABCUhAAhKQgAQkMA8BTdZ5uFuqBCQgAQlIQAISkIAEJCABCbQS+L01hQkksFICz549+/PPP0vChw2Z/v77bwJ//fP39evXUprMn2T+6NEjVskS+OOPP7iLcOneEF+K9KcE1k5A5Vp7Cyr/kgmoX0tuHWVbOwH1a6UteOSOwSttOcUekMDHjx+vr68/ffqUkydW6NXV1YsXL9x/OAeXaXZOQOXa+QNg9UcloH6NitfMd05A/VrUA6DJuqjmUJg5CbC7b6vVir3K1KzG6pztZNkrJKByrbDRFHk1BNSv1TSVgq6QgPq1kEZzLetCGkIx5ifA3GmrEC9fvtRebaW0+QTf//nbfDUHrKDKNSDMzWelfh3axOrXocT2nF79OrT11a9DiY2UXpN1JLBmuz4Cp6enrUI/efKkNY0JNkyAzv7hw4fhvF8C/NxwZQesmso1IMwNZ6V+dWtc9asbt73dpX51a3H1qxu3we/SZB0cqRlumUB1g6Ut19a6VQicn5/jGR6iCfCzksSIjgRUro7gNnSb+jVeY6pf47FdS87q13gtpX6NxzbmrMkaURiQgAQk0EKgtNq59LPlZi9LQAJJAiWFKv1M3upFCUighUBJoUo/W272sgTmJqDJOncLWL4EJLASAj9//qxKqm9wlYkxEuhAQP3qAM1bJJBJQP3KBGWyxRLQZF1s0yiYBCQgAQlIQAISkIAEJCCBvRPQZN37E2D9JSABCUhAAhKQgAQkIAEJLJaAJutim0bBJCABCUhAAhKQgAQkIAEJ7J2AJuvenwDrLwEJSEACEpCABCQgAQlIYLEENFkX2zQKJgEJSEACEpCABCQgAQlIYO8Eft87AOsvgX8IsO9rPG9TJBKQwIAEVK4BYZqVBEoE1K8SEH9KYEAC6teAMHtmpcnaE6C3r48AW71//vz569ev4d+DLNWXL1/++eef1Jljo//44w/CBPiXvwcPHqyPhRJLYFACKtegOM1MAr8QUL9+weEPCQxKQP0aFOfwmR3d398Pn6s5SmBhBHgTvXv3joOzsVQPslHz64EF+/jx40ePHj158oSAFmw+urWk5ClihKIk7bdv3x4+fFiK3NVPlWtXzT1eZdWvWrbqVy0WIw8loH7VElO/arEsM1KTdZntolTDEMCj48OHDxirWKrD5JidC/Ouz549e/HixenpafZNJlw0Abv8YvOoXEUahvsTUL+KDNWvIg3D/QmoX0WG6leRxlrCmqxraSnlPIBAGDZ7+/ZtjqXKvCiTov/49v6JhZku5urqitlU5mnDX07+pMedmL+dz8Wlwa7iql0+zaRyreJZXaOQ6pf6tcbndi0yq1/q11qe1UY5cQz2TwKbIYCXJsZh4+P+7wXmP29ubkhcqvi/1xv/Z/lr6RZisGNxBm68598LpGG+t3S7P1dE4MePH/825v/+rz5FK6rRQaKqXAfhMvGhBNQvO69DnxnT5xNQv9Sv/KdlmSl/W6ZYSiWBQwnwPY0h+j9Loi7UajTW3fRLXNVkLcqJRdpquzKdq+FahLai8G67fJVrRU/pekVVv37pbH79Yee13gd7IZKrX7+q1C+/1K+FPKVpMTRZ03y8ugICvIgvLi5+ef1UfjC6RrLWylTuK0ekTdaQf85kFN7Id3d3rfKYYFEEdtjlq1yLegK3LYz6Ve5v/vlt57Xtx36y2qlf6tdkD9tIBWmyjgTWbCciwIwli0Vr30QhkqlX3tSZ0iTyCZdyTNZQFoZr64zrQbJlVsFk4xHYW5evco33LJlzlYD6VeqADuogSvdWf9p5VR+5XcWoXyWlUL9W9/xrsq6uyRT4/wnw/uWNU3oHFX9iyh46k1m8vTac3+sHKfnor80nRnYQ0idgLgL76fJVrrmesT2Xq3716RfivU0BO689Kxd1V7+ianT47or3NgXUrwn06z9N9I2XwJIJsEE52/xygE2TkCwZ5Q3y9OnTpgTTxD9//pzpVoRpKu7vv/8+Ozt78+ZNUwLjJTAxAZVrYuAWtysC6teumtvKTkxA/ZoY+JTFabJOSduyhiHw/v37k5MTjplpyo6VotirCzlUBjEQJmG1UovLy0uM26bqGC+ByQioXJOhtqAdElC/dtjoVnkyAurXZKhnKUiTdRbsFtqdAK+k9OmpGIefPn168OBB9zKGvhNhWq1WZoxnnxMeut7mtzICKtfKGkxxV0VA/VpVcynsygioXytrsMPF1WQ9nJl3zEeg9ZWEaKxfXZS9GmghEoKlyWFpa7WmEXl1PAIq13hszVkC6pfPgATGI6B+jcd2OTlrsi6nLZSkhcDHjx/T86vcz3ZHC/EHrlYGwW5ubqrxxRis1levXhVjDEtgAgIq1wSQLWK3BNSv3Ta9FZ+AgPo1AeQlFKHJuoRWUIZ2Aj9//my1V1nCuvAVoZijCJmu7du3bxkvTKfxqgQGJKByDQjTrCRQIqB+lYD4UwIDElC/BoS58Kw0WRfeQIr3/wSwV9lcN40DYy+dYAlXc4Tk7HjewkuQVhn2QEDl2kMrW8e5CKhfc5G33D0QUL/20Mqhjpqs+2nrFdf09vYWj9l0BZi9PD09TadZwlWETO8ejJAY51itS5BWGTZPQOXafBNbwRkJqF8zwrfozRNQvzbfxMUKarIWaRheKAHOgGmVbEU23sXFRWt12ECY48Vak5lAAj0JqFw9AXq7BBIE1K8EHC9JoCcB9asnwHXdrsm6rvbao7Rv3rxpdQmGC84ha6GTKWrOu3gtVVbOZRJQuZbZLkq1DQLq1zba0Vosk4D6tcx2GU8qTdbx2JrzMASurq5aM8IreIEH2zSJjaitvsHcy0SrK1qbGBo/CAGVaxCMZiKBWgLqVy0WIyUwCAH1axCMK8pEk3VFjbVHUdm7PGeK9fHjx+ui8+TJkxyBW1fw5mRiGgnUElC5arEYKYFBCKhfg2A0EwnUElC/arFsO1KTddvtu/raZdpsOZOWi2LRetRNkDaz+ouqmsKshUDm06VyraVBlXNRBNSvRTWHwmyMgPq1sQbNqY4maw4l08xGIPOtlGkBzlaNSsGZZkBm9SvZGyGBdgKZT5fK1Y7SFBKoEFC/KkiMkMBgBNSvwVCuJyNN1vW01S4l/euvv3LqfXx8nJNsOWkyBc6s/nLqpSQrIpD5dGU+q8upeKbAmdVfTr2UZF0EMh+wzMd1OXXPFDiz+supl5Ksi0DmA5b5uC6n7pkCZ1Z/OfUaRBJN1kEwmslYBHIWslL2H3/8MZYE4+S7OoHHwWCucxJQueakb9lbJ6B+bb2Frd+cBNSvOenPVLYm60zgLVYCEpCABCQgAQlIYCoCT58+Pfrnj337379/P1WxliMBCQxA4PcB8jALCUhgiwS+f//OQTvUjNWM9PRbrKJ1ksCIBNjT8uvXr3hwff78mTmBHz9+FGcGWNCOtwX/suE5Ksa/Kzqpa0RqZi2BcQg8f/48LoBEEzkihZhxijJXCayDwOnpKT3Uixcvnj17NvhnXviGRNHwdibcn4gma3+G5jAiAT7pih95TSXlpGm6d5b4TIFn9B++vb09Pz+PcPja9ns60thGQOUaox05S/nt27fv3r3DWE3nHxYjkSwMDJEYwzV8Ojx8+DB9r1eXT0D9WlQbvXnzJipaECyzF15ULRQmElC/IorOAczI0E/RZ/FHPhiuHMHIX+c+iB6QgaHwFxfcomsM4PY3iTVZO7e1N05BgCmI1i8/5MCgmkKa4crIFJgXx3Bl5ubEWwxjlTdO8QZePYzGFWMMr52AyjVsC3758oXh5NJn8UFF8K7j7/LyEtuVrPp38AeVbuJhCahfw/Lskxufy6hVnxy8d2kE1K8xWoT+K3RhjAjg+ANkOiP+ZZqUf0vzFlinfMrycRj+6LyCP1FVMHIbpDvTZK2yNWZBBLDZUINWgVCY1jSLSpBTKQTmlTGl2Ilv7kwbe0ppLasnAZWrJ8B4Oz33y5cvQ08fI4sBOuzQ6xMZJgdQqMRLgEtnZ2d8KzDy7VBRkeSKwurXQhqLQVi0aSHCKMZQBNSvoUjW5sO8aGneojZZZuRQWbn9UiZwk81DgLdSTsGJj7+c26dPk2lj46QxgWxYqq9fv8YPBAs58dk9gSQWMSUBlWsQ2kzgYI6WFAe7FCMW9+Bv377d399j06JlpOSPTV/4l5/Ec5XZVG6vlYTXGiqJbtZeNXLhBNSvhTSQ9upCGmJYMdSvYXmOlBtdIVOvQw28Oss6UjOZ7TAE8CUIkxLp7FCJdIKlXc0Zc2KOpfNygkR9+XoOXhxA45s4R5JEbl5aLwGVq3/bYX+y+rSYz0E+vSg4Fil/paXjxQyvr6/RU6zcYqTh5RNQv5bQRrRC5gDxEqRVhnwC6lc+q7lS0hvyhVlyJ+4jjLOsfeh57xQEcpag8EmHJTaFNEOUEYzG1pxyKt6aCQl4X4Rt/cO/rElg6obvbD6FtVdzAG44Tc4zpnI1PQDMlBbtVQbXmFYlkm+pplua4l+9esWMKznUJkBPO+RZm5WRUxJQv6akXS2LwSD7uCqWzcSoX0tuShyI6A0HtFeprLOsS25xZfsvAXodHv3Wzf34WOSzbxXIELVVTnwFh9p/vxVdFIYhMeyT+HOZgWDwz7K2tpYkxGYZxa/dDuHQJlO5DiVWTF/0TENhcVvo0z0z40oOJycnxSJimC9vGotdT2PMSAH1K4BVv2ofsIk7r1oZMiPxgGBYNjPxZMnUr4Ba/ap95FakX7Xyh0i+JKnIGE6Cv7Gcxj8JLJzAzc1NQj2ikvSvRWspfFP2L6Vp6Vqx9Lu7u/4FhRyK2daGgysjRiDzPLUJiBxQns71QjxEbZJwn/FYTTRcZ6TcqHJ1o3dxcVF65Hg4+6tJujkGef801Vf9KjUoP9Wv0tMycedVKj3/J5pSbc1SDHXJz7B/SvWrxF/9qj5UE+tX4pOv2lg5MciPsVqt11AxmqxDkTSfcQnk2Cr9v+dadbJ/EXzUtpbCxi0D0iwWh+ch7xRgsrETc9cIUzR4Eu+v/t/i/WuU8wwUK7uTMF/VPdnmgO3/5Lc2R/8iplSuJide1KpnczTlDMD+bZ2QLecxaG3E7SXozzwHbP+Hv5V8/yKm1K/Eg9p6iU6tqETV0aXAamKTNecxaG3E7SVQv+LzPL1+JT75Dn3SeLxHNVYDJU3W+LQYWDSBUidUq07oTM861GZbjOzf67f2WxP3o0ViiffXEkzWYkMYLhIoNmKHsMp1KDTeA0X+pXDPtwQjVqUMiz+LY0yHip1OXyzFcJFAmlvrVfWrFdGwCbCCYvMxhNSkrRN3tVEkAyUCPVtf/eoMsPTJV1ScUhs1/eSDFhUjn84yHHSj2y81NYTxyyLAIrFWL39WFbJ8ZVly/yoN+4KmF4syNpwz0vZrrv7aNYHifEI3ECrXodyaPoJDPhymemiGxfTp74Z00cV8DA9CQP0KGNfSebGlRdxyCWciVoAP8hiYyUgE1K+F6BcjOOxLjwGJ/cnHNoYog6doEP0Rdmn4I0wMbgssYAkjs2ywhIqNsmy19oE7yMA1sQTmJdBqtfKQ9xnvqdWRYmTQ0m4QSgNaxWxjuE/+3aQq3pWQcAmzrOnZp8hwb4Gh3MhVrqIupMNNrobh2es5e5M2SvlWSMvW+ar6VfvqUL94ohJdQ4Q2b+cVHvviUvCohk0KFRN0VpmDblS/4qNSDKhfM+pXUa8nVoeDdCcm1jE4ojCwDgKtH9Z9FK/4Jq0Nd+6V8V1BsNo8QyRjjZ0zH6rliu+vkqhLMFmpJqZCGmNJ7G3/BEX/lZPFh0flKtJIhMGeeLT6vIIotOkLO5Q4bIuX6qh+FZtV/QqPxyo6r5Li0J/SnQX5mxSqp56WdCfnp/qlflWfkxn1q/jJN706VFG0xmiytiIyweIItLrO4sPQTeji+7Q23M2q5JWESLUZhkheFrF/7Sb5IHcV318laRdisg5Szc6Z0I4lLPxcQsN1rlH1RpWryqQak7bt8Z6q3pIfk26C8WZZ8yUcKaX6xfvEzqvb08XDU3QxLXZYyzFZu1VtqLvUL/Wr9CwVP/lWYbK6lrX6CWrM0gk8ffoUTUPBmgRlvSi+9d+/f29KMGU8Yjx+/DixhJUPXPrU6RYDTFl5y1obAZUrp8U4M7n4fVy6pacHYPqYX14mpeL8uSIC6tdIjUU3Gs/NxhMBziMVZLZLJqB+Lbl1+sumydqfoTnMQCBYpCwEbyqbzz6+7VhN3pRgmni2gzo5OUl8g9K5IiT730wjj6VIoJWAytWKiARNeyzxUsKgzcmhKU1ieItbTk9Pm240fhUE1K/Bm4ktl6LWoIBuuTQ44RVlqH6tqLEOFrU0TexPCayLAB56iekO9IEODH+YzEq16k++YzCFJixqCsIBbGk+pUUvkRKKop9VJsztJduDY1Wx1VSuIo1qGKUo+XqwVq2a7NCYUp5FTezpcnyoJBOnV7+KbU3YzivnCSxuuVTrVq1jcMCofqlfJYUqfvKtwjHYtaylFvTnKgnwpVh6GZV+koD3dWvdSndVf+aYrBSU9gzExl7mgrTi+6tUd01WHp69dflBX1Su9HuDdwK2/VAKktBBVJKC0sKs+qr6VXrrhp92XomnGr2L0OhYa3t5TdYAUP2Kj0oxsGf9KnY3mqyJ94yXJDAwAXQvbSjykmLQOv1lWXyR1YbTJiuZMw1Se2OIpE8ddcPPnkyL769SLdLcepa7ltv32eXTOirXZI9o4iW2ik+KPqDUr9Jbt/jTzqv6aPFeKvpYNfXOmqwBnfpVVKhSeJ/6VfzkW0X/4ixr9TVozIoJ5Hxb08nxemKek8SlqpbeYtWf1U6RTMiKDKuJizG8DpZsrAYOxfdXUXjCmqwg2m2XHx+PhEEVHhiVq/RKOehn7QMWNXHzOlhb/epb+iCkK0pMTdWvg9qLXjVqR8JxSZM1UFW/1K+SfhU/+VZhsh5RgajzBiSwGQK3t7fsjxK3ZGiqF1/Y7NKEroa/Fy9eNKUM8Zid3MLOhOyoREfYmj93Me/Ki7LnjixpqYa6yubGbBZVmxufy+7B+PPnz+Pj4xIfXvrs91CK3PZPlWuk9uUt8eHDh9rMeYeAvfbSZiLVr9CU6lfOI11UlrR2fPnypXafbTr9hRwrkFPf/mnUL/Wr9BQVP/nWoQ4lm9ufEtgSAcwJjMz0maglHR7qJ5Yq476Ma66IZ3HIrcRh8zM8Oc2081HqEiKVqwSk509eFyWliz+3vetS5KZ+RRQE1K8ijVKYbj1qR+2WS8X0zrIGGupX8alQv6BR/OTDZC3yWWbYWdb43jOwZQKML3769InNS5gXTRw50xMBOs/HJX+rmFOtVrY45Fa66iwrQBylLj0V4afKVYvloEhOw2py8eB9MvthXQfVpXNi9asWnfpVwoI6nJ2dhUicnujQ06fEOcsaWKlfpQcpYtntx2Hxk69plhV147OZcR8Ujb94+jH00D7uwoWBYSP6qQnczTRZa59hI7dMgBd38OkN/6KEnWuLuqKrwVJFb9MdZ+dSJrux+P4qFarJChC7/NJTUf2pclWZtMa8efPm8vKyNlna47H2lvVGql+tbad+lTopOvHWk4o1WcNzpX6pXyUCRW0qmaxYqqyta1qoUson/CQHOiz+xvsS1mStJW/kvgjwKsdwxW0mjt021Z/90OPa1/HUsqn0seOL769SWZqsALHLLz0VOT9VrgQlPqbp4GuXxDOAzRfDSv01ElVOXFK/EnCaLu1Kv6gs/W8cZcZtKkdBNFnDw6N+NSlRIn7b+lX85IsmKy4/DKFGLUvAabpEp4br/hhfyL83FWm8BPZDANVqHakNNHDey0y5H3rWVAIJAipXCQ7fQMG/I6xTKF0NP8fr8muLM3K9BHalX/S/8Uua4eMce3W9LavkSyCwK/3Cgj0/P8dNukg+eBHiThhmawASroaOjMQMrRa9hblKDH9Yra9fvy5m1T+sydqfoTlIQAISkIAEfiHAWDWmKX057huZS+iZWcVYZYQ7fhb8kqM/JLBjAnz+xo9pFs7hTr9jGFZdAgMTYDCoeGBE6Izoj5pWqNJJcYoEf2gim5zTbZUMV2LCIuEBuzNN1oFb3ewkIAEJSGDnBOjCGa4+CMIYY9IHCWBiCSyWAANA19fXQTymffBQWKyoCiaBtRM4tDN69eoVHhAMJJUWuWCyoq0M3TbZvYeC+s+hN5heAhKQgAQkIIEEgdJ4cyJlvMSYNP06U0ksvYuRBiQgATSiuJ82GysMOG8jXglIIBLAAZiTbzo49KKS6ClWa8wqBOgK8SjG5bgU3+2ns6zduHmXBCQgAQlIoJ5A6PLjurtSIlyF6ciD23DxEumZSuKP7wY8shi6Ll41LIEdEmDJXPE7mPnVoWZsdgjTKksgQeDZs2e4MyQStF5CPYsbpIX0wWqld+s/0qTJ2toEJpCABCQgAQkcRiBnoJqxZ04RYKeKknGLexV+xcy74qCl4XoYd1NviwD2avRZcMulbbWttZmZwPHxcZSgv71KVhilNzc31aM3UGEUub8DkY7Bsb0MSEACEpCABKYjEDyBMVwZnGa7i1LBdPMYrmxRPpRXVSl/f0pg4QQYr4mr4/jkdculhbeX4q2LABYmo6LBqafn/GqsOBsyFd0iYjyKnDOMG9PXBjRZa7EYKQEJSEACEpiIAMd1MNHa1NOzkSP7OU0kisVIYBkEeOZxQAiysInLx48flyGXUkhgOwQwI5n8HLZ/wRuiFhBrXnoOv2qy1oI1UgL1BFiEVn/BWAlIoB+BnSsXA958lOOdVUuR6VY9hGvJGJlJYF36xWd0cc9ttlzKrKbJJDALgXXp16iImGitOg2FElnt0qdoTdY+9Lx3UwRy/Oyjk9Kmam5lJDAyAZUrEzDeWbhp1SZmxkmrtZaMkRvTr9KWS9irbrnkQz4jgY3p1wQkaz2GKJe9G/pMtGqyTtB2FrEOAvj0twoa/ZRaU5pAAhKIBFSuiKI1kDhzkvePy/laAe4wwcb0i+/duOUSVWPSZodtapWXQ2Bj+jUBWPYNbiqlz1e0JmsTVeN3RAB/PDpFhn9a68x6M4Z7h1qn3lqcCSSwdgIq16EtyBuGE26a7sKxKmfIv+l24zdGYHv6xbru6M2En3z/LVs21uJWZ0oC29Ovaeg1+QpRes6XdpOQHnLTRMb41RPA/SD2fLEyYb0BI7gEsD/5q6aJiWsD3BKONUcn2ROCPzYKD477xR3Dw73EO0Jci9HIVRNQuUZtPravSAxF8/7p41s1quRmPgiB3eoX28DEL1p6WEeHB3mczKREYLf6VeIw3s/qx3Asi09o+Hd09b/3TwIbJZDjyxG1aKQADk4rovvt27cmDqwmWlFFRhK1dn8FoI1U3JKzVbnGbp3EKDVKytl3Ywswff7qV2S+T/0q7rHEaC/PQwTSJ/D58+fafo3h5j7Zru5e9Ss22T71K1Z/gkDtwxbVkMUv3WTQMTgyNCABCUhAAhJYBIGm7SuCcIk52EVIrxASOJAAEy/BfSnc9+nTJ/bQPjAPk0tAAosgkFbeplGkVtE1WVsRmUACEpCABCQwKYG0ycpyBj7xJxXIwiQwJoGzs7O45RJOBKenp2OWZt4S2C8B+g5WjGNVHh0d4aDLcnH26J4SR9T0QwvVZD2UmOklIAEJSEAC4xLAazFdANNQ6QRelcBaCLDJDSvcorScyMrH9FB/TZuXUmJrEW51FhvFwDYIoGsnJyesGA92I1pwfX2Njkw5Bpp2G05wdvulBBwvrZsAQ0f8TVyHOFjVWScnFtjiJNCBwM6Viw9ZVuMw1cmKOzp79jXtuJlEM/rE9hXhpuInfnM2XlklgZ3r1yrbTKHXQ2C3+sUHatH9PrYYvQnxkw3QtPZuUbBSQJO1BMSfEuhFIHrwx0Cv7LxZAhL4l0DUqRj498qk/+NSFTc1pWDCHDzDfh7DDpC11lGTddJW30Fh8ZGLgR1U2ipKYCICUa1iYKKCC8Uw0trklMsILCbrNA754YiNgly5QR2Dc0mZTgISkIAEdk6gZK9GGlitnM8Rf04Q6DxQPYFsFiEBCUhAAksjkD7TsfOuSNVqRn/D6iViWpe91N5FpCZrExnjJSABCUhAAv8jwCB0cX71fxf+CWG1lmL6/Ex3+eTceaC6j1TeK4ExCHB6ebdDL3LuatKUnENuppl0GgOpeUqgSiDtm9M0AVvNpzUmXVDT8vLWbDVZWxGZQAISkIAEJPAbXlUJCvT37GyRSHDQpdbF8J0Hqg8Sw8QSkIAEJLANAk3DN6F26cPADyKQMFmRofNIkCbrQa1gYglIQAIS2CmBRDcciKTdrg6i1ppV+hScg8oysQQkIAEJbJ5AYqATSxJnh6EIJHyMa/d/yixXkzUTlMkkIAEJSGDXBAb0m2rlmOjyuZcvj8H3KG4VyQQSkIAEJLBeAgmP3LQP0aFVTpzB9vLly0Nzi+k1WSMKAxKQgAQkIIFGAokh6nDPgI5ViUWzlNWn12+snhckIAEJSGC7BGp9c+i2GCEdcIqVI16bvIQoq7NXMM3SbrJS9qtXrxjQbT1z2QQdCNB4HI3QutPGdjXImklAAhJYB4G0yTqgYxX7PCWckClo2AN11kFfKSUgAQlIoAcBztcpWq2E2TRh8LNt3r592yRj4lLTLcX4FpMVe/Xk5FAHx6kAACAASURBVIQyEt1nMTvDhxJgKOL6+joxWX9ohqaXgAQkIIExCDx79iyR7YCOVZzymigofTVxo5ckIAEJSGDPBC4uLmL1cd8d3LhjBg6jJhZRDOAc1GeKlaxaTNamgotCGO5PgIdm4jP9+stsDhKQgAR2RQBvo1rXX6Y97+7uhnKsSh+lw7g4fk+7wm5lJSABCUhgEAL0U8VejM2QhnXzbFq0go9SfzOnxWRN7wAxCD4zCQQGH+oQrAQkMAGB4+PjCUqxiIUQqM5wYqzS5Q9lr5JVYkNFbOMB53IXgjQthvqV5uPVVgJT7prWKszSEqhfS2uRCeQpdiKYHrh5DmW1vnnzpnYXhjCq279qLSZreulO/+LNIRLwxRFRGJiLQGKTt8SluaSdvlzWgVQLrY2sJjNmGwQwTUvuwZeXl6ygGap2TKI2DV/S6zOIvOHnrbZqtZFD0TafzRPAZ6GpjijaUF/qTUUsKr5WlWojFyW2wgxOAHehm5ubmC2KgK2X0JSYMh3AXqU3rKYJPdcgW9y3mKyJ4d6qWMb0IVD6DOqTlfdK4FACfHPzujk/P2+6kTUC7Pgy4Kd5U0ELjy85vai2C2+vMcR7//590bGK/QjY8QH16fn5i3LRqTdttEivz7DRIL3+GEyGylP9Goqk+aBQOCIWN5upMmF+iTT76dfUr+ozsM8YVpcUF7XiiYAuENmtF+Ou58+fj22v0lJH9/f36QZDn5FDz4o0pT5XGd5gwGMov7I+knjvJgkweFb1ZgwazWZxBJpmdZpo8MTyAR38AgiUkjHOxcurFLmln9QuuL5gr7I1naPUW2rczLrQQ/MpXDUv+SLkqejwMm8anw7yYCFjr+7kSVO/Mh9CkwUCpXEcOjXiO3yyhr6s6O9GTP+pp6U1k/q1tBaZUZ7afgdTlo6spFYJIRNGIr0kTsgD9lztJmsQlFEovms7vAUS9fQSL0S+/vOfDIlJoAMBJoWmdJfAPPYEjg7N5C2rI8Bz3rRDIV01f7zesTab3vDYvTj6MvyR3vefDwg+LFYHR4ElMA0BDhccr6DWSZ3xijZnCUxAoOn7kJ4r9mLVLozOi1FU/rBImwzDMT4Fc03WCcBZhAQkMAaBplfSGGWR5xjvqZFENVsJ9CTAJAwD0tXp1lK2jE4yexOmccKlnCFgvhhwwKl+LpQy96cE9kxAk3XPrW/d+xNgSpJFYdifiaxCF0aC4JqXSMklXI34Dhyj5/o9XbBXJSABCUhAAhKoJcApc1it/NFD1+6UGO5iHLppKLo2W7p81uP0PMKuNmcjJSABCUhAApEAtuXHf/7odJqGXzO7sPGM1SCts6yx1QxIYJsEggtHcZ4nLtfps8aAbAOvuHYoBPR13+ZjZK3aCARFw1GK4eqDDNSYMdOqdPm48fdRzJibAQlIQAISkEA+AYZfWaiScPetzWqynkuTtZa/kRKQgAQkIIGOBHC1Yriapao4AAcf4JI/VRhCCjuZsVUjC4c6bNrUUThvk4AEJCABCTQTwHal/2L4NXZhMS2dFz0Xf9P3XJqssRUMSEACEpCABCQgAQlIQAISkMCyCLScy7osYZVGAhKQgAQkIAEJSEACEpCABPZEQJN1T61tXSUgAQlIQAISkIAEJCABCayKgCbrqppLYSUgAQlIQAISkIAEJCABCeyJgCbrnlrbukpAAhKQgAQkIAEJSEACElgVAc9lXVVzbVTYUY8C3ygzqyUBCUhAAhKQgAQkIIFdEHCWdRfNbCUlIAEJSEACEpCABCQgAQmskYAm6xpbTZklIAEJSEACEpCABCQgAQnsgoAm6y6a2UpKQAISkIAEJCABCUhAAhJYIwFN1jW2mjJLQAISkIAEJCABCUhAAhLYBQFN1l00s5WUgAQkIAEJSEACEpCABCSwRgKarGtsNWWWgAQkIAEJSEACEpCABCSwCwKarLtoZispAQlIQAISkIAEJCABCUhgjQSO7u/v1yi3MktAAhKQgAQkIAEJSEACEpDA5gk4y7r5JraCEpCABCQgAQlIQAISkIAE1kpAk3WtLafcEpCABCQgAQlIQAISkIAENk9Ak3XzTWwFJSABCUhAAhKQgAQkIAEJrJWAJutaW065JSABCUhAAhKQgAQkIAEJbJ6AJuvmm9gKSkACEpCABCQgAQlIQAISWCsBTda1tpxyS0ACEpCABCQgAQlIQAIS2DwBTdbNN7EVlIAEJCABCUhAAhKQgAQksFYCmqxrbTnlloAEJCABCUhAAhKQgAQksHkCmqybb2IrKAEJSGBlBN68efPgwYMj/8YncHt7u7KHQ3ElIAEJSGB/BI7u7+9zav39+/e//vqLlH///XdOetO0Evjjjz+Oj4///PNPvsxaE5tAAhKQwE4I/Pz5k3fjTio7ezUfPXr05cuX2cVQAAlIQAISkECCwO+Ja+ESQ7CXl5daqq2gOifAar25uXn69GnnHLxRAhKQwGYI/PjxYzN1WX5Fvn79isl6enq6fFGVUAISkIAEdkugxTH4/fv35+fn2qujPh9MX5+dnTGPPWopZi4BCUhAAhKoEnj79m010hgJSEACEpDAcgi0mKzv3r1bjqzbluTDhw/brqC1k4AEJCCBBRLQZF1goyiSBCQgAQkUCbSYrGH9avEGwyMR0BduJLBmKwEJrIvAw4cPnzx5si6Z1y4tHlVrr4LyS0ACEpDAhgm0rGV9/PgxC102XP/lVI0VrcsRRkkkIAEJzEgABx96n/wxU9Kzod2MAncoOqy4YbCyGOAntSYmxnfIucMtV1dXz58/73Cjt0hAAhKQgAQmINCyYzALLE9OTiaQY+dFYK+6lnXnz4DVl4AEigQO6n22uu0tmydjwRb/Pn/+PNLuEt++fWN+u9gEhiUgAQlIQAILIdBisiIl3w3X19efPn2i11yI0FsSA2P12bNn7MnsUTdbalbrIgEJ9Cfw8eNHtqbLzIcX6U68W4Mdi+1Kv4wb1FBd88XFBcfhZtJeVzKIhaU38fAkO9x1taDSSkACEmg3WWUkAQlIQAISmIUARhQjeplF4936+vXrzMSbSYY9FsxX9vDrY77iWU1Wm8FSrMhBT1HxxgHDLM9mCGbADM1KAhKQwK4ItGy/tCsWVlYCEpCABBZFABOU6dNMkTBud2gVMGHIsd5YZbhE4dyL3d5tZwT8jXcyTZ35OJlMAhKQgASWQ0CTdTltoSQSkIAEJFAmgB3FUtVybMPvnZ9xzWJUjHxs17u7u3xTP7L0tJuIwoAEJCABCSyKgCbroppDYSQgAQlIoEyARZv5GwLnL38tF7Oh38y7YuqzgPPly5f51YLzVn2D8yGYUgISkIAEFkjAtawLbBRFkoAEJCCBXwh8+fKFY29+iWr+4brBIhusUFymM2dQN7kemGnn6nF9YUOmcJ5Q2JO5mqaIMRHGExtHAPZ2IhDGVuI+T/Eu4hlHiD8NSEACEpDAQQQ0WQ/CZWIJSEACEpiHwO3t7fn5eWbZG97/NpNAKRlmG/SYRy3Fl35ueBOmUk1rf7IWOhyRUHu1FAkrLPwXL164/3CJjD8lIAEJDE5Ak3VwpGYoAQlIQAKjEHj16lXmbCHFv3v37vnz56PIsdpMMfuZcU2f7Mo62J3PB1L9HNueuVmN1dWqgoJLQAIrI+Ba1pU1mOJKQAIS2C0BLK78rZiY/sKdeLesaiuOzY+hheN07dUQmT8okMhk1ZeYO22Vn0XC2qutlEwgAQlIYCgCzrIORdJ8JCABCUhgdAKszGTFYHqeMAqB66ZTYZFGMZA+qpR1nju3x46Ojoq4qmHnoqtMjJGABCQwHgFnWcdja84SkIAEJDAwAUypVqfNWCSWbXpGMabcW4CzcHCcbqq1E61NZGJ8dYOleMmABCQgAQkMTkCTdXCkZigBCUhAAiMSOD09TZhbpYLZBhZv2FKkPyHAQt/Pnz8zEV2loclaZWKMBCQgAQnMSECTdUb4Fi0BCUhAAl0IYG6xJ3DmnRhgLILNTLyrZBj/tVYr3tQuA97Vk2BlJSABCSycgCbrwhtI8SQgAQlIoIYAqzHznX4530UbrAbib789fPgQR+vqXKsTrbW4jJSABCQggVkIuP3SLNgtVAISkIAEBiCAxcWUYE5GbsWUoMR5pGdnZ6UE9/f3pZj9/GzdfonZaeao9wPEmkpAAhKYl4CzrPPyt3QJSEACEuhOgI1bqzOEtdm5FVMtlhDJSaQ3NzelBHpTl4D4UwISkIAE5iKgyToXecuVgAQkIIG+BJhlPWgrJhbB9i1yo/ezSdWzZ8+KldM3uEjDsAQkIAEJzEhAk3VG+BYtAQlIQAJ9CTBDeHV1lZnLhw8fWASbmXhvyd6/f1+csmaz5e/fv+8NgvWVgAQkIIEFEtBkXWCjKJIEJCABCRxAgFNGSzOEiZsvLy9ZuplIsOdLpSnr6+vrvdHASvfx2FujW18JSGD5BNx+afltpIQSkIAEJNBOgO1wmBhsT/dPim/fvuFUnJl4V8mYtWYP4VBlJl1//vy51epTNXZR4pkJ/2bu4xVoPHr06M8//yR8fHwMJcIE+Je/Bw8ebJWY9ZKABCQwFwFN1rnIW64EJCABCQxJAAsEg4FtlnIyJSWGitZFlRXTjCcnJzGeedctLQDmIaFG2ORYqgfZqBFIawAL9vHjx9i0HMJEwGeslZgJJCABCbQS0GRtRWQCCUhAAhJYBwEOX8VIyJQVi0IX0FpW2Kgs+g2XtkEJO5waYazmz8PXkukQyeAIXusvXrzwUJwO9LxFAhKQQCCgyeqTIAEJSEAC2yHAHkKYB5n1ubi4cDemKquS5b9eJ+owp8rWxzmWKvOijHdgYfLX+gix4xezqczThr+c/En/8p8/PdKrj5wxEpCABNIENFnTfLwqAQlIQAIrI8BuTPn7Bm3M8XWopsLYi1mt0bWVaVWegdZzepj/ZBqZv5IZeXR0FKtfG8CrvDRrip2Pv3H4q70lRlIcpuuW3K1j1QxIQAISGImAJutIYM1WAhKQgARmI1DcQ6hViKr50XqLCRZLAGOVTaGjY3OtnK1GYweTtVgQU/1Yy5ivxchSmLlcpmo1XEtY/CkBCUigloAmay0WIyUgAQlIYMUEmCTEyROnzZw6BA/PNc4l5tRuP2lodIzA9AQ705ukaW3rniZrYJ4z04s3MvIwwrKfZrKmEpCABDoQ0GTtAM1bJCABCUhg6QQwGIo736bFxXLAsTOdxqtLJsDEJuZoYr9ofICZ+Ww1VkMdBzFZQ1Y8h+fn5+kZ14NkW3IrKJsEJCCBkQj8Z6R8zVYCEpCABCQwIwFWJ97d3WUKwPY5r169ykxsskURYHIV91o2TGqyV5lF50nAps20V4etHc8hG1OzZDqRLW7M+Am7f3UCkZckIIGdE9Bk3fkDYPUlIAEJbJYA/pZ4XWZWjym429vbzMQmWwgB5jDxAE+sXMUUZK3y7J63GNVsvIwwTdywt8/Ozty/uomP8RKQwM4J6Bi88wfA6ktAAhLYOAGshYRJU6o803GzmzclkfzZRKD1QCP8vfHI7TC5OqBjcFH4nCXWOAlTr+JdhiUgAQlIwFlWnwEJSEACEtgyAQyAxOxWqeb4lzJxV4r05wIJtNqrNHo3e3W8ymI8M+WbfhoZXnHQZLwmMGcJSGClBDRZV9pwii0BCUhAArkEmDtlQWNO6uCfmZPSNDMSaLVXkY1G7zC/OnalEAnB0qVgaWu1phF5VQIS2BsBTda9tbj1lYAEJLA7AmyBk97/pkiEo3E8LbMIZGlhtiliMjwtFc1No6fTzHUVwW5ubtKlY7W6H1gakVclIIFdEdBk3VVzW1kJSEACOyXAtFWrnRDR4JzpRjiRxqICLAdttVdZwrrwQQfMUYRMg2U/MBe1phF5VQIS2A8BTdb9tLU1lYAEJLBrAtgJHN2ZieDy8lKDIZPVlMkSh9lEMTD2YnixgRwheVwx0RdbBQWTgAQkMBkBTdbJUFuQBCQgAQnMTIBjbFpnt6KIbsUUUSwkQPPhMZsWhvY9PT1Np1nCVYRM78OEkKyszh9kWUKllEECEpDASAQ0WUcCa7YSkIAEJLBEAtg8mVsxIT1HZTrNtZxWZOq7VZgV2XgXFxet1cFH3S2sWymZQAIS2DwBTdbNN7EVlIAEJCCB/xFgy9bWmbqYmq2YWldOxsQGRiXA6mJmHVuLWFF7ZYqaY6i3YjGBBCQggVUT0GRddfMpvAQkIAEJHEwAn8z8DYSxb1+/fn1wGd4wNIGrq6vWLPEKXuDBNk1iI2qrbzD3MtHqVH8TQ+MlIIGdENBk3UlDW00JSEACEvgfAXaUzXHLDDdcX1+7FdP/2M0R4mCbnCnWx48fzyFd9zKfPHmSc3O+X0BObqaRgAQksDoCmqyrazIFloAEJCCBAQjgaJppMFAYPpxfvnwZoFSz6EQg02bLmbTsVP5YN2VuBpZZ/bGkNF8JSEACcxPQZJ27BSxfAhKQgARmIsDcXb6Rg32rf+ZMDfVbps2WaQHOVYtquZmPX2b1q/kbIwEJSGAbBDRZt9GO1kICEpCABLoQuLu7y7wNx9T8WdnMPE2WSYB9sHJSHh8f5yRbTppMgTOrv5x6KYkEJCCBYQlosg7L09wkIAEJSGBNBB4+fJhvtX79+pVFsGuq3lZkzVnISl3zjy9aCJjVCbwQboohAQnsjcDve6uw9ZWABCQgAQkUCTx9+pTdaDOPEmH7VhbBuodwEaDhVRPA3Z1Z3B8/fjAuEP8lJvykakwFs1cZarLqaiq8BCSwagKarKtuPoWXgAQkIIEBCGCCfv78GXM0Jy+MW9ZM+gWfw8o0yyTAKm52FMucu6YKWLDfv39fZl2USgIS2AMBHYP30MrWUQISkIAEWghwjE3+5j187vsF3wJ00MuZDrT5Ntig0nXPLFPgzOrny8GwS2bRIc/BBcgX1ZQSkIAEIKDJ6mMgAQlIQAIS+C8B9mXN/DTnc//s7ExqkxHI3FkXv9bJRBqkoEyBB9/3i1XZB8k/uAAHlW5iCUhAApqsPgMSkIAEJCCB/xJ48OBB/mkiuErqGzzZc5NpMtEok4k0SEGZpuPjx48HKS5m8vLlyxjOCWTyz8nKNBKQgAQ6ENBk7QDNWyQgAQlIYJsETk9Pb25uMuuGfes+TJmseibLNJkyLcCewgx4e6aN/ezZswELJavb29v7+3vmePn79u0bC7nfvXuXcIx3dGZY/uYmAQkcSsDtlw4lZnoJSEACEtgygVevXmH5vH37NqeS19fXzIB58k0Oqz5pMJnw2W5dfonp1aeU6e/NmdXHkuQopjFkw62AbMO/DNYQZpF2taCEKVtNbIwEJCCBMQg4yzoGVfOUgAQkIIEVE2AOKnNaj0q6FdM0LZ1zChFjDRzZMo08/UsJp8u05pNT8dZMchI0Gfz5upBTimkkIAEJdCCgydoBmrdIQAISkMDGCeAnmbnlDyCYaF2RpbTSlsMHO2dzLBpuLRXMEZWHcLI5/KYpX03WtTxRyimBDRPQZN1w41o1CUhAAhLoSABvybu7u8ybcVit9ajMvN1kmQSurq5aU2Z6dLfmM0ECvMpbS8lfWd2aVWuCppXALmRtRWcCCUhgbAKarGMTNn8JSEACElglARYQ5syDhboxQ8Ui2FXWcz1CQ7h1XSV215cvX5Zfp48fP7buvcS+vpOZi8hTC60VeO1dRkpAAhIYloAm67A8zU0CEpCABLZDAJ/Mi4uLzPowv7cKYymzOstMxtBAq3vwoSe4zFLT1hWquASzpnoy2fQKngy1BUlAAh0IaLJ2gOYtEpCABCSwFwJv3rwZ/IiRvbAboZ44bLdOfTPR+v79+xEKHyxLbNEmL9xQBmZ5vl/6IGJpsg6C0UwkIIGRCBxxMNdIWZutBCQgAQlIYBsEcBJudeNkpaXHtE7T3FikrYuHOW6089kwR0dH6YqwuW44FSadrPbq9+/fT05Oai/FyD75x0wOCjRV2a/EgzCaWAISGImAs6wjgTVbCUhAAhLYDgGmvNL+qPgPa69O1t44bLfOtZ6dnU0mT35B7CydFozHbHp71YWs+S1oSglIYBYCmqyzYLdQCUhAAhJYE4H0Vkx4DuM/vKb6rF9WrNa06yyz4p0nQkfCg73KgTGJ6XrWr05vr1JZvYJHanGzlYAEhiKgyToUSfORgAQkIIEtE2hafIgRsvCVk1ttFXbTxfs3cXwuTcZYA464SyCAGJzf2/QUISEPEvZqZ2fmPnXUZO1Dz3slIIEJCLiWdQLIFiEBCUhAAusm0LR4EntpIRbRuvn2k54Z1w8fPjTlgastXsQHnRbTtLAzFnHoXGjT8xMznHchdFN9XcgaG8iABCQwLwFnWeflb+kSkIAEJLB0Aqz0q93sJyw7XLr0O5APgxCjtGmx8d9//83yUcxa/HKnh0GhFF37/ARhOPiUueIZF0K7kHX6p8ISJSCBQwlosh5KzPQSkIAEJLAjAhy1WrtfTrBXOXNlRywWXNVgkSYO0WUa9vj4GMtwMsOVgl69ekWhTTPAPEI3Nzc8YLM4A8fG1Cs4ojAgAQksloAm62KbRsEkIAEJSGBmAjj9ssKwVgg+9Oe1NGql2nkkm2AxY/ny5csmDtfX19iQ2LdNU4tNNx4UT+b4IVPQ27dva2/EWMUTONi0tQmmjNRknZK2ZUlAAt0IuJa1GzfvkoAEJCCBjRPAomC/nNr9XXFDxezZeP3XXD3GGrBOmyzGUDPsRsYjwl9p9KFpbWdEUl3LSonYfvw1zamGe1n8jEU9oxtwrEIMNFXWhawRkQEJSGB2ApqsszeBAkhAAhKQwBIJcERK7f6uOHPi8LlEiZWpQuD29hbDtbYdi2kxXxmewJ4Mf4mlp+Eu5ki5hVWyjGhgvrbmz13YxhirSxvpYEK41u+dFbZ4LBcRGZaABCQwIwFN1hnhW7QEJCABCSyUAKZF7XQZqyU9gnWhbdYsFlOgtCZz4zm2ZXM2Xa5gqXJsLzbwMpc9M9/LdHS1Yp2fc3wTmGoOqKOHAgMBcCDP0mx2tVxjJCABCdQS0GStxWKkBCQgAQnslwCTqLU+pdgeHsG66sei1qAavEbBQsNIW9qcarWmTa4Ed3d3Bx0LRM7MyjL5XDvQE8tlnpl57/jTgAQkIIFMApqsmaBMJgEJSEACuyDAJOrl5WW1qlggo+7ZUy3RmFEJYL4Gn97wb5wS7FAoNiqetMFSxcF4mROqtfUaZCErk9ioTNpYjaXrchxRGJCABPIJaLLmszKlBCQgAQlsnACTqLXrGLFG+C7feOV3Xz2MWAzXHz9+1C7vLOLBxzWufV2RgVqsAuFBFrJWh3gwSlGiYMOzbTI8cRXGpmXpbxCgs9dxSX5/SkAC+yHw+36qak0lIAEJSEACCQJ8wdfaq2y0w0Rc4kYvbYMAxieOsjl14TnJTJmT21xpsCRri8ahoDa+FMkgDhyKy4Px+60uWIUqBWG7RpOV1bMuCC/B9KcEJJAmoMma5uNVCUhAAhLYBQFW4tXOrQV7db0zabtoPCvZiUAfk5Ulqefn57FYrFx20q7uroRaYdZWna4ZHjp0rWwsy4AEJLBDApqsO2x0qywBCUhAAr8QYL6oaWaJz/rqh/gvN/tDAuskUJwgLdag1Zgs7qfNmA77A9feglrhPl3MOYYpuvaWmMCABCQggSKB/xR/GJaABCQgAQnsjQArGJlfjV6LxerzLb4B/89ijQxLIBBo2kusaewm3IUVyghO3GmJPbSZQW0yPovTsGKXgAQk0IeAJmsfet4rAQlIQAKrJ8A3etVxkVrh6Lj8Q0pWT98KzESgg1cwm5OdnJxEZUFBiGnymQ/nCTVVjv3Mmi4ZLwEJSKBKQMfgKhNjJCABCUhgLwSYIKp1j2QXGU5n3QsF67k/AoearK9fv2bbpMAJg5ODW9MO89GyrUWbnsutvcVICUhgzwQ0Wffc+tZdAhKQwK4JYJTWfrjj7uiOprt+MnZQ+dqRGupd9YRnvpQtlKKmoB1MrvYhhL3aNDfbJ1vvlYAENkxAx+ANN65Vk4AEJCCBRgIYpW/fvq1e5nu65xd5NU9jJLAoAvkLWdnylznVaK/ifZCpHZi+td6/YbumRdFQGAlIYPkENFmX30ZKKAEJSEACAxPgs/vy8rKaKR/ZTV/z1cTG7JbAjx8/Vl33aIKWalHy18UZmC1/485k7EZ2kPcBzsMYqMUiyB+HYadYi0wMS0ACOQR0DM6hZBoJSEACEtgOAYxSHB2r9QlHsFbjjdkVAeYVW+u79jNaWk3W0nmqOYtXq9BY7IpTMcNDnz9/Pj4+xl6teh1X7zJGAhKQQJXA0f39fTXWGAlIQAISkMAmCfAtXntWZLBX0zvKbBKIlSoRKB46WroUf2LCcdxL/Lm6wNHRUa3MfBNSLxwQ4jE2JHv58uXt7W1teiMlIAEJTENAx+BpOFuKBCQgAQnMT4DP8ZLrY5SJeSft1UhjnwGm39lBumitNXHAu5WnJXNVZ1Mmc8U3ub5jh2Ouc4xNJBDWnWqvztVSlisBCUQCOgZHFAYkIAEJSGDLBPBRPDs7iwvzilVlkZ4ui0UgWwozTlHdHTcsRuVhIID9yV81TRoCtwT38kePHmHs8Yfva1i6SaB0L/EYw6XIuX42eQX/g+GvKBX1Yn8y9SICMSABCcxIQMfgGeFbtAQkIAEJTEeAj+9as+Tm5sYjWKdrhslLYseg2q22phSEuf2muc0pxQhlNSlCkyTY2xjkuNNjxFIRnRGaQBkvAQmMR8BZ1vHYmrMEJCABCSyFAHNctfYqh3Zory6lkZRjEgK1ipAomblobol3Yb5yNCsLXLVdE9C8JAEJDEvAtazD8jQ3CUhAAhJYHAGM0lpnSL68Dzq0Y3EVUyAJHEig/2Qv/sPX19cseWXh66r3oDqQnMklIIE5CWiyzknfsiUgAQlIYGwCGKUsyauWgovjSrfPqdZl2Bg2VWZHvx09QAAACEFJREFU2finWTIs3nlzqx27QaSrqyu2C+aPxb3fvn3jSFViGNNhTrVJYHZpwnBViZr4GC8BCQxIwLWsA8I0KwlIQAISWBYBNjs9Pz+vysSqvJzjN6s37iGGSelo5AuqW4uz11e4MezzRHghbrRNC1k5OrVppyXGLJhWjY9EFYirwatMjJGABIYloMk6LE9zk4AEJCCBpRDAB5ItgqvSsJ0Mzo0PHjyoXjIGW6u44a3WyJYeiVLjFqvG/GrxZzXMvTgmxBWtpQRMzC7EJi8J5k8JSGAbBHQM3kY7WgsJSEACEviFAJOoTfYqE0raq7/AKvwoba4bznEpXDe4YgI8+bXSY4vWxhcjURl0iln3YmQMlx6bGG9AAhKQwCAENFkHwWgmEpCABCSwIAK4MjZ9hbOWz+mgpqaCW9H/E4ba9k2s1hjftJC1SVmqdeQE42okMaxrrY03UgISkMAgBDRZB8FoJhKQgAQksBQCeDAyv8rJHFWB+OBuWrBXTbzDmNKcKgeZ7BDChqvc32RluKdpojVncTi6yXZN/Xct3nAbWTUJSKCWgOey1mIxUgISkIAE1kqAKSOWqlalZ1kmx3JU440JBNhaubhSkRW/4trSs4G5WGzfYtUOGsdhD+HafOJGU8WcS+HHjx8H3URJNVxLcPwpAQkkCDjLmoDjJQlIQAISWBmBp0+f1n5PX1xcsBHuyiozobhMkZWWI5ZmXCeUxaJGIdBnIWtRoFr/BRIUd+0qpo9hnrHasaSYwIAEJCCBJgKarE1kjJeABCQggZURwCitdX3keEmmEFdWmQnFDZvBlgrUK7gEZO0/a1WDSuUvZA0EmkzfxAmu4caiAIcWunb4yi8BCfQkoMnaE6C3S0ACEpDAIghglBa3Dooy8XHM8rn400CVAIhKU2eYHwc5i1bzNGZpBIoWY1G2g6xHRjdKj0rIigemdaeuonoyilSUwbAEJCCBNAFN1jQfr0pAAhKQwAoI3N7elvxag9BsFeOSuXT71bpSO8Wahra6q0MtZG3y7G3akymCKnoFk9hduyMZAxKQQA4BTdYcSqaRgAQkIIHlEsAoPT8/r8rHzE/TzFI18T5jsFdrEWmybux5aPLmPWiKFSZsylVLptUr+OrqKt5YO7oUrxqQgAQkUCXgjsFVJsZIQAISkMBqCDB7w5E2VXH5tr67u2t1VqzeuJOYsH61dqsqzBi5bewxqB2YoI6HmqxNeyw1xQeMnPcbD27FuHUn6o09XVZHAhMQcJZ1AsgWIQEJSEACoxDgU7jpm5tvdJ0Pm6DDDcuh1l7lFqdYm7itN34ok5WxjKaJ1gSc4rRqcbo1cYuXJCABCRQJaLIWaRiWgAQkIIHVEGCekPnV2s1g3r175+5BTQ3Jut+Tk5NabuEWJ8Ga0K00fqiFrKH6tacfNTkecwubn8UpVlax+nSt9ClSbAnMS0CTdV7+li4BCUhAAh0JML9auxnMzc2Nn8W1TDFdIFO77jemdyvXiGIzgaGmWAMQjjiukmkqgvn8oonLWFL1XmMkIAEJtBLQZG1FZAIJSEACElgcgdp9bpGS72lOZ12cuAsQiMlVnIHjfFeTRHoFN5FZb3zTFGiTU326pvjbV61WJu15wEo3ss788ePHMRJ7VV/9SMOABCRwEIGj+/v7g24wsQQkIAEJSGBeAhilxTMeozDMEHoEa6QRA+yozGLCppWrMRkBlikyE1uMMbwBAk37Qn/79q2zDVmbJ6YsQx5sxYT7AxpaVFKWsL5+/XoDMK2CBCQwCwF3DJ4Fu4VKQAISkEBHAm/evCl+CsdcmDLSXo00QgBj9fr6uslps5SYn06xVplsIKb2BBr0pbO9ChMererIEQ8bf1Vi+Orr+1DFYowEJJBPwFnWfFamlIAEJCCBmQngfFi7FJNtXfBCnFm4JRUPKAz7nJnVotR9pt2K+RheFIGSgy6yMZ2Ot3AfkzVUsHUCH8XkOXQvtEU9DwojgTUS0GRdY6spswQkIIE9EuD7uPYIViaR+P72KFGeCRCxWrV2Frr1idHsb0W03gTRtsRYZX6VJ2RAfcEkZp0qk/n4A4edqFFJSsFRH//h9UJTcglIYDkENFmX0xZKIgEJSEACjQSqM0Uh6VDzRY0FL/4Cq0+xFoLNkDi6prUeem+2IjKBBCQgAQnMQkCTdRbsFioBCUhAAgcQ4KgMth6ttceYX92h2yEGPBXHUsX1t/aknwPg/pv0x48fA868/Zur/0tAAhKQgAT6EnD7pb4EvV8CEpCABEYlwCwi/sC19urd3d3m7VXMdYzS8BcMVMKDA8eHU3t1cKpmKAEJSEACgxDQZB0Eo5lIQAISkMBYBFgUV2ukheM0mG8cq+CR82VWkxKCKU6YQPyX+vKzttYjCeVewSOBNVsJSEACEuhPQMfg/gzNQQISkIAExiJQe/zjWIXtNV+PY91ry1tvCUhAAusg8J91iKmUEpCABCSwPwKc5Zh/puj+8AxW4xcvXgyWlxlJQAISkIAEhiagyTo0UfOTgAQkIIEhCLx+/brbYS1DFL6vPPQK3ld7W1sJSEACayOgY/DaWkx5JSABCeyAwO3t7fn5+Q4qOn8VOUKTHZ7ml0MJJCABCUhAAg0EnGVtAGO0BCQgAQnMROD9+/faq5Oxd4p1MtQWJAEJSEAC3Qg4y9qNm3dJQAISkMAoBDjS5vj4eJSszbSOgMex1lExTgISkIAEFkTAWdYFNYaiSEACEpCAp4NO+QxwgJDApwRuWRKQgAQk0IGA57J2gOYtEpCABCQwIoF3796x8dKUp5KOWJllZ61X8LLbR+kkIAEJSOC/BP4P+Pg45wG9XqkAAAAASUVORK5CYII="/>
  <p:tag name="POWERPOINTLATEX_PIXELSPEREMHEIGHT#3D5C667261637B5C5068695F31202B205C5068695F33202B205C5068695F34202B205C5068695F357D7B5C73756D205C5068695F6B7D" val="183.3333"/>
  <p:tag name="POWERPOINTLATEX_BASELINEOFFSET#3D5C667261637B5C5068695F31202B205C5068695F33202B205C5068695F34202B205C5068695F357D7B5C73756D205C5068695F6B7D" val="95"/>
  <p:tag name="POWERPOINTLATEX_CACHECONTENT#3D5C667261637B5C5068695F32202B205C5068695F357D7B5C73756D205C5068695F6B7D" val="iVBORw0KGgoAAAANSUhEUgAAAqcAAAECCAIAAABMvumTAAAgAElEQVR4Ae2d750Wp9eHs88nBSSWkGwFMSVEK9CUELcCTQlqBRtLUCvQlJBYwSYlbOzA54r8wiIz/JmBmQHmuy+Ue4aBw8XAgcOBufj06dNX+hOBEQn8888/t7e3lOzevXumfN9+++2IBVWZRGBvAmpcexOvl9//1UtKKYlAWwRevXp1+fkPrW/+Lnb/e/DgQVtQJI0I1CCgxlWD4jFpSOsfw125ioAIiIAIiMD+BKT192euHEVABERABETgGALS+sdwV64iIAIiIAIisD+Br/fPUjmKwD4EHj169N1333l5Gf++jx8/Evj789+HDx+8OJk/SfyHH37AY4DAN998w1OEvWfNde+ifopA7wTUuPqtwQv58PdbeZK8FoH379+/fPny999/z0kQRf78+fOff/5ZOwJycCnOyQmocbX2Akjrt1YjkucwAvjbJxU/Kh8DgfT9YZWkjPskoMbVTr1pXb+dupAkBxNgBp+U4JdffpHKT1IaPsJfn/+GL2bFAqpxVYRZmJS0fiFAPT4Ogfv37ycL89NPPyXjKMLABFD333//vTkHggA/By5sxaKpcVWEWZiUtH4hQD1+LgJTf71zlf/0pb26umKJx2AgwM/TI6kGQI2rGspoQtL6UTy6KQIiIAIOAc/zw/vpRFRQBBolIK3faMVILBEQgdYIcPj8VCQZ+adMdKVlAtL6LdeOZBMBERABERCBmgSk9WvSVFoiIAIiIAIi0DIBaf2Wa0eyiYAIiIAIiEBNAtL6NWkqLREQAREQARFomYC0fsu1I9lEQAREQAREoCYBfX2nJk2l1S8BPLHtPux+SyHJRaBBAmpcTVWKtH5T1SFh9iDA/qs//viDT+2Zfxcpe07kNd/x40QRzuQnTIB/+dNJvXtUnvJom4AaV9v18690+vpO+3UkCSsQoDN6/fo1Z6qg7Bep+fy8GQT8+OOPfHuXU3sJaBCQj66XmLxF0/Pjbm5uOJq3lyJsIaca1xZUt0tTWn87tkr5eAKYFt++fYu+R9nvLA2zf75Bzgd5c04g31k2ZbeOgLS+y02Ny6XRUVhav6PKkqi5BMzk49WrVznKntk5U/PPRvrvUNLxPPh0mPnYLgYD/nLSJz7rAvydfEYYB9vFXWl9qkmNq4t3NSbkJ/2JwEAEMLeiX2Nv/Od7zMKvr6+J7BU9+SCuAN4jXGEokPMtPuJgdfAe18+OCNze3k7fkOlb1FGJFomqxrUIV7ORv2pWMgkmAosI0CWhy6edsnslqXfdyLPhqdZ3hUSpJ9U/RgXpfhdaR+HTan01ro7e0qSo0vpJRIrQOgH64qdPn84qaXsRAwDRkiWx8UOBuNY36edMiVhWePfuXVIeRWiKwAm1vhpXU29gFWGk9atgVCKHEWDezMJ5SElzHQNAjr43BYikY27laH2TFLo/Oe9fJNthiJXxfwTOpvXVuP6r+aH+l9YfqjpPVRi64LhJn9HA0vl0Ra1v6oJ+M57mCiFPVctNFfY8Wl+Nq6kXr64wOpE33ifrbqME2DWE4z278kLysXzOvPzBgwehCPtcf/z4MZN+hAll9/Hjx4cPH7548SIUQddFYGcCalw7A985O2n9nYEruwoE3rx5c3l5yca5UFqsmqPyG9kphxgIE1H8lOLXX39lfBAqjq6LwG4E1Lh2Q31URtL6R5FXvisJ0CvFd9WjXzmDr6mj8RAmqfixWxxumVhZJXpsFAJqXKPUZKwc0voxOrrXGoFkr4TArOU3pfINQ0RCsDhPBitS/HFEursdATWu7dg2lbK0flPVIWFiBN6/fx+f5fMw3nONGPanJUEwjgaaXnevoPifPHniXlFYBHYgoMa1A+RGspDWb6QiJEaCAOeAJlU+y/mNr46j0REyXlQOEmbWFY+juyJQkYAaV0WY7Sclrd9+HUnCfwmg8nF3j7NAX8YjtHA3R0jOFKIjbkFayXAGAmpcZ6hlW0ZpfYtCgXYJ/Pbbb5i+4/Ixh+7i63YIGffnp5iMb3K+JhAHorsikENAjSuH0khxpPVHqs1hy8LGtmTZOlKTyfODKSwu/WybTpZaEUSgkIAaVyHA7h6X1u+uyk4nMCfYJG37QEmu+rcDLlPUnO64nUJJkh4JqHH1WGuFMkvrFwLU45sT4Du2yTww7ze4Wy8kNqImjfw8y3Rfq/shhrpehYAaVxWMfSUird9XfZ1OWjYU5Uz0OZ23LzTJD/OY4iS9GfoqtaRtioAaV1PVsZsw0vq7oVZGawhkqr2cqfOa7Dd7Jrl/z+ScWfzNxFTCIxPIfLvUuAZ7CaT1B6vQ0YqT2TFlKtF26GT2pJnFb6dckqQjAplvlxpXR3WaI6q0fg4lxTmMQOQTO65M9+7dc3+2H84UOLP47ZdXEjZIIPPtynxX2ylgpsCZxW+nXLUkkdavRVLpbEIgZ1GfjPlK/SbZb5ZodwJvRkIJH0ZAjesw9IdmLK1/KH5lLgIiIAIiIAI7Evh6x7yUlQiIQFsE2BnI4i5fAf7w4QMGz9vbW3f+h0EC/wPzxy4J9h10tD2yLdCSZlwCnLZJ2+EQjkePHlX/ZiZHdbGDlw2WLFvUOrZLWn/cl3GIkqF4XD0UKlNOnNCzh1zPFHijhQC6Dz4HQG8SX9pESEYD/FlEyLNR72azUGA3Ampc5ahpSqaB0KD4I0F0P+Nj/lZ//NOMxRmO82dbKI2RnZZVRhXS+uX1rhQ2JMBE09U6oZyYpIZutXk9U2D6jrry03G8fPmS3mRdsnQ9pndDYXB0IKcga/a/jmQLT6lxbVELDKb5I2XaCBYyILMJgn+ZrPOv115Q8HQFqHbzR1+H4W12SkBqVVQ+gknrb1HvSrMaAdRejtanzVTLcpeEcgqFIBVPH2JScnV1tVrfe1TomND6/PFNAU519e7qZxcE1Lg2rSbaSK3mhpwVk5I336b1rsRLCWROdjOVaKk09Z7PHKZgLaySJ99Vu7y8nHYc4GXJ8N27dzc3N8w5Pn36xL+EmXBcX18zlWeGERcAywHTF0wI8Wi62yABNa4GK2UqEm2Q9ljzg6K0c/2JQMsEkoqHdoINrUoRpk3Ou0Lzq5IRtj4v5enPWoWafo2Q3FHqRs0ni0ORpylMpWXSn0yq9wgQmxacQVK/5VLjKqw7an/6SlS8QieQ2U7zC/JVflTFFIFDCOR8IIRmVqVtJJtrFa0/qzymWb9+/boc+NRagL5fkSwyT5PyZCbCipQ7emS24rrW+mpcha/fplqf2ikUb/bxC656TVc/RaA1AtiQZz1cXDlRZk+ePHGvrAhfXFzEn6piasPezhJ7PCOm4+UbdZ49e4YF3mbEvAEjv+dPZO/mBN68eRP/TDBWAUqXk9TqODhAsT4yq4BXp5n5IC/htPgMznJmzJlZ5Eeb9Q7Lf9zGVOOyKFYEaKSsna14MP4ITZX3avUugHjimuvPDoZ0sS0CaPTEe1zJyJ/MpcpcP8e8z1p7YR2QglscFnELEzSPQ8BNdhreaIJC7syr6A2nOZ75CtXKAKikZtW4SuhVn+vTOVQx8kUKJa0fgaNbDRHI6e7LVXJSf5Rn4Snj2RyZMZejdyeg0CtP0KaQVPwbGb1z3oFZnmNfLB/P5YAtf/OTtVCexW6Ny7aFilqfWtha3xuxpfVt9SnQNAEmNK4am+1BynXbbLLuxfKOKdnDMtgvrwlvAlc4HZzKE18PLtdD0xy54laEwi6BWVz5F9W48ll5MT2tz5vv1ktOmA6B1rTRQNmT1vzUun5OvShOEwTYHvbw4cO4KAyWHz9+HI8Tubv1un5yRZ+RDQOL8vU8UvA2B+Jqx/b6ivt/plm4YClFxbxMysnacQU4T5h3Bl+HwvKqca0D6K7rW18cLrKXmAbIHyMq3EH416SPNwb1RUz+OI2jehvJKsXsWEAXRaBNAij15GtdMmpOJl4y1/emBbN5laRvqyySETYAG60wEK+LLfz5czYQzlId+2KV9SBehniFGoZqXF6rcdsaity72+ZPWfjbrBdJFSSQ7JtK2l5SPazWygz2ESySvpnlB4u95IZn3vcyXV2EqQjI7CXu/pzGL7/CqQBxjK4Aw4dBUdd3Uo1r6Ssqrb+UmOKLwBoCSZ+d1Qv8ST2xTmWi8uPL+XTfJbMoD2J8TlxxFh7PaB0rryxN/bR2Wvc9qVhxLRRWjWtRLfSo9XUir9t+Fe6DAF+hoLFF5nwsqrHqXL7fvQoOxGABL3JmMB5AKMjytXwr7axysnen5/LaW0sD8aEMhVqaoOIfTkCN6/Aq2FoAaf2tCSv9TQgYpc60NZQ6fjTo2sPPh+dYGw7xQJiQnFhoEbLk5JxQyjtcj38cKFLqHWRTFqsJqHGtRtfFg9L6XVSThJwngE5lJTK0uozrLD7/uPSXezjPZx+9SqZkPT3KzT7ERBmLBcfn2Su1AhErCFngRVwroxB5k37yOMVaYiidLQiocW1BtYU0pfVbqAXJsJ6AUeo4eYWS4FvX6DmU6266n4w4G5hMzWe2p4KhLHG4+/PPPyta9d1c4puGIwYSN5GccHwAEV9oyElfcY4loMZ1LP+tcl/kuaDIItAsAebNcecymhAKD2elSBGSzSzuoUbicY2Lvq/rdB0qS0gMBEAZh55aet11ZZqiq7WjbKlU28WfHccAYbscG0lZjStUEW4TwMYWitbUde3ca6o6JEwpgZzuCc2H+me2Pe2vp6rLuzLV+iRCUskJND3CPvreEpwqfmSYFtnGXxGI+3vvXN4V8i995LRa34BS45q+MDCxXUQvWl9n89kqU2AoApyC9+rVq4jnvCktIwBc0miu5i+yDG/io8l4hBVrXNUYASTT5ym0L7NejKX782URAQiISukQo7oM8aMGcbmonuP+DN0cWbuZLmrQ72+0UuNm3VRYjctWx+zZfPZumwFp/TbrRVLVIUCbZHEd9ZOjnutk+V8qaFkMAAwjOvXP/68csf9R6iHfBR5jZjxY2aX13bdBjQsa0vruK6GwCDREgP6afepG/W+3o8xMqbeYVTeE0hEl8ml2dihgaXDijhCU1p+txTM3rhytz9ZcZh2YBul5+HP3tmA4pNPA3Eh7od/Yx2ikuf7sa6yLIxOgkzLGefMv7XB1aWmxNFej7Gm6g01t41jY2RVZEMHXgY0M8RS6uyutn6yyszWuiNZH2bO+FjGGTWHSk7AayN+mPYm0/pS8rpyOAF0Vuh+LdPKbfmwRtH4Am7bM9uuAz4WF1k2YwYC0/SIslVBafykx4o/duGa1PgNivm9ZMp1A8eNCtFUPM3VK1BUROC2BZKeGeeC0cNyCn81735T95D787guwIjxk4/J8+PmJod4rqZnBY/2i9+AVsugI046YSDBK9h4xPzfaBaO5/ixtXTwpgeQX3Gm3x3wSu7EKYQEyNJUZckXf4Ndcv+Q1HLJxuXN9Dw66/LO1/pec1Xq2RWAecJf8TWqMIfBGqjvp19l8Xk3ppwiIQILAixcvQiqfJ+mkEs/rtgiMToBpOmNEWkqOygcGTjC0KUbMHhh8kDEVMLbwrpf8lNYvoadnReB0BPDMZ1ISKjYqP7ObC6Wg6yLQNQE0N3b+Fd/XYEJP45ouEGAAwJeoouKX1u/6BZPwIrArAaYv017JSsDK5WDH8tiiKSACOQQ4ogPNXTLwZdzM5N7Lyyh+Wp93fd1Paf113PSUCJyRACp/uvRoQAy5Ve+MdawyLyHgntWIysd7f8nTM3GZ8dOUpjdod5EB9zR+5Iq0fgSObomACNwRYB4f2qrHBGW83fl3JVdIBAIEUNIs4WPVx3GvXOWbTB48eDCr4Gl9KxYOpoLLh3/KRFfOS2BIN+Mq1Rk6fBdHZVQ+/VSVXBpPRD78JRWkxpVPjxN+QmeHlH/3QXP9/IpQTBH492z5E1IIqXwWINnKeBKVf8J637nI52xcs5BpU6FN/BFf2tmkphel9adMdOWkBHLOjQ+ZuAdGRgc0e6ooJk38iksclwaGpqJ5BNS4PCDJn7NGfp6iMRb680vrJ+ErwlkIsD6XLCoHayfjDBMBgzZHErFjeFoirPqcKzK9risiMEtAjWsWS+Qiu/VCdwt7IWn9EFhdPxEBVtFCM1qPAidpMLut5bbjJd7UT+YT9DtT2waOS1hitUOvqcpqWRg1rnW1Mz2xx6Yza3uzd5MBefMlESlCrwTQW1OlZdYO2QZDABXO3zROZoFplixs88fuHbMI527jMYlwvcdlb3pqvqc33aTHjK2KF3Em4daiyZvP1ogal0WxUYA1kch0v8inz34JQAERGIxAjlFxoxZrk2Vxrjuqs9uFGeLQ0XRXlroCz7qbnROLGlfdV2ua2uzLZjsWltimj2RekYXfYlRABETgK6byV1dXHgg+C1Z44piXoH6KgAjECcS/uMPemfjjkbvS+hE4uiUC5yLAav3Lly/dMrN+Qf/CR0TciwqLwMkJsMBBY0ExcwgBjj6MlWsdl5sJdrr6lvkg0aT181kppggMS8C463teQpwwSu+mLwsPW+sq2CoCeL1cXl7SWIzqxTeIsXLdD+Qk5Yrb/+OPy5svzkd3RWAZATvkt82y/R3tqHb6LG/2wMLhCkd9krKniODTMNgxvfLmW9YYasduoXEhAwYwr7GYguL7knMsQT6VyGmGnJaxeuvs1/kSKKYIiECSgF2Ns4HkI8dGYOLinf1J54XKXzdYYUOENRhEPJCPLbJy75SAbVM2sH9BaBqzKh9JePnR+vvYxkIn9+UAkYU/h5LiiMCYBJgueCqfOUSJ457rZMToYUxqKtWJCcQ3+rrvfyEka9iYTQd7w+z1nIvS+jmUFEcEBiTguesze2Aes9psaAC5B/lprj/gS3P6IrGKH2EQMgNEHgndimdU0rhk4Q8x13URGJkAZwe5Gpp5OT/LDafuTKg8tZErQGXrk0DctF7RvhXR+shQso6guX6fr56kFoG1BLAceqfrm+345UradWWq2P2tLaieE4H6BCKmdZRxxYM4I4sFnJtZUjDN9Uvo6VkR6IwAihnXemuHNFb9Wl0VCwQWR4kF0iaigAi0RiDyYrvvf7nYrinOSw3nG+/Kop+a6y/Cpcgi0DEB3PXps6zKZzqOFbGWyoeL+ykwzfU7flEkepjA7AdweduZmldsSuyAdRfLXHHIq8S8T1JprU/2bLplGw97B/VXnQD1t/+5Tu47pPBJCHju+rWs+oYevQSb++14gosRQ+hJgKuYQxJgIcxV/IQ5maP6hj13AO1hjNzyYoZ+Jk7poTFzCFHoYV2vRYAuEtS1UlM6IuARYODudRaFc3Gj4M1JRK6yt/lyq9xRwKbWSACXiOlnFYu+ftZIwSTGEgLeERfM8gsn317ms6+ZiVNyOM9dLvGv9BSuH9xlo1CKAB86i9eF7orAOgLu1CT1Gta5j7vAOlEbf8qet+hiOuc39xqvqa3FcwfNzNl4MSrmyEnY7gtmw2RUJZeEhT/iRmhFUaAKgcg+jSrpK5ETEmDSwNpcxC1oIyanMu9PZ/8bUVWy7RBwHffounGXoa1VEY8vXdnTLd0EGUm/e/fOvbI6nND6p2q9qyFWeVB9RxWMSsQSYK2R9nvIaDLi52zF6zEwu2Yxe7HH0knmfAIMprHO2vi0Mtqau3PV3loUQOXbz1i4D6LymYGvOyTbTceEE1q/cF/gND9dCREIWXVC8XVdBCIE3rx547rrR2Juccu1f26R/oFpeouearYH1sWxWeMrg0uslQHvFlocF9dN+nkKf9gdVP6/AifXCRjRMNCwZVOgOgEGiZhukhWhCCKQScA1P1Z/XXMSZF6SKWqP0aymJ1B3QbdHGieX+fnz59MWwWhgkbdHRMmaPQJ1ISd8+G158DDHiDHrrGvjKLCUAMMpVH4tu83S3BV/VALsG95/Ld+FOaQDv1tAhUXAEsCuNmsUx+KFzuZvtpNnck8j5Y8xekixMqRgX7fNqFYgV+vXyk/piIAIbE3gWK3PWHadkXNrLEpfBDYiwKz46uoKFR5Jn3ZhnLcYE4fUvH0cMxIqf6MJYWJd3wqhgAiIgAjkEBjVlS+n7IpzTgKoZzbxs1Ab8WhB02MvT5rM0fesDmA/2EjlU0Ga65/zLVWpRUAEREAE6hPAk58TsSJ2+9ksWQhA37NSsMOWEGn92SrQRREQAREQARFYTwD1j1srZv/pFN94dLHej2EM80DFA/xzxJXWz6GkOCIgAiIgAiIwAgGt649QiyqDCIiACIiACOQQkNbPoaQ4IiACIiACIjACAWn9EWpRZRABERABERCBHALS+jmUFEcEREAEREAERiDw9QiFUBk6J3BxcdF5CSS+CIiACPRBQHP9PupJUoqACIiACIhAOQFp/XKGSkEEREAEREAE+iAgrd9HPUlKERABERABESgnIK1fzlApiIAIiIAIiEAfBKT1+6gnSSkCIiACIiAC5QSk9csZKgUREAEREAER6IOAtH4f9SQpRUAEREAERKCcgL6+U85QKYiACIiACIhAHwQ01++jniSlCIiACIiACJQTkNYvZ6gUREAEREAERKAPAtL6fdSTpBQBERABERCBcgLS+uUMlYIIiIAIiIAI9EFAWr+PepKUIiACIiACIlBOQFq/nKFSEAEREAEREIE+CEjr91FPklIEREAEREAEyglI65czVAoiIAIiIAIi0AcBaf0+6klStkbgxYsX33777YX+tifw22+/tVb7kkcE+iWQezbfX3/99ffff1POjx8/9lvapiT/5ptv7t27991336E8mhJMwiQJ/PPPP9RdMpoiVCHwww8//Pnnn1WSUiIiIAJfJxEw0P7111+l7JOgVkdA8V9fXz948GB1CnpwZwK3t7c753jm7D58+IDWv3///pkhqOwiUItAwsL/5s2bq6srqfxauGfTwYjy8OFDrCmzd3VRBETg1atXgiACIlCFQELrv379uko2SiRJ4O3bt8k4iiAC5yQgrX/OeleptyCQ0PpmLX+LjJWmR0BGYw9Iyz+///77n376qWUJx5MNu+N4hVKJRGB/Aol1/R9//JFFtf3FOmGOrO6fsNT9FhkzGK0jf1hMfPw3+yqvWdpjPOoG+EmpuWKv71Oo58+fP378eJ+8lIsIDEwg4cPPYvPl5eXA5W+kaKh8res3Uhf5YixqHaM6orOdgUGA+/fHH39s5Al0c3ODlSW/ghRTBERgSiCh9XmAru3ly5e///47DXv6vK4UEkDfP3r0iF0S2r9XSPKQx9+/f48nZmbWVPRJzNRmKID6p9/AWFir63j69CnHJGTS7isaxMwan90Rqg6hrxrsSNq01u+oMBJVBPYngB5i0JaZL2bqZ8+eZUYeJhoqzYwAcFktGQGwREJSw2BxC7LoLXIfrBjGVYVRbMUElVSbBBLefG0KLalEoB0CaHEm8ZnyMD44YcfKtJXjKFBsGA6x0jP0WefFwsLBSYwlma+ToonACgLS+iug6RER+IIAqohl+y8uhX+c/GwGFuYZJ6H+3717lz9asji1hc+iUEAE1hGQ1l/HTU+JwBcEWMDOd9HPdwX4Io+xfjD7Z7TEYvYvv/ySXzI4j2rkz4egmCJQQkDr+iX09KwI3BHg1Fj28t39joa0huriQZGz9pE5jx/SNwLjx3SPtPHvM5skzS6JaRwXYyTMkgrmKPPhDzM8tW6D9imu61xwS2PggLT+wJWrou1NgI9WcIJ1Zq4De6RnEvCiofmgx2zeu+79HNinzyvp7E/8Qsymqtm73kVYMUj6+eeftSPAI3Pmn9L6Z659lb0+gSdPnmTOWcmbo3t08oxXBzmf+8In4OSzUoqfMzzCQiB9771g+ql1fb0DIlCTAEor37OPSZi+IevRZ9iEroofeJw/rvISH+YnM/hkWXCYkMpPUjphBM31T1jpKvK2BFilZhk183w6bLCakM3WR3wLO2veJ1dpFxcXs9zsRVlELAoFXAKa67s0FBaBCgTQRknrq82GwUF8Xmtjni3ABr/INz813U++D1N/veQjinAGAtL6Z6hllXFvAvfv349oLE8aHLMxa3sX9RMCOD1wqB/mkCkNaf0pE10RgRwC0vo5lBRHBBYTQGPhpZ/5GDoMh4DMyKeKxvhpVvGzLCKXiFO9CSpsLQLS+rVIKh0R8AmwMp1vvWfTmtSYT/Dzb47zY8VkOuPXdH8Wly6KQJyAvPnifHRXBEoJoLSYmOakIs++CKXZzxt++vQp8sjYt5LefNhIsJSMDUGlW0FAc/0V0PSICCwggCv1dJ46+7w8+2axmIvsUL++vvYiaFnEA6KfIpAkIK2fRKQIIlBEgLn+Is8+ndsTwo3Po/fBHhn5Q6x0XQRCBKT1Q2R0XQSqEWCemnOsismPj9DjEFAt77ES4oM9ruGE7Q+c4ztWEVUaEdiWgLT+tnyVuggYAuw+9+apETJ8ioZl7EiEM9/yDCccSn82Ggx09HqcrdIrllfefBVhKikRSBDAuyr/s2k3NzesDiRSPOVt9xR6pv4Df3uXouGUxztj/s10CzUvBSdDc0YkYY7rgRJh8809Aic/1vCUjeau0NL6dywUEoGtCSw6rJfemb5eHfS0UpjsXl5e2uvM/kdyhuAloURsVkTZL1LzFkgywCCAr0IzLGBnKQG9Y0liI0WQ1h+pNlWWDgiwKZ9+NlNQOmXZcmdZoeZxgDC3xqDEUIYSoe/zrUGzZFZcZHzJ8hPfgtJOvxX0untEWr+7KpPA3RPAJY0eNrMYHPAn574pK2/w1O9qiJnZsxkhR9kzO2fIiJLmL/kK4UDKnB5rgfnLSZ/4fKmPPy0tTV+5Ya5I6w9TlSpITwRw7st3QxvMgl2rntCXNqkebdRM7nkHkpsPmYVjzODP08QrTulhqMTCgfmz6GYDZIfuH2ndZLaY57worX/OelepjyfguqQlpdE5a0lEHUVA37NNw65QzEqe1LsrtL6bEQYnBhyMANyLXhiLAgYD6X4PS+8/pfV7r0HJ3ysBpjkc4w4AABRpSURBVKpYa7G+5hTAmGp7nNHmlO48cah09GjczMMkmzjJui7U+oZ5jr2BZQXkYZB6nmoau6TS+mPXr0rXNAH6XNcXPS4rna8+zxNH1PhdptdodM5dDsmJMZ/5d1Lfm8eraH2TFO8hH3+Kz/sXyRYqoK63QECn9LRQC5LhpARYqeWU/szC443FkbSZkRWtKQJM8bGT438XUvnYcngTGBZkqvy6peM9ZKsI7iORZFmPwOCvHSURRL3cktbvpaYk55gEFh3Wy0RQ35vp7j1gJs1STmQVH22K38bhJnTGJWyFQJgQYYYsDx8+1I6SEJ9ersvC30tNSc6RCdDhRrSCV3ImhYdrCE8k/QwRSO7SZOEG0/qKKX5FC78rfI67CdZ+yuU+pXBHBDTX76iyJOqwBOhDI3Msr9gYipk+ehf1s0ECSZVPpa9T+dsVlvEHhof428gIVePO7apg65Sl9bcmrPRFIIsAM3gWd3OiGkNrTkzFOZBAUuUjG5W+Ypa/daEQCcHiuTBYkeKPI2r2rrR+s1Ujwc5FAI+quDuVi4P9ftpF7QJpLYzXW/LsPKrbO3innVIg2PX1dVweFL/cS+OI2rwrrd9mvUiqMxJg8pTsai0XrKzyq7I0mgqwNJ5U+SznNz5uQ6MjZBws7qVa4I8javCutH6DlSKRzkuArpYt3Znl53w39bmZrPaMFtmhZ8VAX9pws4EcIXldGeU0WwQJNiUgrT9loisicCQB9uYl51hWPnn2WRSNBKg+TN9xYajfLr5uh5Bxtz6KiZdJ/jg1jkV39yEgrb8PZ+UiAgsIoDYyPftIlC3UmmwtgLtxVAwwyRw6UpN88jFZHBabtKkkSamdCNL67dSFJBGB/xHAiTo5X7Sw8OxLriLbyApsSgBPi9Dpe26+HdVXpqg5Yx2XgMIHEpDWPxC+shaBIAGMq/ku/QwR+HRvMC3d2IsAX6lJZoV5v8HdeiGxETVp5OdZpvsyOIUYtnZdWr+1GpE8IvA/Avh459hXTWw+4ybPvmNfHXbr5Uz0OZ33WDmX5s43f3MeybdO5aSmONsRkNbfjq1SFoFSAliMM/tccsIYq4/ylRIveD5T7eVMnQukqP9opm9pZvHry6cUFxKQ1l8ITNFFYF8CzCDz9QRDBBla962fu9wy1V6mEr1L9+hQ5uuXWfyjS6P8v5LW10sgAq0TSB6PaguAhTnfNmCfUqAKAdwqc9K5d+9eTrR24mQKnFn8dsp1Wkmk9U9b9Sp4NwQ4HjVf8X/48KHxQ9+64b5Q0JxFfZLM35O5MP+toncn8FYgRkn361EKonKIwMgEOKwX//DM/VHmsF559Y/8QpysbKxbYUu4vb1laGX/5Yr5CQwMEri+6oNAOe+FtH4OJcURgeMJoMX5BCoaPUcUxgesH6sTzGGlOG0SMF8wyrSgUAQGATosKKcqZeHPoaQ4ItAEAfbm5fuC4dKvTnDPasu0hOersT2Fj+SVKXBm8SMZebcYuWZmbR6sLoAnzzA/pfWHqUoV5BQE8JTO7N3oMTms9xRQ2ihkpq87Buo25M2VIlPg6m6keKjkivg5XnUBFuXeUWRp/Y4qS6KKwFdLD+uVkX+3lyZT63Tn656pfaufPrT0awWZ/Hd7H5rNSFq/2aqRYCIwT4DDeq+vr+fvTa5iG5Bb34TKJhcytU6mEt1ExFWJZg5THj16tCr54EN8vfDTp09YGvi7ubnBqYUzqiMrXBrgBlF+eUPefF/y0C8R6IHAkydPUB45nz+nNBzWyzxM2/m2rli0DosvyaVotNfWktRNP+f4HZQx+0vr5mtSM98sMP+azxPPfhAoMhrYQqqu09Rcv+vqk/DnJcBMKHNyCSN59u3zouRsrWS41tH5iWbLXJJeTsGTieRECI2Z8ttCTi5jx5HWH7t+VbqRCWDwzPQggwLT/Y6UTafVxmJKjq9l/tcUD+eQIyov4W6WpJDhQVo//1WR1s9npZgi0BYBzJ75Z/ZheZ41jbZVpP6lyfnYbubSTAswWB5KipHvZZJMKhkh5BWhRf0kOhtBWt+iUEAE+iPAYmrObMwUjHkSDgH9FbIriSGcXGNGdXXxdUTOyUm68uFpv5vGRZ7ZdyEJfPap016U1j9t1avggxDAuMpZpJmFYZbZhb7JLE6b0RhdJe38S7elHVLS5Go9tn38S3aTTeb9Kqil9atgVCIicCSBFy9eVN83dWR5Os+blZekAYbpPicttlxQ1HnInG7EZmSTv8BUpaTS+lUwXrAhskpCSkQEROBYAlj7k/ZYVp21fX+fakKpJx0p2Ia+esPbxcVFvCC4u5utbvFos3c5y/ny8nL2lr1Ykr5NZFEgVGRpsUUYNddfhEuRRaBdAky84oZlFgKk8nerP1ZekjP+No9MZq9HXDBes/1Vvhb1a7260vq1SCodETiYQNyzjyUAFgIOFvFk2aP44zZwbDOrp+MbsUTlswsuYjRiLX9/lU9hZd6vVePS+rVIKh0ROJ5AaCGWfrzxVeTj2W0jAf7tmPEjxypQZQzXGvk6ImJwrkPoLYIQLxIqf/WqRAljaf0Seu6zWtd3aSgsAh0TCC0ko3IaUSodwy0WnXn/27dvQ8lgM2c5YNEWuNAit81i6Yw89P7YBI91CgmVV4v6toIyA5rrZ4JSNBFomgCrnrO+Y2YJtmnRzyEcOhW9HnK8MJ9FZmRwyPmJZErWs++PqRw2xGOxONApRIv6FVuJtH5FmEpKBI4hwBb8Wfcro/LNl0uOkUy5OgSMUo8croAx4N69eyjX3XQ/GXGsEJmG7BC8Qhy9xwt2iFXfwpN536IoD0jrlzNUCiJwJAGs96FDyOkrj+2sj+TSat74VDJvjpzSwyG4qGGGCKEJbpWSkTgLCmQUOh4YfY9J3wwLquRYkoi0fgk971mt63tA9FMEeiJAp4z71azHNfZkNEdPhTmZrAzXUPAhpWtgoHoZ0pk/bwAXWue2FKfr+uSI+uQvNLM3z+IIwqDkQHu+LYINhAqrRX2LKD8grZ/PSjFFoDkC7Pua9bjGKqsj95urrYBAnIKH7p+tR/cJRgCM8FDJ5i+yDG+eYqbOI3gMMChkBJBMn6cYXqDvWxssYpaYXcDC20DHS7tvSG6YsZL+REAEeiQQOoWXleMei3NymTH7o6cP+ZAMyp5h4u3tbZtVEPKEWP2eU1IsYTQfxk9WUxJmxEMttAmholSa69tKV0AEeiLAVH7WOExfpq35PVXkRFZWbTDCo5aYnc+u3UyeWHMBJWcWDlqb2U8LEzJocQLSor2OpIxtgKFVfIED3b/nJ4Wm5d36irT+1oSVvgjUJ4BH2Oz30OjHN3UBq18SpRglwAjAGOfNvyWDANQ8hgSj7Fkp6GhnR5VFfXwaaDJxfW+rYuy1A2l9W9EKiEAfBEKnqdCh07X1UQZJuZYA4wB0Pzbq2aVuN1UM4NYPoCMd7xaBcJVF/ekoGb2OY4QZBrGRAZ7YVxgW4AZhBIDeqCdYf+0h1k8REIGWCdAJzrpx4bfFdLBlySVbFQLo78yj+3lPMmNWEWyjRFDGsylj1pq97l1kHAwH15MRAz4a3dsQAVUyQv1brc/2Cml9D6Z+ioAI7E1Ap/HsTVz5HU2gROuzPH91dWVLYJwWPX3PXZoVI4Pp6gkj7KV+AzavlgOa67dcO5JNBO4IMGsJzW/oGad92d2TColAtwTcabpbiKQ+xkvRruJjCcM7cvYRmhXrIG7KNkzWs4/YCJ0GdDZfpxUnsc9FgNVc1nGt+dEtPN3ZAIZct0QKi4AhEHJNDQ1/zVMocgbBVuWzq4V5fEh/u8aAk2CX1j9JRauYfROgm5taICkS26zb33nVN3pJfxyBFeZ9fF0vLy9tY6GBcCXkzGg2SYbKh3ts6FbX12Xh77r6JPwpCDBNmbVz4pSkA/hO8QactZBLtT6nCOOFZ2ihs9nQH1/5soODWcBxi8LsI11clNbvopok5HkJoNdn+z7slqP6GJ+3slXyLwnMDnaJMl3SYtaOR55tKeVnVaHyQxaCL2Xs75cs/P3VmSQ+DwH0+uwBfHRJOoDvPK/BOUuav6iPEz4ze6vysYFltg5GD7NmfOP9Nyp2af1Ra1bl6p4APdfsAXz0U6EOsfsyqwD1CHDyTL3EDkjJanEvb8/wjlUfJ3zr6Ipz6yIbGKsA6Hg3C9LH8j/qRJ+SysLvVrfCItAKAfQ6FsupNDqNZ8rkhFeY3SZL3fvGs6TW9/bZ5yzkT6Gx8M/qACNsDrnilB5U/nT5YPpU11d0Im/X1SfhxyRAdza7h9io/LiD0phEVKovCbib0b+8c/cLLcgetrvfvYUix+9TLu9Q/eE/mVOx9mThrwhTSYlABQL0aJ4N0ybK7Ecq39I4ZwAjEHs67Gb0CATM1LwtmSvckXQOuRVaw2Iow4iHvXmWgFmDH/sreXWrQBb+ujyVmggUEdBpPEX4un2Yod7UX90szLNiTQAVzt80TrzEPGLWicxnZlCZGLHNMjYB71muh46y8WLu8DNk3v+M4W8rAOXC3XV4m7wtb5WALPxVMCoREahDgP5rtmfnsBFtza+DuMlUcECb9dzcU1gsTKEZ9p5imLxCDSEkCUMWxjSsizEOoCAyiYVAcV1z/Qgc3RKBXQnoNJ5dcSuzhgnMjn0j8mIR4RH7FCMAtuyz2C/1P4Wmdf0pE10RgQMI6DSeA6AryyYJlJscWAjgkD6W/3EC6NqlcYv6kdbfgqrSFIFlBHQazzJen7+Oio+3/VPPvhRgy/FDi/rPnz//9PkPR4ebmxu22nOFOT0z+1BxcPpD93fq0hgqVOF1resXAtTjIlBKwPsKuE2OFcqcbdk2/qkCmEbsqYUCta7qcR01D9rzfBqxh4cW9dlSH3LcY9jH5N6+ElMg8oyxTKT1LQoFROAAAhgz+YTuNGO8k7BSDnxA2LTI+VdQV64Lujr0fHTtx/Qq1xWYeb77cxrmWVz57Oq+FwHzQCPDGk+wnX/Kwr8zcGUnAncEmMqHVD7TGqn8O1Jfhjx399lDDL98Qr+6IcCbPytr6BALNzJNhjaF7ce9aMPea2Ovny0grX+2Gld5WyGATTLUkek0nkglwc015MJQw6MIru5uhRb1Q41lWkCO4p9e5Io92Gf27nkuSuufp65V0oYIYIpklm8/GeJKRp8VWrx0o5027M3s2Z11WhRDFrxc62PGD033cxxlaJt4/5XvI2i2drRfv9mqkWAjE2DiwrL9tIQsUbPXaHpdVwwBNju4q7Z4PwjXSO8GGtetX7doi4bCePXPpmP9Ft2UvTBH/Zi2SSMdUvdrru/VuH6KwOYEdBrPOsRM1LylWW/evy5ZPdUOgZJFfbcUs1Y0IrhOoG58G+Ydmx2O2wgDBKT1B6hEFaEnAjqNZ11tGfds71mZ9z0gvf8sN+8bAqHRQ2Rnv3nQFSDfk6Av7NL6fdWXpO2bgE7jWV1/dMHeBI4efJHVd3XWenA3Aq7SdTNdpIAZIHqvikmKFybp+Ok6inL+jyvDMGFp/WGqUgVpnQCn8XgGaiMxnkdDLh9WrI/ZNRFN9CsSbiGpWov6IRN9yMXPlt017xN51M390vq2xhUQgQ0JoNevrq6mGTD/CM1vppHPeQWVP4tIWn+w9yFkll800YcJPp6zZJLmfc73tQ/ODtDt3a4D8uHvuvokfB8EmEOETuPhLPGk1bGPQm4gpVnLn3XGRhOI2wbIj0xydmyHQEu1fshlL3TdlJlzIOyGfsYHA+8N0Vz/yLdceZ+BgE7jWVfLcKPznVX5JKiJ/jqqLT9VS+szHAxN9yPFdyf37qQ/8kint6T1O604id0HAWarOo1nRVXhA8Gn0mZ9skxqA0/FVuAa4JFai/oGxeyWztAKAo9wLI+d6LOiP/bbJa0/QHtREdolgHFy1rdIp/GE6ozenz531gfCPjKqc7Ut4AkDtSb6Bt3Tp0+nDENZYFVyRwmhA32nCXZ6RVq/04qT2B0QmPU8R266JHbtd1CA3UVkio9V3866QvnLvB8i0+/10ER86aK+IYD7/VTxYzriBfMQ4XPDYXz2Iip/VNd9W8av+Hah/kRABKoTCGkm5qnV8xogQbwakxurTLfFku0A5VURPAIh7c7ncb2Y+T9n02Q0QJoczcs4w2ukLOfnJ95vTGn9futOkrdLIOQNRDfUrtAHSYa+n+2d76YmX4botQ+SVNluSMBTwKbOy9vLbLJfvlD/+8Wi24bFaynpC4SZRaCLIiAC6whgRZxdlmYuizlxXZpDPgUojkILeemHisxEbXwbbKjw4173LO0UFKMO0/HyuuaoDPzzI68ZDZP38DznPErrj9uMVLIjCNDFzG7NZ7maLkxbzKkTELFy7x59ml9RGjnls+ouplXP6Htm+bwhFdsLowrW7HHow7vW7A2hSZILK27433THqkRgaf0SenpWBL4gMJ2vmNu1Zi1fZNbVDzzz6XBNtxvZj5csE2ZYOUImKSmCCEQISOtH4OiWCCwgwP4fnIFnVRqz/PPYDy0yxkAUHGWPcXV2+6KNmR/ACavi/C8/X8UUgWEI6ETeYapSBTmSQOQ0HrzVhlf5jHjQ6+bP6HjC1esDY6xUfnWqSvBsBKT1z1bjKu8mBFggnNVzuBBz+jez3k1y3T5R5tZkYgwYhAnYfykvP2dLvZFc+f7YGwmgZEVgAAKy8A9QiSrCwQRCH4U7WKyxssc3AoPKWGVSaUTgAAI6m+8A6MpyJAI4l4VO+hypmIeXxT0z9XBhJIAI9EtAWr/fupPkxxN49uzZuh1ox4vemwQy7/dWY5K3UQKy8DdaMRKrfQKh03jal7w7CdlajcNgd2JLYBFokIDm+g1WikTqgACf5pw9gK8D0TsUURP9DitNIjdKQHP9RitGYrVMALcyPPNblnAw2bRNf7AKVXEOJKC5/oHwlXWvBLRrfM+aY1ekgO8JXHmNTUD79ceuX5VuKwIcLosf35671bcqSfPpyrzffBVJwJ4I/D9KGkEXPMNT9AAAAABJRU5ErkJggg=="/>
  <p:tag name="POWERPOINTLATEX_PIXELSPEREMHEIGHT#3D5C667261637B5C5068695F32202B205C5068695F357D7B5C73756D205C5068695F6B7D" val="183.3333"/>
  <p:tag name="POWERPOINTLATEX_BASELINEOFFSET#3D5C667261637B5C5068695F32202B205C5068695F357D7B5C73756D205C5068695F6B7D" val="95"/>
  <p:tag name="POWERPOINTLATEX_CACHECONTENT#3D5C667261637B5C5068695F32202B205C5068695F33202B205C5068695F347D7B5C73756D205C5068695F6B7D" val="iVBORw0KGgoAAAANSUhEUgAAA8YAAAECCAIAAACzFVkdAAAgAElEQVR4Ae2d/b3VNtZww/NLARlKSKgAUkKgAkIJhApISoBbAVACUAGZEgIVMCmBpIP7ronfURR/yPLxx5Hkdf8AHVmWtpYke3trS7pze3v7lX8SaJHAH3/88eXLF2p29+7drn7/+te/WqyodZLA0QQcXEcTt7wzEXB8Vdra/1ep3IotgVkCb968uffXHyp193fn8L+HDx/OymkCCVRHwMFVXZMpcEUEHF8VNVYsqip1TMOwBCQgAQlIQAISkIAEFhNQpV6MzBskIAEJSEACEpCABCQQE1CljmkYloAEJCABCUhAAhKQwGICXy++wxskUAmBx48ff/vttz1huwWLf/75J4Hf//r79OlTL03mTzK/f/8+XtoEvvnmG+4i3Lu3i+9F+lMCtRNwcNXegspfMgHHV8mtk5Dtjjt+JOh46SQEfv3115ubm3//+9859UVLfvHixZMnT9w/JAeXaU5OwMF18g5g9Xcl4PjaFe/SzFWplxIzfbME2J1jVqtGn8a0rTLdbCewYvsQcHDtw9VcJfBfAo6vQvqBvtSFNIRiXJ8AtudZIZ4+fao+PUup+QT/+euv+WpuWEEH14Ywm8/K8bW0iR1fS4ntlF6VeiewZlsfgQcPHswK/cMPP8ymMUHDBHjZf/fdd91+5wT42XBlN6yag2tDmA1n5fi6rHEdX5dx2/wuVerNkZphywSGCxBbrq11GxB49uwZnj9dNAF+DpIYcSEBB9eF4Bq6zfG1X2M6vvZjG3JWpQ4oDEhAAhKYIdDztu/9nLnZyxKQQJJAb0D1fiZv9aIErk9Alfr6baAEEpBAFQT++OOPoZz6fgyZGCOBCwg4vi6A5i1FEVClLqo5FEYCEpCABCQgAQlIoD4CqtT1tZkSS0ACEpCABCQgAQkURUCVuqjmUBgJSEACEpCABCQggfoIqFLX12ZKLAEJSEACEpCABCRQFAFV6qKaQ2EkIAEJSEACEpCABOoj8HV9IiuxBHYgwL4NYb/hHbI3Swmcl4CD67xtb833J+D42p9xbgmq1LmkTNcMAbZq+u233z59+tT9u0iT5kDyb7/9FhRsm//NN98QJsC//HlQeTM9xIpcTMDBdTE6b5TALAHH1yyi6ya4c3t7e10JLF0CBxDgSfT27VsODkCTXqRD58uGhv3999/fv3+fQ8sJqGHno6slJb1oeALZ58+fOZm8lirsIaeDaw+qJ8zT8TXa6I6vUSxlRqpSl9kuSrUNAWbE3r9/jzKNJr1Njtm5YLd+/PjxkydPHjx4kH2TCYsm4Cs/bh4HV0zD8HoCjq+YoeMrplFLWJW6lpZSzgUEus/6N2/e5GjS2JUxKv/lu/EtGnC6mBcvXmCNxs7d/eXkT3rcRfg7uS0zDbaKq77yaSYHVxV9tUYhHV+Orxr77T9kxvHDPwk0Q4BZeJTXf3TxsR/Yj1+9ekXiXsXH0v4jDvfr3i3EoGfj7PGPdGM/SIO9vHe7Pysi8OXLl2HDDntRRTVaJKqDaxEuEy8l4Pjy5bW0z5SW/qvSBFIeCVxGgPc9ivJQ44ljZpXaOPFoeKhSx9KiMc/q1pjDVaxjaBWFT/vKd3BV1EvrFdXxNfrS6SJ9eVXRsVWpq2gmhUwR4EH8/PnzxMOIS3z9kyyVy1/X0plwNa1Sd/nnGPPwNvnw4cOsPCYoisAJX/kOrqJ6YNvCOL5GX0C+vCrq9qrUFTWWoo4QwOKLs/Lok6iLxHSdo0x3WSfy6S7lqNRdVijWsxbrRbKNVN6oYwmc7ZXv4Dq2f529NMdX7wW06AXRu3f405fXAQNMlfoAyBaxCwGev2lPD1TtpZbg4WOoF5P/VOrqjFLSy6H38wIhd6FpphkEzvPKd3BldAeTbEzA8RXeDhe8F8K9UwFfXhv317HsPJB8qvsZXzQBNhhimw42yJuSEpdlniAPHz6cSnBM/I8//oi5GmGmivvzzz8fPXr08uXLqQTGS+BgAg6ug4Fb3KkIOL4abm5V6oYbt9mqvXv37t69e2xjN1VDPJXRpwvZtA4xECahVVOLX375BeV7qjrGS+AwAg6uw1Bb0AkJOL7abnRV6rbbt8Ha8UhK7x6N8sopiUUdXogws1o1Fver29Qb7C5WaQkBB9cSWqaVwDICjq9lvCpMrUpdYaOdWOTZRxJs8J8uSp/umguRECzddHwJqFWnEXl1PwIOrv3YmrMEHF9n6AOq1Gdo5Ubq+Ouvv6bt09ST5YCF+HsMoSMY58sM4+MYtOqffvopjjEsgQMIOLgOgGwRpyXg+DpJ06tSn6Shq68mZ9XO6tO4UBfukYy6jJDpxuAcdewZ6TRelcCGBBxcG8I0Kwn0CDi+ekAa/qlK3XDjNlU19Gk2x0hXCWU0naCEqzlCsrc/T+ESpFWGMxBwcJ2hla3jtQg4vq5F/vhyVamPZ26Jiwm8fv0aj4j0bVh/Hzx4kE5TwlWETO/+gZB8PKBVlyCtMjRPwMHVfBNbwSsScHxdEf7xRatSH8/cEhcTYI+52Xsq0kFnj0+nsmwAwvals7U2gQRWEnBwrQTo7RJIEHB8JeC0d0mVur02ba1GHIMy6/JBnWc9rcvhkilqzrO4nEopSY0EHFw1tpoy10LA8VVLS20lpyr1ViTNZy8CL168mM0ar48CN86bEhtRZ30/uBdDtR7VUwyN34SAg2sTjGYigVECjq9RLA1HqlI33LgtVI29h3JM1BxOXldtf/jhhxyBZz3IczIxjQRGCTi4RrEYKYFNCDi+NsFYVyaq1HW11+mkzdQpc4y+RbGb3Uqvkzaz+kVVTWFqIZDZuxxctTSochZFwPFVVHMcI4wq9TGcLeVCAplPpUwN9UIhdrgtU03JrP4OAppl+wQye5eDq/2uYA13IOD42gFq6VmqUpfeQieX7/fff88hcPfu3Zxk5aTJFDiz+uXUS0kqIpDZuzL7ajkVzxQ4s/rl1EtJ6iKQ2cEyu2s5dc8UOLP65dRrE0lUqTfBaCZ7EchxpKbsb775Zi8J9sm3OoH3wWCu1yTg4LomfctunYDjq/UWHqmfKvUIFKMkIAEJSEACEpCABFoi8PDhwzt//bHv1rt37zav2teb52iGEpBALQTYpA+Hv99+++3Tp0/M03358iW2rGBKx+e7+2NPFXYpqWinwlqaQDkbJsCeD93IYogxsnrji5HVDTEGFw7r/Ov4argzWLWrE/jxxx+DgzvjkS0OidlWKlXqbXma28YEeOXESt5U7jlppu69SnymwDv5h3Au45s3b9j3Ou3uhpAoBPwFRMjDOTWPHz/mWz9EGqiUgINrj4bjM5XB9fbt23jgjBbUjT6SMRK7BCjW3fj67rvvRm8xsiICjq+iGotjd8JA6wTLfAsvqoWOH4twmfhoAhhycorE/JOTrJw0mQJnbl+dXy/MZmjD9+7du7m5SevTo3nyDEJdePToEeY0nlCeRDNKqZZIB9e2LfXx40eMXize4tzTWX16tGju4l6G54MHDxiqo2mMrIWA46uclmI0HXMasSp1OY2uJCMEMnXKC7TDkcIOjMp84254hA2WaZRptOEw87WmuujWPKHQHn7++ec1+XjvFQk4uLaCz7clyjSjtWcGC/ljsMQCDXD+mOTh3/TWhDwfGKoo1qjpIRMDdRGglXME9uWVQ2lNGt59jKY1OeTfq0qdz8qUVyCQ+VTK1FCvUIGJIjMfo7x9JzJYFv369WtMX0NlGrz4k3348OHz588Yzm9vb/mXMK6fr169evr0KapAuiSs3VistailKZV51cG1SbvQ+bFH9pRpBg7DB/cPRhPDCp0b5ZiU/LEoin/5STxXGYBT5kwea6jpfrVu0kzHZ+L4Op75aImH6dP/LZ1R7Z8ESiYwq9XRjTH5bFKF0QEZR6JrblLQ1Es0LmurSvFqj7MlTOlozJ0OPVsdqjzMoZchP58/fz6bVe0JRt11Op2p0qo5uFY2HEpzbywwbPlGXZot47GXT/wT5WxphjWmd3ytabW4w4yGa3x5rQHS3Zv4sOE9uD7/Xg6q1D0g/iyOAFac0QdELzJTQUxXr5fn8OcmT6XRN8ewLN7WaWlzrg7t3Ly8c27spUHmYVY9mUnQu6uxn6MNV7VK7eBa00V5GsRDgO+TNWOWjpT4wjmDVu34WtMb4644Gq7u5bWGRncvhp5RFF3kHir1HQpOFOklCZRAANeC2cW5aIo//fTTSmnZsDKdA08lHBzTaWav4obx7NmzdDJGOx5g6TSzV5kyxjEjJMN+hu/Hmo26mLNmR4KQ4TCAPZvaDeM3jGEOHbeZ0bfvhqWMZkUnHFYfLSqhCY3ms0kkjux0kjWt2Ynh4Lq4OWJ0tAUPh5XNwZDHQWtKHvQD1gRPXd0q3vHVkXR8jfaow15eo6Uvipx9W23yku2LtP47wBwksDeB9Kxo16c3cZPoD4/B700+9BnJg4z7ERfMHfdagRziTLeyckEgznYYxvDZk2Srn5jxaOVhiWeOoVn5ulhD2MF1Gb2hAewyl49e6enm2OT50ysx/HR8DZ8kjq/QPbrAMS+vXqEX/Jx9T9HW1OWCnNO36PiR5uPVUgjk6FLr3zfDR2ovZn0RPU23l3/3E1vveu6x6XST740g0uzTaidfiJw+MMqz7cj1H0s5YNf3/NlWWF/EYYOLsRCPr7hq6z8pp3KmlPVtHUbxMJDTDeKaniS8nnkO2PWdf7Y51hdx5Pga9s/8GKwM8SAafv12rFSp85GasjUCvUEy+vjgybWy2qPZxpHrn0qzj9dNxnnP1rXSkDmkmvbBXf8SGpZITNwQhmMCo7jyIx1c+ay6lDwHYv698MqnRHo18OZjOdS9Vwt/BgIB0WUBx9dl3C6+ixdQaDteVVOjdZNXbU9IrdQ9IP4sl0DOJ/Ka5UHUPIzDqcDKl2VP0x2Wwrf1JiZeHha9zFk7uFL4Xs8YFhGXuG1ZXdFx/oYDAfpMr2ku+OngWgQtPZBXzjLxEAuNOwzQUotEzU88LMsYCDi+ui6U7vMdqE1eXvk9djRl/EXarZhXpR4FZaQEbtMvm+4FsGZUz75C1miKCLZr/qF/JArisRiSrQyk22KP3T/iZ+UsyfMkWKnAhW6QbtCOp4OrwzU1ldxRWmn9mtIAusw3HMKh6buA42v0oeH4onsk3ikB2pqXY68rXvwz1vvDMJwaUCHBxcUNb9RKPWRiTNEEZl/8a8ZJeDpMBS5+ajD3h2BT2RKPLeTizHsNFj9WhiVuVQqFIvMw/xDTk2qTn6gyaYyh9DMEQLHeczduFwdXTCMRTjs+rXkEUeiUBtB16W1bvFdHx1f83HB8dd3jyJdXr0Mu+hkPHN5N4fs/ju+176L8cxKrUudQMk1ZBGYnqS92qo7H22j4Mn2UR1LahZpndxj/61mnrU0b2o/TBV3Gan3198uBdhz2ig0bbj/J83N2cOWwSn97rFxLkG6C/azUORXfNY3ji8fLyV9eF3cwOk9s4on9o45UqT2QfPiKNKZ0Ag8fPkSPQQ2dEpSDfL/77rv1+zpP5b8oHjE4VThxZDovYMY8Ai/KNpF49M0U0g+PJQ+XlgbS3wlTD7KlpZj+SAIOrhzaP/74Y/z+7t2S/tTsJR7+ZNv1YWSI4WESwgaqI+D42qnJeI2GwyuYyYHzTgWls1WlTvPxaqEEOo0Zg+uUfLyWePf8+uuvUwmOiWe3ec5uSLwjGfwIufKEiGPqMiwl/XZP1HqYlTHlEHBw5bTFmzdvRpPxUELhHr2UGZn4/CaH9UdNZYphsp0IOL42B8spb2HUMAA542zzInIzvNjM7o0SKIEAM7AJcxHDgAGG1TZT1Nlhk+/MQKEJjZ+CMPHu5DOw69qpmCTyJ4httawnLvG64VHz/06NeN2adqU7uNKtwORyb66MoZe+JedqL894iK10Kckp/YppHF9xWxM+4cvrgu4Xrx0adZuZmi9loF1QXPoWfanTfLxaB4G0EsmziQQ5inXviTb8maNSU1B65pdvgF0dItO+mJu89btuMfoKDNB4H9TRe7KlHK1vwyp1B8bBle4gPBP49oh9N9Pp01fTn6kUlL696quOr/DwjAOnenkt7cDxy44XK11omIMq9ZCJMRKYIcCrKK3I8pBCyUu/+eIH2Wg4rVKTOWak0Ru7SMb8rgv2A6MpMaYeOuHGRYH0618r9SKYJSd2cB3WOomH2B5GtcPqlVPQOVVqyDi+crrHMA3ceKOFF+7U21mVeojOGAlkEch5NjEI0a2xE5O4l2kYnFOB4aAlE7Iiw6lbunheh8co06FGQ60aGYZVDukvCMQWgmH1D67vBfIvveW0r/wOlINraYdZmn60g4WRlTYHLC2rwPSj1d/2kVVgrYNIjq+AIjPAGy2MjsTE75Eq9R1EDzIZkEAzBF6/fs36obBkYapeqNessWNkdn9PnjyZStnFoyZyCyuLWXvHQJ3Nn7tQbbE8rVyxlJZq6urHjx+BgKjUDjE2lwHIz549myqdSerNS5wq65j4P/744+7du72yeBFuuFtLL/Myfzq4dmoXxsv79+9HM+cZAvbRS81EOr66pnR85XTpeLCkRwfvwdGV9LwWt98WLPNrwGQSqJEA6g5KcHqvt5zRe0EaVFi+m7G71MgtU+a0bb69up/citbrFQ6uHpCVP3lcTD1neJiszLyK2x1fcTM5vmIavTCv9TBYRpckxum1UgdWBiSwDQHsH+zHjN0Uu/J+m7t1xuA97MHbUNg6F/b+C1uB9vLmMYdtoBdZ+0+taKMt6OAaxbIokt02p6bIeJ5cfTPQRXW5OLHjaxSd46uHheHw6NGjLpJJY17o6V1oj7RS6/jRayx/tk+AJ1Tns9H9u0bDRodGd+w0aaaW0gO7MbIJJYCaYnJjr9DGquwrf7ZBHVyziIYJXr58+csvvwzjiUnPaI/eUm+k42u27RxfuGpw1EMAxUt8dqd2VeqAy4AEjiDAcwrFmmnH8O07VSr7GQXf61Mp0EMgPMimXMmxHIB0eEvtMb7yL2hBB1cCGi97lObRccQgYiFEY6sREii45PhK8xm9eqrxRWV5/wYrWOZynSNV6q9HG8lICZyKAMrx7JduB4TJ2cyUbQNk6m1UD+hqPWVya5uJtRsl4ODqYUEt6ObHOj+03tXuJ3o23qIn/2gfJWNkj8Cpxhfv36BPY94q8INTlbrXP/0pAQnME0hs9IEnzDXPg52X3RQSOIIAnlGoziw2YPqL78+gCiTKxjKNMs0Xqcp0gpKXzkmA1woLorq6s8AAd6kCOahSF9goiiSBognwLEvoB9jeipZe4SSwP4H0/pKj5WOW9lt0lIyREuAD9ebmpuPA4qVi3zL/Z1NJQAISyCeAX1rCr4Mn3dk2ac5HZ8rzEJjaCSdBgGHF2EGrZoglknlJAmcjwIiI98PhzKNip3G0Up+tc1pfCVxOADdQZtym7meXjwKd26akNV4C+xHo7M1Tkzm4gqBzd24hsQykxxTHH95TeIC0t2dOXFnDEsgh0HvpFG61UaXOaVPTSEAC/yWAPj1lfmty1zxbXQIXE8jx4mBHMI5L7I44jQvC95rlCtit8QZRsY7JGD4bgfilU+aSxLhFdPyIaRiWgAQmCWCBntrlA8uBL/5JcF6QwASBztMDxZoRxNrEXio+X1Gs2WJo+2OTeyX5UwJFEuC1El46xS5JjMmpUsc0DEtAAuME0Kcxpw2voQfg2aa/x5CMMRLIJ8AIwutj1KsKlYKzLVjvmJ+bKSXQAAH6PBM4XUVYkljFGaKq1A10PKtwHAGcII8rrJiSpvRpHnP4gz58+LAYSRWkYgLnHFyhwVhxhdLw+PHjEBMHMFc7ERQDMbyUQF3jiyWJ8VatGG6W1vcq6VWpr4LdQkskkLPQPkxClViBfWRCYx61T7N8ivlo9/fYh3pruTq4MluUzcJYmziaGIudWvUoGSMbG1+9JYno07W8aFSpHYwS+P8EWAk0yyLMQ82mbCABzzX8OMPu+nGNcP10JjoGYjhNwMGV5hNfZXDFP+Mwz58yT7iIhTR8PIHGxle8JJGqVTQRqkp9fOe3xOIIMN86ZYvtyYq/I5/LWJJ68e39xAL9/fffD63ymNCYQNR5ur0W36lGDq6lYHnCMAU0dRfbgOSYJKduN74xAu2NL14u4b2DH1TOzjnltOmd29vbcqRREglsSAClMIzMkG3nT8ZSegLox/wN04TE6QDKJc7E/N29e7dbrU+gdwvxFX1hB+F5TLO1/nC/PAwGdT3gQo02CWC2Hzbx58+fa5mU3ARCl4mDa0OYw6zAy5LEYXwXwzOHBFNX6413fIW2O+34io8d5Q27ydcjmWAeCmxDYJdxhErtnwSaJJAzFxZG104BJrCqY8sO00MaPN3QHaury7YCj67vOScWB9e2XWuYGyNuOAxDDIN0eEvtMY6v0ILnHF/xGkSsUfSHAGRNgDX0YeDEAVTqNdmO3qvjR0zYsATOTgAjdLzOusPBBvt86J/QFnv23mD9r0dgdEO9IM6pFnWEWhtomACG+fjUcdbwFHvqeKIVVKkTcLwkgXMRwImNw5DjOvMdzye+K6JiJoYlcACBtEqNu1qTvh8HgLWIMgk8evQouBoyCcPK+DLlTEulSp3m41UJnIJAt7lHb7M8lobw2q700XaKZrOS7RLgazZdudGteNK3eFUCZRJg9Q7rmoJszJTe2e5v1JGasihxtpClztxfhzoYkEBjBPBh4O/gSqGbdiWO+gUeLExmcejNPHSChaC7i528LtjWg6zYkaDLATOb2+hmNkF1yU4+uHjRMkAwFePxydjh43Nzt6jhQtheJ4lVkN4lf9ZO4OTjq97mU6Wut+2UvEQCwf0rBEqUMpIJ8wAzblHEV6yLQl24TEVAyQim7inbQFyWYQnkEwhjKgTy790wJZ+aoZOTLWE+IzffDGe2jqrUG7apWUEgdLkQEMtSAjp+LCVmegm0Q4Adi3r6NBvirlmJGK+tTm9Z0A5Ea3ImAj19OlQdrfrgw49mzdhBNgMSkMAxBFSpj+FsKRIojgBzi/HmHkxhY5xeqRbE/p1aqYtrcgVaR4Cvzdg+3cssuDz14i/7GVzIpm5nwE5dMl4CdRHg9IbRPek2iZwaKTmb6C1dSqTjR10dT2klsA0BHmGx+otFeZNNi+Jzc5w93KapzKUYAnxzJmRhNUJ3lF0iTf6l2cUYs+sX88sypQQksAkBrdSbYDQTCVRDoNvcI9anu22n12vA8eJovT6q6RAKmk1g1n05/qTMznU84WxW6V32xjM1VgIS2JOAVuo96Zq3BAojgNbLmzhs7tE5e2x1ZHpsw9Pro7CWV5wNCISBs0Fec1nEyxKGaTFRX7aAeJiVMRKQwFYEVKm3Imk+EiidQG9zj62cPUK14xPdtFIHLAaaITDra7Fht084bcOTZcTNULUiEmiGwLzjBxvNsrksH8Sze2Kb4AICOL+zSmx2JUozHc6KXItAb3OPrZw9uurwlGAnhNiGN6t8XIuD5UrgYgLpXs2cz1YTPswmJZxMKIi3xsW18EYJSGAnAjNWat6U9+7d26lss4UADnP8YZAAtUAksBMBvopjEzKl4Eu9dC1zLFunPXcrqGJNOqTR8SOgMNAMAY50SWzrETs+rawyu1wnckhfTdzoJQlIYFcCMyr1zc3NrsWbeUcAgwRGRI+asz/sQaC3uUdXBB9ye5TV5YkVbf1ix/3EM2cJXEaA2VpcO4ZjZ9s1Cemt+jyU9LK28y4JHEBgxvEjvULiAPnOU0Rimu88EKzptgRwKEIJiDf32Db/qdzS8+NTd1Ua74kblTbcZWIPLcQfPnxgoG3l8kFWT548mZKt092nrjYZ7/hqslmPrNToPOpOAsyo1Kd6Ne6EODNbHxyZoEyWSQBbF+P3Kp9qrXp9jJreRyMz28hk1RFAdcb9IxYbV5AN3fYwQk+NWfRpjFwN97fRqo1GxvwNSyBBgPfg1FUG2ubL2GZU6sTn8pSUxl9GoPeYviwT75JAR+Ddu3fotUd+ncfkN9z3IM62hHBvpwWHbQmNcrAMDK64h+MHwoqjly9frnw9o5czpzT0Kulqhz7NdBMJDq7swcU5vg4G3nBxDCj8adPbt/OWJM2Gn8RfzZ73+OrVKwZzw9yvXjVMiUwdzjaECSSQSWDDZVKXjQ5saZmi1pgsqNEEWKBZYxWUeSUB2j3WqsMwQSO87GE+9CcJeRKgrPP0NMfXys55ttvRoOI/9NXLVNbuxjgrxt1SmHe4IR66U2G0eIzk1zJ6TUlVezxNSPs1b3iovZmqk390PeKRteD173TtkcAt6yoE2MluagU/tjH+eLzzVp56wmPV5uOT7Z56u/H06sJ+l5jAe5H+lIAEOgJsXrwfikwNOQiQq1KHGwxIQAKFE7iuSs2H4soZ8MLxKp4EAgE8NbFMT3lrhGQMClbL8G+IyTFRoZQzSzylkYesDEjgzASKUqlnNtE7cztZdwlI4AICra5NvACFtzRPgM3d0ar5w3Mjcd4hE7yL5nhxfmDV45qd45snbwUlUCABrdQFNooiSUACEpBAZQSYnGEFISsZ+HeRAh3qiVkaZZpdAfSbCkwMSKAiAqrUFTWWokpAAhKQQAUEWH2ENwiu0jh4dD4eLDCI9ezOFQRnawJM7OByvdXO1hXQUUQJNEpAlbrRhrVaEpCABCQgAQlIQAJHEZjZl/ooMSxHAhKQgAQkIAEJSEACtRJQpa615ZRbAhKQgAQkIAEJSKAQAqrUhTSEYkhAAhKQgAQkIAEJ1EpAlbrWllNuCUhAAhKQgAQkIIFCCLgvdSENcWoxdt2q/dRkrbwEJCABCUhAAocQ0Ep9CGYLkYAEJCABCUhAAhJol4Aqdbtta80kIAEJSEACEpCABA4hoEp9CGYLkYAEJCABCUhAAhJol4Aqdbtta80kIAEJSEACEpCABA4hoEp9CGYLkYAEJCABCUhAAhJol4Aqdbtta80kIAEJSI3jLpIAAB8hSURBVEACEpCABA4hoEp9CGYLkYAEJCABCUhAAhJol8Cd29vbdmtnzSQgAQlIQAISkIAEJLA7Aa3UuyO2AAlIQAISkIAEJCCBtgmoUrfdvtZOAhKQgAQkIAEJSGB3AqrUuyO2AAlIQAISkIAEJCCBtgmoUrfdvtZOAhKQgAQkIAEJSGB3AqrUuyO2AAlIQAISkIAEJCCBtgmoUrfdvtZOAhKQgAQkIAEJSGB3AqrUuyO2AAlIQAISkIAEJCCBtgmoUrfdvtZOAhKQgAQkIAEJSGB3AqrUuyO2AAlI4OoEXr58+a9//euOf/sTeP369dWbWwEkIAEJHE8g9/TE//znP7///jvy/fnnn8dL2WSJ33zzzd27d7/99lve9E1W0EpJoBACf/zxB2OtEGGaF+P+/fsfP35svppWUAISkECPwNe938OfmBx++eUXNekhma1i0KpfvXr18OHDrTI0HwlIICbw5cuX+KfhXQl8+vQJlfrBgwe7lmLmEpCABEojMOP48e7du2fPnqlP79psmP8fPXrEPMCupZi5BCQggWMIvHnz5piCLEUCEpBAOQRmVOq3b9+WI2vbkrx//77tClo7CUjgJARUqU/S0FZTAhKICcyo1J3/dHyD4Z0IODe9E1izlcB33333ww8/yOFIAsxwHlmcZUlAAhK4OoEZX+rvv/8ex7irS3kGAfCoPkM1raMErkKACTeeZvk2AtKzgPgqol5caOehx8d5HOAntSYmxF+c/6IbX7x48eOPPy66xcQSkIAEqiYws+MHDr737t2ruoZVCI8+rS91FS2lkPUSWPQ0a3XbCjY/QcOO/3777bedVst8/vyZ+YF6O4ySS0ACElhEYEalJi/eQzc3N//+9795Ci/K2sQ5BFCmHz9+zJ4qbqWXg8s0ElhD4Ndff2UpcGYODMyTeC90eja6Nc95piW3etQ/f/6c7cAzadeVDGKdq17YnNEHeF0tqLQS2IPAvEq9R6nmKQEJSOAqBFDy+ILNLBrvhZ9//jkzcTPJ0Bc79Zo102vUazxnyKoZLHFFFvWi+MYNwywP4BNxwwzNSgISWElgZnniyty9XQISkEBRBFCRMT9nioTyfUKtBYMr2+SjNTJFifMG3xWXrfTAn+QkZv7M7mQyCUigbQKq1G23r7WTgAT6BNDzcJXux078Pvme8ThD8xGCbv3hw4f8T5HA0t30AgoDEpBA8wRUqZtvYisoAQn0CeA0nL+hR777db+Yhn5jt+ZTBAfip0+f5lcLzq36fuRDMKUEJHASAvpSn6ShraYEJPAPAhyazbZ6/4ia/qHfaswGLRmXmEwLdJP+6Jjth9vLdgsWu/0Kuz1VhmlijIkwnjZMpLD2kUD37RfWQYa7iOc7J/w0IAEJXJ2AKvXVm0ABJCCB6xB4/fr1s2fPMstueP+KTAK9ZKiV0MMO3Yvv/Wx4kWKvpqM/8cXvtswavdqLhBVfIE+ePHH/kB4Zf0qgCgKq1FU0k0JKQAK7EPjpp58yra0Uz/kvHl/SawY+S7BYp3e2xg/75PZUqp/z7YFtW2W618H8KYGKCOhLXVFjKaoEJLAxATTC/KWKmA9xF9lYgsqz45sERTB93nv+R0vlMCbFx/Y8ee1/F3BSV5/+Hwz/l0CVBLRSV9lsCi0BCWxFAM9gPFbTdtZQFlPzmhIDjTiQ3qoZP+OT64t37tyJcQ3D2vKHTIyRQF0EtFLX1V5KKwEJbEwAVW92Uj4UieadtsiGlGcLsNcejjFTtdZQPUUmxA8XIIZLBiQggSoIqFJX0UwKKQEJ7EjgwYMHCXWwVzDbOODt0Iv0JwRwNOfYRQz5Qxqq1EMmxkhAAo0RUKVurEGtjgQkcAkB1EH29Mi8EwURJ+zMxKdKxsfJqFaNt4xu6KfqCVZWAickoEp9wka3yhKQwAgBvIHznTrYP04dcQTiV19x4CKONENbtYbqUVxGSkACzRBweWIzTWlFJCCBDQigEWJSzcnIpYoJSuzHPDx18vb2NnFL25dmlydi3cfG3zYEayeBtglopW67fa2dBCSwjAAbLwwtrKNZuFRxFEsXyU7Mr1696iXQW6YHxJ8SkEBLBFSpW2pN6yIBCawlgJV60VJFD3+ZIs4izsePH8dX9f2IaRiWgAQaI6BK3ViDWh0JSGAtASysOWdzdMW8f/8eJ+y1RTZ6/7t372KTP5ulcIx5o3W1WhKQwNkJqFKfvQdYfwlIYEiAXZZ7FtZhmhDDidy4DoefBmICPZP/zc1NfPUMYb4i7B5naGjrKAGXJ9oHJCABCYwTYLkYhtXxa4PYz58/4zQyiDbiK6z+4TAdjNYcV9kqFKrGKkP6TPdv5jrXjsb9+/c5xZMwZ75AiTAB/uXv5AdPttpbrFd7BFSp22tTayQBCWxDYNFZ5ag+KFJqP0P0mGnv3bsX4rFbt+SATiehRnwzoEkv0qEDkNkAGvb333+Pzs0mjwTsY7PETCCBqxBQpb4KdguVgATqIMDm0ygxmbKi8TjFP8oKHRqn8+5SG5T4TqBGKNP58xijZC6I5OMNr6QnT5646d4F9LxFAvsRUKXej605S0ACLRBgjR3qS2ZNOILR1YpDVr0vk3qdZDqbNFuX5GjS2JX5Hvuv68a33852IVbEYo3Gzt395eRP+qd//elxNOxyxkjgeAKq1Mczt0QJSKAyAqxWzF9X15hjw1ZNhTIasqrRdQGzNH1gdh9A7MeY4fnrqbkXHPXCdwj+JN1fQDcaoDhU65bcaUaraaQECiegSl14AymeBCRQBIF4jd2sQJ6EN4uoogQo02zqEhxXRiWfVWovUKnjgpgqQZtHvY4je2Fs4Zi6Vax7WPwpgcMIqFIfhtqCJCCBiglgZGUSn0n5nDp0M/g12mJzaneeNDQ6Smp6ggLzMGlm23qlSt0xz7GU422CPHwBnqeZrKkECiGgSl1IQyiGBCRQOgEUmnjnirS4aDZM3KfTeLVkAhiGUZc5dn5KSHw8sBzPKtPd7Zuo1F1W9MNnz56lLdaLZJuqoPESkMAiAh71sgiXiSUggfMSwDv2w4cPmfVneRkncmcmNllRBDBO4z7BgsIpfZpZCHoCOnemPr1t7eiHbCyDy34iW9xU8ANx/5kEIi9JYHMCqtSbIzVDCUigWQKLzirHhPn69etmWTRaMWzAePgkPKdRVfGVv7pnBUo/G6cgzFQ78D3w6NEj95+Z4mO8BDYnoOPH5kjNUAISaJwA2kxC5epVHnPm1dWvnkj+nCIwu2Ei/jx4XFxgnN7Q8SMWPsfFHycQ6hXfZVgCEtiDgFbqPaiapwQk0DIBFJSEdbBXc/wHMHz2Iv1ZIIFZfZpGv0yf3q+yKPeYzNO9kc8/P+r2awJzlkAgoEodUBiQgAQkkEsA2zMOtTmpu/n3nJSmuSKBWX0a2Wj0C+zTe1cKkRAsXQpfAmrVaURelcB6AqrU6xmagwQkcDoCLBFLrw+LibD1nrsFx0BKC7OMb/Z0Q5q7d3pLObVAsFevXqXlQat2vWwakVclsJKAKvVKgN4uAQmclABmv1k9JqBh8t2FYoFGUQHckWf1aVyoC/8oQl1GyDRY1svqVJ1G5FUJrCGgSr2GnvdKQAKnJoAew9bFmQg4gU+FJpPVkckSm+UFMVBGQ7jYQI6QdFc+IYqtgoJJoGoCqtRVN5/CS0ACVybANnmz1sEgoksVA4pCAjQfHhFpYWjfBw8epNOUcBUh0+sUERLP/vyPwBIqpQwSqIiAKnVFjaWoEpBAiQTQyTKXKiI9WwVrJiynFZk6mBWmIh30+fPns9XBB8ktaGYpmUACFxBQpb4AmrdIQAIS+JsAWy7MWjpDapYqznruhsQGdiWAd/vU+YhxuRW1V6aoOR8SMQHDEpBADgFV6hxKppGABCSQIsCce/4GIOjfP//8cyo7rx1C4MWLF7Pl4PVR4MZ5U2Ij6qzvB/diqHaqZIqh8RK4mIAq9cXovFECEpDA3wTYESJn2r274ebmxqWKf7O7RoiN83JM1BxOfg3pLi/zhx9+yLk5f14lJzfTSEACEFClthtIQAIS2IYAjgSZCg3lMUf/8ePHbQo2l+UEMnXKHKPv8sJ3vCNzsWxm9XcU1Kwl0BwBVermmtQKSUAC1yOA7TNfCUP/dv79Wm2VqVNmaqjXqsWw3Mzul1n9Yf7GSEACUwRUqafIGC8BCUjgEgKzp0OHTHE8yLdqh7sMbEKAdaI5+dy9ezcnWTlpMgXOrH459VISCZRPQJW6/DZSQglIoCYCnA6dr1V/+vSp8GP5akK/RNYcR2ryy98ecUnhO6atTuAdWZi1BI4l8PWxxVmaBCQggfYJcFY5u0lkblXWnVXuHiDtd4vT1BB3JqzgX7584bsl/EtM9xMMmNJZy8swOQ0SK3oKAqrUp2hmKykBCRxMABX5t99+Q13OKRflG59dNYwcVqYpkwCrCFhxm2n7pwpo2J44U2ZTKtXFBHT8uBidN0pAAhJIEWCbvPzFbagjahgpmltfy3SQyNcRtxbwwvwyBc6sfr4QfBZmFt3lubkA+aKaUgI7EVCl3gms2UpAAhL4in0VMlUH1BHOKhfZYQQyd8bAb+EwkTYpKFPgzdfFsipgkfybC7CodBNLYA8CqtR7UDVPCUhAAv8lsPSscn0/Dus3mSpddTtjZKq2mx9h8/Tp00Vtl8l/UZ4mlsB1CahSX5e/pUtAAo0T4KzyV69eZVYSq7brFDNZrUyWqdJlaqgrhdnw9sxvgMePH29YKFm9fv369vYWGzl/nz9/ZiHB27dvE45Pfj1uy9/cSiDg8sQSWkEZJCCBlgn89NNPaGZv3rzJqSRnlWNBdGe9HFZr0qDS4ZMz6/6LarimlOPvzTnDBU2XrR73kI1pGbLt/uVjkjCLBIYFJVTtYWJjJFALAa3UtbSUckpAAhUTwIaXaRalki5VPKalc3Y55FuoohMuu93rZunlVHw2k5wEUx8k+WMhpxTTSKAQAqrUhTSEYkhAAo0TYB48c0kcIDBUV6TJVdpy+NjkLB6l4WqpYI6odMLD5kCmTOaq1LX0KOVcRECVehEuE0tAAhK4kACz4fmnKuKQMDpjfmHZ3jZBgBN5Jq78HZ3psfP3DdcL4TU0W3i+Z/9sVrMJpjzRdaSeRWeCGgmoUtfYasosAQlUSQAH1hw7Ylc3LHw4YVdZz3qEhvCsXy964cePH8uvE4etzK5NZF+Ow9RZ5BmFNgt89C4jJVA+AVXq8ttICSUggXYIMOfOUcyZ9cE+WoUyl1mdMpPx6TLr/rF0h7ir1HTWQxqXD3z6D5NNr4/DUFtQIQRUqQtpCMWQgATOQuDly5ebb2F2FnY71BOHnNmpAwzVnIW5Q+GbZYmuPOVl0ZXBZ0O+39EmYqlSb4LRTCoicIeNJCsSV1ElIAEJtEEAJ5DZaXo8fd2m+pjmRmOedV5nu+WL9567c+dOuiJsjtHtOpdONnqVo+zv3bs3eilErsk/ZLIoMFVltY5FGE1cEQGt1BU1lqJKQALtEMBkmPY3wD9Effqw9sYhZ9ZWXeaJ8ewMkxaMbna8Pq0j9WFd14LKIaBKXU5bKIkEJHAiAumliniG4B9yIhwFVBWtOu0awazCxYbkneqHPs2GdInpDvynj9enqaxeHzu1uNmWTECVuuTWUTYJSKBlAlPOryhJhXvuttoq7IaBd0di+3CajG8hHC1KIIAY7F8+1YuQkI6EPn2xs8qaOqpSr6HnvZUS0Je60oZTbAlIoG4CU8676HOFaGx1810nPRbr9+/fT+WBKwVeIot2o5tyLA5FLLUlT/WfkOF1HfGn6qsjdWggA+0R0ErdXptaIwlIoHQCeJqOLobr3F5Ll/4E8qGwojRPObtzEA/uy6jdVznhkkIperT/dC3Dxs/Y2q/oiK8j9QmGiFUcIaBKPQLFKAlIQAL7EWCr6dH1ZJ0+zZ5u+xVtzvkEOo05sYk4Zuy7d++iuR6mWFMQZ9NQ6JQFnS7E4Yh0sKs4ewS2en0EFAZORUCV+lTNbWUlIIErE8CpAw/XUSFQRK6rCY1KdfJIFoli8U0c9cIZ4Oi46N9TptlNAJI5fiYUNHU6Oso0nh6dzr1JiWsyUaVeQ8976yWgL3W9bafkEpBAZQTQeFhPNro/A24GqGWV1edM4vIthPY8pdF2JNBr+V7q/npfR1O+xQHh0JeaEtFN+ZuySXf34nyPxn9FN49QhRCYqqyO1AGRgSYJqFI32axWSgISKJEAW7CN7s/AZD0T+iVKrEwDApxTiGI92o5xWtRrPp/Qd7u/hOtzdxc2Zm7BS5svLtTr2fy5C90dZbq0LzEM6qN+TXh445ESIzIsgcYIqFI31qBWRwISKJQAqs+ouRFvXbegLrTNpsXChExrMreQo/tOZ3PJFTRpti1HRy/T7R57Oeb8YcUu7ufM7WCq71CHGR4+VOBAnr3ZgGG5xkjgMAKq1IehtiAJSOC8BDBCj/oMoBu5BXXV3WJU4du8Rp0GiRJZmk16WNOpqRiO0Vm07SA5Y9XGeD/6IRrKxU7PvEH4aUACVySgSn1F+BYtAQmcggBG6F9++WVYVTSkXde0DUs0ZlcCqNedz0b3bzCpXlAoOjSeEp0mjQNJmQbp0Xpt4kjNJABDJq1Mh9J1KQkoDFyXgCr1dflbugQk0DiBqSM50JbQGxqv/Omrh5KNYv3ly5dR9+IYDz4Mwfe6IgU6rgLhTRyph5+gKM04unTfGGx7Ak9cQdC5cT3vBLjYq6Qnvz8lsIbA12tu9l4JSEACEkgQQMMYXZfGQjQMmYkbvdQGAZRjHCFy6kI/yUyZk9u10qDpjhbNhMxofC+Sj0w4xO7p+HUMHaahSkHo1kGlxnvbBQk9mP48noAq9fHMLVECEjgFAY90OUUzW8mIwBqVGpfoZ8+ehczQwtkJZ7j6kGGF2j10quHzdamvdijLgAQ2IaBKvQlGM5GABCTwDwLY26Ysc6gdQ0XhHzf7QwJ1EogNzHENZpXdeD8c5nDY32P0FoYV7jFxziFM0aO3hAQGJLA3AU9P3Juw+UtAAqcjgActvrNhVjquP7pCA/P7cY0MS6AjMLXWdurbsrsLLZkvzLASkT1wsEBPKcexGVvsEiiNgCp1aS2iPBKQQPUE0CGGE9PUions8jdBq56+FbgSgQu8Pli8e+/evTBYGCDETK3O7PYrnKoc632nLhkvgWMI6PhxDGdLkYAEzkIAA9vo9DerrDwi8Syd4JT1XKpSx4fCoBCzcXXaISpo3qN007bw0VuMlMC2BFSpt+VpbhKQwKkJoDSPKhZMZ7sjwal7xgkqP/olSb2Hnk7Ym1liGEbK+gOP0KenbNsnAG8VSyGg40cpLaEcEpBA7QRQmkePSOR97xGJtTeu8qcJ5DtSs2UHNumgTzN7kzk6UM1HvTu65Yxp8bwqgQMIqFIfANkiJCCB9gmgFowekYgSMKVttA/FGmYT4PiS7LQlJgwqck+4nj8Gzh5s2RFW7rJad9HsDc4hKNBxEeSPQ4gm6piJ4WsR0PHjWuQtVwISaIcASjMT2cP6eKTLkMkJY7DLzta69j3gZlXq3n7SOc7TQ2g4W+M0wucrJyVx1Av69NCrZHiXMRI4hoAHkh/D2VIkIIFmCaArjO6V2+nT6RVXzUKxYhGBeNPlKPofQVRMtpP7R1RVP+7cuTMq7+3tLfViAidsk0cyzkTkYJfR9EZKoF4COn7U23ZKLgEJXJ8A6kJvajvIhN1OfTrQOGeA6Qt2gIm1ySkOeC/QWzK9iqcyuVb8lGsT3wl8TrBNXiDQ+T2rT1+rpSx3VwI6fuyK18wlIIGWCXikS8utO103vqOGu1t0ztB4CRNAP+ZvmGY6y/9e4ZbOfej+/fsoo/zh29C5DhPo3Uv81HkovZQH/Jzy+vgLw+9BAOrF+l1dNQIQA40R0PGjsQa1OhKQwHEEUA5G1SZOrHAL6uOa4fCSWFE3uhT1SEGYG5myDR8pRlfW1ECYkoTvAT4YcJdCyaYiTuZMgTK+LgJaqetqL6WVgARKIeCRLqW0hHJcm8Doh2VCKGz53BLuQr1ma2ocrNWtE9C8VD4BfanLbyMllIAEiiPgkS7FNYkCXYnAemM5/iE3Nze4XON4XfUazSu1gMWWQkCVupSWUA4JSKAWAh7psrSl2BSFHSHCn2rTUoAlp59ypH7x4gXbffCHc/nnz5/ZUpoYrNHYpKeqwypGFOtK12hOVcr48xDQl/o8bW1NJSCBDQiwWcGzZ8+GGeEVmrP98PDGM8Rg1A/nSgrqshZnLWx3YzgUphA3iSlHaraOnlqJyDcVZunQJYZAXI0wZGJM+QRUqctvIyWUgARKIcAc96NHj4bSsNyKyWuPcBuSIQZdMN6wQm1plFKlkb3GjWuBfTr+OQxzL2sTg0d1LwGG7UK+GXqC+VMCUwR0/JgiY7wEJCCBfxDACD2lT2OQU5/+B6zoR29zjNFjJqPkBmsiQM8fFXdqs/Y4MUOGMcWsRRwZwr1uE+INSKBYAqrUxTaNgklAAgURYKp6SkvwSJdEO8Etnt+Hod8eCVzVXZpypJ4aLMMKvn37dhhJTDgdZvSqkRIokIAqdYGNokgSkEBZBJihxj7Nzl9DsVAIphxGh4lPGNOzSbNR2gkhNFzl9So13h1ThuqcxQmMTZYzrt91pOE2smqHEXBf6sNQW5AEJFArAUxuuEoPpcctmG2/hvHGdATYGiX2lMXjXFwt9Q3U2bh946ot+s5kD5DRfMJCzDjnXpjzYrqxySBVse7B8efBBLRSHwzc4iQggcoIeKTLZQ2GibHnDtuzWF+WrXeVQ2CNI3Vci9H5HxLEq1rj9CFMHxv91g0JDEjgSAKq1EfStiwJSKAyAh7pclmDdZs59O7V66MHpPaf670+OgJTqnliB+vuxliAfO/t2rErf7EEVKmLbRoFk4AErkzAI10ubgD0m57pEfVokTPAxUV742EEYo02LnSRdsvXV6+rdFnRYWZXssYrXzlEJpbBsASOJ6BKfTxzS5SABCogwJEuPb+FTmiWUumymW6/UVcZTdRpaNVd3cqRespzY2rNYgAVe32Q2E2sAxkD1yKgSn0t8pYrAQmUSwClefSIRCxnU5a5citzrGTo06OIVKmPbYfdS5vy1lhkokZKFq2Oyjrr9cHx5uHG0a/fcNWABI4h4I4fx3C2FAlIoBoCWL+mjnT58OHD7GR0NfXcWtDOf3p06wbULLltzfvK+Y1+OCHTUpV6ag3iVHxXbfY7DxtXo3y7k8yVe4PF/0VAK7UdQQISkMDfBDzS5W8WS0JwQ7MZ1afJRhP1EpZ1pN1KpeZba8pQnQARm6Vjc3XiFi9JYG8CqtR7EzZ/CUigGgLYWT3S5YLWwu/83r17o4vMutw0Il5AteRbtnKk7uo4urvilGMJt3C2SzBR40Vt7yq5q5xKNlXqUzW3lZWABFIEmLMeXSzlkS5T1FCtUGhG/c7DLW7FEFA0E9jKRN0Bef78+ZDMVBHMh8Qq+NR55sMMjZHA3gRUqfcmbP4SkEAdBEb3qUB03vfsTl1HHY6VEuM0zh7BXjhVuF4fU2TqjZ8yIS91pO4IsFnHUKtm0oMO1kPEOgeOSwyR6NNu9BFoGLg6gTu3t7dXF0IBJCABCVyXAEpzvMdtEAYLK7PM4aeBjgA7ouDMOuU5HVPCTRZLdhxjuAECU/u6fP78+WIddzRPVG0+yViqyPQRIzQepLhQ//zzzw3AtArNEHDHj2aa0opIQAIXEvBIl3xwKNM3NzdTk/LDfDRRD5k0EDO6wx0m6ov1aZjQtYZftnQ2/obE8MVy7miIxZjrEtBKfV3+li4BCVyZAJPLo67ALHtilvnKwpVUPKCwEeZYpmOp15gt43wMF0Wg54CBbExH4A2yRqXuKjg7AcLApB96EmdR/UFhOgKq1PYECUjgvAR4f49uQY0RDv3ArZTpGSDCWzqecM/vLn6W5LOqLmXQfVGmsU/TQzYcL6js+EkzGYK/R7eTDEOSUnDEwj+kOlYKfBICqtQnaWirKQEJ9AkMLW1diq3sbf3y6vmN9zPaTKfTJLbGm62Qs/OziEwgAQk0Q0CVupmmtCISkMACAmzFxdYBo/oi9ukTTivzgUHF0aRx7RjdSXAB3P8l/fLly4aWy//l6v8SkIAESiTg8sQSW0WZJCCBXQlghZ060oUjx5vXp/mcQGnu/joFmvDmwJmjV5/enKoZSkACxRJQpS62aRRMAhLYiwBOmaNKZLddF/bavQreOV+swpTQmd4JEwj/Ul9+jtZ6J6Hc62MnsGYrAQmUSUDHjzLbRakkIIG9CIxuf7tXYWfN1+2oz9ry1lsC5yXg6YnnbXtrLoETEmAv2/w9lU/IZ6sqx0dGb5Wn+UhAAhIomYAqdcmto2wSkMCWBDhr7bLN4LYU4hx56fVxjna2lhKQwN8EdPz4m4UhCUigYQJTR7o0XOVrVY0thFkBea3SLVcCEpDAVQhopb4KdguVgAQOJfDu3bvRIxIPFeI0hWmiPk1TW1EJSOBvAlqp/2ZhSAISaJIAW+bdvXu3yaqVWSm3oy6zXZRKAhLYlYBW6l3xmrkEJHB9Au6OfGQbsEGhwI8EblkSkEAhBNyXupCGUAwJSGBHApytzcLEI3dl3rEyZWet10fZ7aN0EpDAXgT+H0WZHUM+HtP2AAAAAElFTkSuQmCC"/>
  <p:tag name="POWERPOINTLATEX_PIXELSPEREMHEIGHT#3D5C667261637B5C5068695F32202B205C5068695F33202B205C5068695F347D7B5C73756D205C5068695F6B7D" val="183.3333"/>
  <p:tag name="POWERPOINTLATEX_BASELINEOFFSET#3D5C667261637B5C5068695F32202B205C5068695F33202B205C5068695F347D7B5C73756D205C5068695F6B7D" val="95"/>
  <p:tag name="POWERPOINTLATEX_REFCOUNTER#3D5C667261637B5C5068695F31202B205C5068695F33202B205C5068695F34202B205C5068695F357D7B5C73756D205C5068695F6B7D" val="3"/>
  <p:tag name="POWERPOINTLATEX_CACHECONTENT#3D5C667261637B5C5068695F31202B205C5068695F33202B205C5068695F34202B205C5068695F367D7B5C73756D205C5068695F6B7D" val="iVBORw0KGgoAAAANSUhEUgAABOYAAAECCAIAAADVc09OAAAgAElEQVR4Ae2d7XkVt9ZAQ54UEFxCcAXYJYArIJQArsBQgnEFtksAKjApAagAUoJJB37XzbxXd5jRaHTm+2P5B+joaKStJe2j2dKW9Ojh4eEX/ySwRQI/fvy4v7+nZkdHR0X9Hj9+vMWKWicJTE1A5ZqauOXtiYD6tafWtq5TE1C/piY+UHm/DpSP2UhgcQRub2+P//3DZC3+Hk3+9/z588VxUSAJ9CagcvVGaAYSaCSgfjWi8QsJ9CagfvVGOE8GmqzzcLdUCUhAAhKQgAQkIAEJSEACEmgloMnaisgEEpCABCQgAQlIQAISkIAEJDAPAU3WebhbqgQkIAEJSEACEpCABCQgAQm0EvitNYUJJLBSAi9evPjjjz8qwhcHMv3zzz8E/v737+vXr5U0mR/J/OnTp+ySJfD777/zFOHKs0V8JdKPElg7AZVr7S2o/EsmoH4tuXWUbe0E1K+VtuAjTwxeacsp9oAEPn36dHV19ddff+XkiRV6eXn58uVLzx/OwWWanRNQuXbeAaz+qATUr1HxmvnOCahfi+oAmqyLag6FmZMAp/u2Wq3YqyzNaqzO2U6WvUICKtcKG02RV0NA/VpNUynoCgmoXwtpNPeyLqQhFGN+Aqydtgrx6tUr7dVWSptP8P3fv81Xc8AKqlwDwtx8VurXoU2sfh1KbM/p1a9DW1/9OpTYSOk1WUcCa7brI3ByctIq9LNnz1rTmGDDBBjsnzx5Utz3S4CPG67sgFVTuQaEueGs1K9ujat+deO2t6fUr24trn514zb4U5qsgyM1wy0TqB+wtOXaWrcagfPzczzDi2gCfKwlMaIjAZWrI7gNPaZ+jdeY6td4bNeSs/o1XkupX+OxDTlrsgYUBiQgAQm0EKjsdq58bHnYryUggSSBikJVPiYf9UsJSKCFQEWhKh9bHvZrCcxNQJN17hawfAlIYCUEfvz4UZdU3+A6E2Mk0IGA+tUBmo9IIJOA+pUJymSLJaDJutimUTAJSEACEpCABCQgAQlIQAJ7J6DJuvceYP0lIAEJSEACEpCABCQgAQksloAm62KbRsEkIAEJSEACEpCABCQgAQnsnYAm6957gPWXgAQkIAEJSEACEpCABCSwWAKarIttGgWTgAQkIAEJSEACEpCABCSwdwK/7R2A9ZfAvwQ49zXctykSCUhgQAIq14AwzUoCFQLqVwWIHyUwIAH1a0CYPbPSZO0J0MfXR4Cj3j9//vz169fi34Ms1VevXv3xxx/UmWujf//9d8IE+Je/x48fr4+FEktgUAIq16A4zUwCPxFQv37C4QcJDEpA/RoU5/CZPXp4eBg+V3OUwMII8Ev0/v17Ls7GUj3IRs2vBxbs6enp06dPnz17RkALNh/dWlLSi5ihqEj77du3J0+eVCJ39VHl2lVzj1dZ9SvKVv2KYjHyUALqV5SY+hXFssxITdZltotSDUMAj46PHz9irGKpDpNjdi6su7548eLly5cnJyfZD5lw0QQc8svNo3KVaRjuT0D9KjNUv8o0DPcnoH6VGapfZRprCWuyrqWllPMAAsW02e3tbY6lyrooi6L/+vb+gYWZLuby8pLVVNZpi7+c/EmPOzF/O1+LS4NdxbcO+TSTyrWKvrpGIdUv9WuN/XYtMqtf6tda+mqjnDgG+yeBzRDASxPjsLG7//cL1j+vr69JXKn4f79v/J/tr5VHiMGOxRm48Zn/fkEa1nsrj/txRQTu7+//25j/+7/ei1ZUo4NEVbkOwmXiQwmoXw5eh/YZ0+cTUL/Ur/zessyUvyxTLKWSwKEEeJ/GEP2fJRELtRqNsYd+iqubrGU5sUhbbVeWczVcy9BWFN7tkK9yraiXrldU9eunwebnDw5e6+3YC5Fc/fpZpX76pH4tpJemxdBkTfPx2xUQ4If44uLip5+f2gdm10jWWpnac9WItMla5J+zGIU38t3dXas8JlgUgR0O+SrXonrgtoVRv6rjzb+fHby23e0nq536pX5N1tlGKkiTdSSwZjsRAVYs2Swa/SUqIll65Zc6U5pEPsVXOSZrURaGa+uK60GyZVbBZOMR2NuQr3KN15fMuU5A/aoMQAcNEJVn6x8dvOpdblcx6ldFKdSv1fV/TdbVNZkC/z8Bfn/5xan8BpU/YsoeupJZfjwazh/1Cyl56Y/mEyI7CGkPmIvAfoZ8lWuuPrbnctWvPuNCeLYp4OC1Z+Wi7upXUI0O713h2aaA+jWBfv3aRN94CSyZAAeUc8wvF9g0CcmWUX5Bnj9/3pRgmvg///yT5VaEaSrun3/+OTs7e/fuXVMC4yUwMQGVa2LgFrcrAurXrprbyk5MQP2aGPiUxWmyTknbsoYh8OHDh+PjY66ZacqOnaLYqwu5VAYxECZhtVKLt2/fYtw2Vcd4CUxGQOWaDLUF7ZCA+rXDRrfKkxFQvyZDPUtBmqyzYLfQ7gT4SUrfnopx+Ndffz1+/Lh7GUM/iTCtVisrxrOvCQ9db/NbGQGVa2UNprirIqB+raq5FHZlBNSvlTXY4eJqsh7OzCfmI9D6k4Ro7F9dlL1a0EIkBEuTw9LWak0j8tvxCKhc47E1ZwmoX/YBCYxHQP0aj+1yctZkXU5bKEkLgU+fPqXXV3me444W4g9crwyCXV9f1+PLMVitr1+/LscYlsAEBFSuCSBbxG4JqF+7bXorPgEB9WsCyEsoQpN1Ca2gDO0Efvz40WqvsoV14TtCMUcRMl3b29tb5gvTafxWAgMSULkGhGlWEqgQUL8qQPwogQEJqF8Dwlx4VpqsC28gxft/AtirHK6bxoGxl06whG9zhOTueH6FlyCtMuyBgMq1h1a2jnMRUL/mIm+5eyCgfu2hlYs6arLup61XXNObmxs8ZtMVYPXy5OQknWYJ3yJk+vRghMQ4x2pdgrTKsHkCKtfmm9gKzkhA/ZoRvkVvnoD6tfkmLldQk7VMw/BCCXAHTKtkK7LxLi4uWqvDAcJcL9aazAQS6ElA5eoJ0MclkCCgfiXg+JUEehJQv3oCXNfjmqzraq89Svvu3btWl2C44ByyFjqZoub8Fq+lysq5TAIq1zLbRam2QUD92kY7WotlElC/ltku40mlyToeW3MehsDl5WVrRngFL/BimyaxEbXVN5hnWWh1R2sTQ+MHIaByDYLRTCQQJaB+RbEYKYFBCKhfg2BcUSaarCtqrD2KytnlOUusp6en66Lz7NmzHIFbd/DmZGIaCUQJqFxRLEZKYBAC6tcgGM1EAlEC6lcUy7YjNVm33b6rr12mzZazaLkoFq1X3RTSZlZ/UVVTmLUQyOxdKtdaGlQ5F0VA/VpUcyjMxgioXxtr0JzqaLLmUDLNbAQyf5UyLcDZqlErONMMyKx+LXsjJNBOILN3qVztKE0hgRoB9auGxAgJDEZA/RoM5Xoy0mRdT1vtUtK///47p95HR0c5yZaTJlPgzOovp15KsiICmb0rs68up+KZAmdWfzn1UpJ1EcjsYJnddTl1zxQ4s/rLqZeSrItAZgfL7K7LqXumwJnVX069BpFEk3UQjGYyFoGcjayU/fvvv48lwTj5rk7gcTCY65wEVK456Vv21gmoX1tvYes3JwH1a076M5WtyToTeIuVgAQkIAEJSEACEpiKwPPnzx/9+8e5/R8+fJiqWMuRgAQGIPDbAHmYhQQksEUC379/56IdasZuRkb6LVbROklgRAKcafn161c8uD5//syawP39fXllgA3teFvwLweeo2L8u6KbukakZtYSGIfAn3/+GTZAoolckULMOEWZqwS2SYDXQpSIQa0Y2sqDWjGchRFtjJdGTdZt9qrN1AodKL/kNdUrJ03Ts7PEZwo8o//wzc3N+fl5gMMPk+/TgcY2AirXGO3IXcq3t7fv379nRE/nX2xGIlkxMURiDNeXL1++ePHiyZMn6Wf9dvkE1K9FtdG7d++CohWCZY7Ci6qFwgQC6ldAMUHgy5cvxbiW0Bq+YjgLIxoNxHB2cXEx4HCmY/AEbW0R3QlknqyLQdW9jDmezBQ48/rWYWvALBrTY2V7lfz3udd/WLBLy03lGrZFGNRZtOHwjLdv3zJsd8icp3j2+Pj45OSEFdoOOfjIcgioX8tpC7QJzVqOPErSn4D61Z9hTg6sXmBz4gSEyZqwV+tZkZhHGM7evHlT/7ZbjKus3bj51EQEsNlyXv5WZ1DlVArE/ExMBPrfYnjnxleqMhVdCJBpY08prWX1JKBy9QQYHmdl9dWrV1HFKdIw38wLVnEUZLE4gEIlfgT46uzsjEVXhnzM11CQgRURUL8W0lhMwqJNCxFGMYYioH4NRbIpHxwTeCFMmKmMUAxqYe6AQY3ExS6Ycp5XV1f4EvN6WY7sFtZk7cbNpyYiwK8S3b21sMTLX+uzsyTItLFxEZxAPH5K8GPkhTtTqglEsogJCKhcg0BmAQf3p8q4XvhEQZhBPeEWVWwXxy6Nqh4/a0xa4VjFq8MgoprJlATUrylpJ8rSXk3AWe9X6td4bceghp9ddFTCQGV+FviJudRiXCubu4xl+O4N4Dr04J8Elk2Al79WzeS9cJBKtBbEBNIgBYV5qUSJQ1WqIjAzYdQCG5VXYX53EgKUv7q7u6vks8OP0aXmb9++rReFytWz7dCjspoQRm07KMv19XUln/JH9LSnnKt4XP3q00zlDhMNb2Dw6sAnMcYxCnfIcL2PqF992i6qU+XIzegXFmm5XiGMKh06tPGSGR4ngBHbpwl49peez/u4BMYmQC8vd/qmMD/H/SVpyjzED/KrFB05QhEhwNtw/xqRQ45ZEgptChz6UzWI5EvLJNpwqzZZVa4+fYxfg7K+oGh9dJaOlFDVPVit6lef3ljuitHwGgevPkB4tvLGXMGiyQoQx6/MPlbpPPWPG9AvOgNTrvWqMTB1eAPk7aIyovExk3ZTMh2D661jzLIIsHWbrl/xu6uLyMvi69ev6/ELjKmvzNSFZDQd6vz9VnShdH6tlu9izb5B/FWib7ehIiMFoiQhFvWfGUmGkG2xh6TnMc4qV+DZIVBewEFheWXp0xz4D5MDh1VEJWEvEI01gYew+lXwV7+i/XDiwSsqQ2Yk167m7CrKzG2oZOpXQVL9ivaoGfWLDWKMaPWXHLandbjBmNfX+uEOZE5Wvd5sm2xZ4yWwHAJpr7lC8wdxo43+iJQjB5lI4+22nGc03GFOq6m9ovmXI0HHpABGIHNs5fhyeEB5muRsjW+aAizLubcwYwwN14oukUDlSsBJfFVfwEGP+qtJujkG+f1pqpT6Vf/1UL8qvWXiwatSev5HNKXempUY6pKfYf+U6leFPx/Vr0q/mku/GLnqrUMMw1xFwpyPCcMbr+OcHJrS6BjcRMb4ZRHgdTCqUeXI/u9z5dyi4f5FNP00lIvrqdWVlivnjGMGv4nAZOYMMxVhygbPwk3WnD5QruxOwoz6lRY/9GMO2P49v7U5+hcxpXJVXJ5C7VCrQ/lX0jflTBH927pSVvljTjcI1dxPoD/zHLD9O39ri/QvYkr9KvfMQ8MMamUlqs8uFawmNllzukFrI24vgfoVuvdc+sUvQ7RfdR7LEueGogWhvh0CmqwdoPnIDAQqg1BUwXoqA7WKZluO7D/qt45bE4+j5bZcuMlabgjDZQLlRuwQVrkOhdY0xheN0vNXoun0iyLz8hzToWKn05d7lOEygTS31m/Vr1ZEwybACgrNx2t3k7ZOPNQGkQxUCPRsffWrD0De+srzO6Fpuq2vFpKgWSGfSqCn0v1ayc6PElgmATaJJZwNCpnZVdjB537K+nIpc3qzKL8dOTNtU8psWQsnEB1vDpJZ5ToIF4mbXoKLfLi05tAMy+nLL9zl+CKcLrqe3pieBNSvAuBaBi+OtGDjdyEzqz3sAO/ZAXx8VALqV4F3Lv3iCqj6/lVWVvqcm5Bo08RXWd2sj3XusxKYmECr1UqnZ9Kos1StOtNn/SSxhhnK7ZN/51qHBxMSYkiHZHMF0qtPgeHeAkO5katc+R27ydWw6Hs9J5LTRimbXfPlPCil+hX96VC/6EWJoSFAm3fwKrp6eSt4UMMmhQoJDlKTzonVr9BVygH1a0b9avLg7fMWTXUS42OfxVty1jG48++PD85DoPXFus84VP4ljYY7j8r4riBYNM8iksmnzpkP1RKJ95IlmKxUk9+7NMYE4e19BYrOu02ifUblimKpR4I90Z36/ARRVtMbdlHisC1eqZr6VW5W9avoHqsYvCqKw3gaXrubFKqnnlZ0J+ej+qV+1fvJXPrVNNz3H2KoUbmhy2G+qhPIj9FkzWdlyqUQaHWd7byptaxa0XA3qxItTW9hZewM4+uMlJdvss4Ih6KjP8RLaLgBsahcOTCbBvviR6PngSLpJhhvlTWn4qOmUb/oPw5e3foYnafsc1ieY12OydqtakM9pX6pX+W+VNaX8LpLZDlN5zBKV8mfj2Wt7Jaze1lDSxlYDYHnz59jJ2DmNUnMflEuOfz+/XtTginjEeP09DSxhZUXXNQbgaeUyrIkECWgckWxVCK5Wa4yHpcT9PQATF/zy49JuSzD6yKgfo3UXgyjYUsey0RwHqkgs10yAfUrs3XY8h30pfxIz8ErZHVycsJAxgQrGfJHgI8DaGU3S9enJLAEAk2O+IXadJjUCfrWFDh0lTW9GkMp/X0wBmwIV1nTMPcwSx0IqFwBRTTQpNpwi6bPj2SAb/r9IT4/n9WlVL9Cuzt4HdR7yypTV0BXWQuY6pf6VfSExJseneQg1Zs48ZbHv4lRWtwsBHhxTCx38AvFAJavhOEXrSmQb7JSaPqlHwewpfmUJn7I+nt0zNI9hi10V0M+6FSudP9BKSq+Hj3PliiKq+RZ/i3q6XKcrs7s36pf5bYm7OCV0yfLRy5F3ao1WQuM6pf6VfSE8hRPmcnyxxdN1pyfRNMsnQBvimXFq4dJwO91azXqD1ZickxWCmr6RShyw8Ze5oY0TdZ0D9nbkF/QULnSvYLfBGz7oeZ0EjrIrwcFpYVZ9bfqV2W4KT46eCV6NXoXoDGwRkd5TdYCoPoVuko5sDf9inaDAsgy30vL6q/JWqZheMUEeNVLG4roJJPW6TfL8g9ZNJw2Wcmcaarog0UkY+qiPIEr7Z14XU5zq+Sz1Y/R33qgbbW+oV4qV0AxdiDxI8bq69ilz5u/+pUYOxy86p2T36Wyj1XT6KzJWqBTv9QvegKvoE0clv8yo8la/xk0ZsUEct6tGeQY/plPqutnkyaH+PqgSCZkRYYhTTTA6+aSjdWiyalLVHgiNVlBtNshP3SPhEFV9ByVq8+vZ7SDBZXcvA5Gq1//le5DeMnPUlP166AGKrvQJxaINFkLquqX+kVPaLq9grH7IO2bJfEjSg0jogEJbIbAzc3N7e1t4pzeoqZoKSdwMvIVfy9fvkwTwOzkEU5a4/QzBsLW/MmNdVd+KDliNJ3zEr7lcOPj4+OoJLwuD3DaWzTr9UT++PHj6OioIi8vmns77VnlqvSBoT7yK/Hx48dobvyGgD361WYi1a+iKdWvnC5dVpa0dnz58iV6zjaD/kKuFcipb/806pf6lXjH403106dPOd2MjlQke/z4cU76IdPMYihbqASmIYA5gZHZNKs0pCLV8kL/mfdlXnOamg5SCrhq9fj/iM2v8OQA3PksdQWRylUB0vMjPxdN2sePSc/MV/G4+lVuJvWrTKMSLjs3Ro9cKqd3lbWgoX6Ve8U+9ausOJXhhj29ZT7lcMGKYYgFm8pTxKCAzBkxfpGs/NQYYR2Dx6BqnosjwI81J5fgvsvEakXlBvxI5qjueo9I4ReniYYmK33aIT+q2CpXFMtBkfxoNKneTuxV9aupw6hfFTIMRkFZeGOGTyVB5aMmawHE8avSMQKW/bwcMpoE3akEoq716NpBSz4kjuYTJd8hUsfgSqv5cfsE8GoofHqLf3Hx7VxnbFRUlH/5IcD1aAY3ic6ixx5MOI3wy6VjsI5VsV7zU5zK9ROOvA/v3r17+/ZtNG3a4zH6yHoj1a/WtlO/KoMUg/jJyUmam47BBR/1K91P+Hbz+sU7Kvvaohwq73goGhvlcva+1XNjIonl3NevX9e/6hnzW8/nfVwCqyOA0mJ9lQ0wfqcwXJmDPDs7S1cH34mw93XtBmq6pn4rgQ4EVK6DoPEyjVEafS1g1Gc3/ir2wB9UZRP3IbBz/WKkLo/RLI612qt9aPvs3ghsW7+wQpvsVRq6fE7Hhw8fKge74KJIDMsz/BWvvigj78wMXqhh5QgGSjk/P2f84quBT/rosDLrIxLYKoHWH2jmdLdad+qlY3C6cXWsSvNJf7tz5Qpw6EXMZ6f32GPHkiw8spOA+tWnofegX2W3xsTWuwpGRu0oHF6+Kym3/VH96tO+0S5Ujlz+yyHjTlngSjiMOOX9rsycZjr6oo+VDIuPWK19sFeedZU1CtlICUhAAhKQQHcCTFTzEsN8M68CTEXnbEDg/QBjFSfhYhq7e9k+KYHNEXjz5s1ff/1VVAvbFXf6zVXRCklgRALpMagYdMq7VA7alsKDLMOimJWFXCKxZofSVk3WEfuHWUtAAhKQwA4JcE8JnlEHVZy5bV7KD3rExBLYCQEmgK6urorKsjrK0s1OKm41JTAUgbTJSiloWThVgcXVQzej4qVPEahnxWpFc4kZ5JK2X4diYT4SkIAEJCABCUCgMmbnMOFdgW0/WK1scM1JbxoJ7IQAGlHeWYd/o24IO2l6qzkggfSoVJy3VBTXwV4tHkQxo3747Gs91ACOVtxV1igWIyUgAQlIQAIdCRTrpU2z2rgK8/ZQuA2XCyA9E9L8FTfdDTLGl/M3LIHVEeCUl/IW1uEPdFkdEQWWQCcC0c3MIafgFoQfb5+hh4lXlLQ8x1QUgdXKzpeeHsKarKG9DEhAAhKQgASGIZDj5cvENmctMpZXjFv2vvICwbrrSFcFDFNDc5HA+ATKu+N4mfYM7fGRW8I2CaRXWYuN4rj19rQqYYeSorZh53mgyWws8eXbOsJXmQEdgzNBmUwCEpCABCQwJIHCExjDlWlpZqArWfOGgeHKBiESVL7yowT2QIDVHqZviprystv/ZXoP0KyjBDoTGGqXePnY4bIwrL7iN1GOOSisyXoQLhNLQAISkIAEBibAtDQLrbyU1/Pllf34+HiQsyvqmRsjgcUSoM/jgFCIx+LPp0+fFiuqgklg+QTqs6IVmRmAhrromHzQ2Ur+fGQeNpzwVP+2NUaTtRWRCSTwPwLpzQD/S2dIAhI4kMDOlYuDK3gp58b2KDaWW/vsL4rmaeSuCKxLvzhyKWyuo5nSV0ruqh2t7DIJrEu/ogy51SYa3y0yOgNLVsxDdV5o1WTt1hY+tUECOQd1BielDdbfKklgNAIqVyZarhng7KVoYkZ6rdYoGSM3pl+VI5ewV3Ght5UlMBeBbejX0dFRGuCwG8WbBjJkaHIbTovHt5qsrYhMsBcCOVoU/JT2AsV6SmAIAipXPsXEbiJ+f9zOl09yPyk3pl+sz4SjYqhan/Na9tMHrOl4BLahX2nH4KZF0c5UT09Pm57l0MGmr9LxmqxpPn67CwL44zEo5mgR+82Y7mUlZBdcrKQEehNQuQ5FyC9MwkGLjUA5U/6HFmr6lRLYnn6x1BO8mfCTzzl5e6Vtp9jLJ7Al/Uqvsg5usiYsZF6ku/kGe8nN8lVGCTsS4JjNMPKFLIr9BszgEkBt+KunCYmjAR4prpzC7YH95fzxQ1AoZ/0XgXhniKMYjVw1AZVr1ObjMo+EQwe/P54hPCr/2TPfrX5x5FKYO2aEdXZ49q64SQH2qV+8rCZaM/1t4sGmr+rvw+WUXIHTwQ9Zk7XM0PCmCDDy9TmarJUFtm6rucvElSZrK0kTrI6AyjVqk7HQyvt6088Ls2a82buvddQmmDfzfeoXK1rhyCVme+v3Os7bKJa+GQL71K+0UZpYFO3W7hwomHiQUSzxbdNXOgY3kTFeAhKQgAQkMA+BtJtWYg12HnEtVQL9CLDwVbgvFdlgr6ZfefuV5tMS2B2BtMmaXhQdHJYm6+BIzVACEpCABCQwA4G0ycoCrL7BM7SKRY5G4OzsLBy5dH19PdT9kKPJa8YSWBkB5oAGX0rtjKDbnUCusnYG7oMSkIAEJCCBUQikZ8QpUrfJUbib6RwEcAkur7rgHvxouL+mk0spsbUQjzqboztY5lgEmnSB8rrZkGMJ2pCve1kbwBi9fgKcNDj9YYPhGLRV6P/6G9kazENg58rFiyxX0bDUyaQ1LwGcazr4vZGtblrlV/x5OoGljkZg5/o1GlczlsB/COxWv3DeaZrrDD4O03SR1gEuKoYmaxSLkRLoSCBsvwmBjhn5mAQk8DOBoFMh8PP3E33inENO7wiFFSd5cHHfsBNkrXXUZA1NYGAQAqHLhcAg2ZqJBCQAgaBWITA9lsR+k4lXWbq5KOsYPH2fsUQJSEACElglgYq9GurA4eSc4hs+ThDoNks9gWAWIQEJSEACCySQ2CI+8Rxo686XKD1N1igWIyUgAQlIQAI/EcAfuLy++tN3v/wy7JVaYYtBpZTwsdssdXjcgASWQ4Cr4B5G+2vSFF6aW8tMvOIvh56SSCCfANtYookHN1nTQ1hiV21UvCJSkzUBx68kIAEJSEAC/0+A/asJFuwF4hSZRIKDvmp10+o2S32QDCaWgAQkIIEtEXj16lW0Ok3XgEcT50Smh7Buk0GarDnkTSMBCUhAAnsn0DoPPeCo35pVYlfS3tvJ+ktAAhKQQIwAHg1RvwNGt/S6aCyzVFxiuOw8eGmypoj7nQQkIAEJSKAgMOWZip8/f05gZ4l18DOKE8X5lQQkIAEJbINA00Jr2o3o0LonZl2bBGgtQpO1FZEJJCABCUhAAr+0+uI+ffp0KEyJTbMU0XnIH0o885GABCQggTUSaDp2IT3oHFrTptt0WOPlFMNDcyvSt5us379/f/36NS5pvNkAACAASURBVBO6rXcum6ADAfy5uRph2OX4bl3BpyQgAQlIIEEgbbIyEuNzlXg8/yvOeUp4VVHQsBfq5AtmSglIQAISWDUBbtm5uLioVwEjE4uvHt8hBqOmyWTlQrgOGRaPtJisSH98fHx7e5sYPjuX7YMQYOn86uqq29lZApSABCQggckINJ21WAgwoFdVelBPfzsZDQuSgAQkIIE1Enj37l10Ryv2yCDVaRqkcERiEbRzES0m61DSd5ZvJw8yIzDxnX47AWs1JSABCQxFAG+jqOsvY//d3d2AS6wJBy0Orugz5A+FwnwkIAEJSGC9BFiMrAtPJD4+9fiDYljsbDIee07stpis6RMgDqqDidMEXMdO8/FbCSyTwNHR0TIFU6oxCNQnjzFWcYIayl4lq5cvXzZJjm3cc8hvynmx8erXYptmLYJNeWraWpgEOdWvgGJvATaURs9ESAxAmYjOzs6iKRkre54a2GKyprfuRGUyshsBfzi6cfOpAQk07T2giMRXAwqw8KzYAVKXMBpZT2bMNghgmlbcgznKYqj9PyBiEbVp+hJ7lUnkDfe3aNWikdvoS9ZiAgKJJSMUbVfHiERVKRo5QbtYxBII4N1Z9xtCLzofj0SlGCKjQxiTrf0ndltM1v7W9hJaZRUyVF6DViGzQm6GAO/c7G04Pz9vqhFuHpz4MuCreVNBC4+vzEqqtgtvrzHE+/DhQ3mY5zwCTnxAfXq+/qJczEA3XQyAvcq0Uc8p6jFoDJun+jUszz3nhkLxRp6+AZJjREizn3FN/dqzRkTrzrBSX5tkZ0oH85IRkANlo8sb2Kt9zOAg+aOHh4fwIRpAn5lF1rMiCmeQSLrL9fV1h/4xSOlmsnkCTDPXvRkLjb6/vycQnRJLYKHH8gJd+AUQqKRknmuQ36ZKtsv5SO2KrYbYq2z8cJZ6OU0zmSSMzbwK181L3gjpFR1+zLF4my4eoFJYyLwH7KSnqV+TdeNtFFSZx2FQo14dXlmLsazs70ZMYpF2pfTUr5U23HhiNw1n9H/ecDJf55pMRTJh8MKUHUT+dpO1KIZZKN5rO/wKDCLlVjOhLXn7r/zgbrWy1msuAiwKTekugXnsDRxztbXlTkmAft50yAQGLX/8vGNtNv3C86KAoy/TH9FjMEJFuI0AgzZ8NCABCZQJcLlg+eOw4dZFnWGLMzcJzEUgzGVUBGAUYyqW4SxqdjKnwwoqQ1jUPOQpvh1wsjXXZK3UwY8SkMBaCGiyrqWllHN1BBiwGc7ry62VijA7yeoN/4b4nClgxnsccJos3pCVAQnsmYAm655b37oPSIB3RYazqPFZlFJ42BXh1iGMwWvww+1/G7C2ZiUBCUhAAhLYDwEmnrFa+cO5oHAXj9adl4DEe0D9EbyL8ROOzmrXExsjAQlIQAIS6EmAhVbmSRnLmryHMjeRYfeSyYCLq6FerrIGFAYksE0C+B+yl6C8zhO26/T5TSHbglfYO1QE9HXfZjeyVm0ECkXDDwp1O8hADRnzuoCxiht/H8UMuRmQgAQkIAEJHEqAsaxw9211ICrnXLgQY6+ON35pspaBG5aABCQgAQn0JcDpDwz2bFVlWpo/LNjiqLOQbzGFVPhZcWwpW147HNoUcjMgAQlIQAISGJZAMQ/LJGwxkJVHsTCEMXgxhDHfOp6lGiqlyRpQGJCABCQgAQlIQAISkIAEJCCBZRFouZd1WcIqjQQkIAEJSEACEpCABCQgAQnsiYAm655a27pKQAISkIAEJCABCUhAAhJYFQFN1lU1l8JKQAISkIAEJCABCUhAAhLYEwFN1j21tnWVgAQkIAEJSEACEpCABCSwKgLey7qq5tqosKNeBb5RZlZLAhKQgAQkIAEJSEACuyDgKusumtlKSkACEpCABCQgAQlIQAISWCMBTdY1tpoyS0ACEpCABCQgAQlIQAIS2AUBTdZdNLOVlIAEJCABCUhAAhKQgAQksEYCmqxrbDVlloAEJCABCUhAAhKQgAQksAsCmqy7aGYrKQEJSEACEpCABCQgAQlIYI0ENFnX2GrKLAEJSEACEpCABCQgAQlIYBcENFl30cxWUgISkIAEJCABCUhAAhKQwBoJPHp4eFij3MosAQlIQAISkIAEJCABCUhAApsn4Crr5pvYCkpAAhKQgAQkIAEJSEACElgrAU3WtbaccktAAhKQgAQkIAEJSEACEtg8AU3WzTexFZSABCQgAQlIQAISkIAEJLBWApqsa2055ZaABCQgAQlIQAISkIAEJLB5Apqsm29iKygBCUhAAhKQgAQkIAEJSGCtBDRZ19pyyi0BCUhAAhKQgAQkIAEJSGDzBDRZN9/EVlACEpCABCQgAQlIQAISkMBaCWiyrrXllFsCEpCABCQgAQlIQAISkMDmCWiybr6JraAEJCCBlRF49+7d48ePH/k3PoGbm5uVdQ7FlYAEJCCB/RF49PDwkFPr79+///3336T8559/ctKbppXA77//fnR09Mcff/Bm1prYBBKQgAR2QuDHjx/8Nu6ksrNX8+nTp1++fJldDAWQgAQkIAEJJAj8lviu+Iop2Ldv32qptoLqnACr9fr6+vnz551z8EEJSEACmyFwf3+/mbosvyJfv37FZD05OVm+qEooAQlIQAK7JdDiGPzhw4fz83Pt1VH7B8vXZ2dnrGOPWoqZS0ACEpCABOoEbm9v65HGSEACEpCABJZDoMVkff/+/XJk3bYkHz9+3HYFrZ0EJCABCSyQgCbrAhtFkSQgAQlIoEygxWQt9q+WHzA8EgF94UYCa7YSkMC6CDx58uTZs2frknnt0uJRtfYqKL8EJCABCWyYQMte1tPTUza6bLj+y6kaO1qXI4ySSEACEpiRAA4+jD75c6ak50C7GQXuUHSx44bJynKAj9SamBDfIecOj1xeXv75558dHvQRCUhAAhKQwAQEWk4MZoPl8fHxBHLsvAjsVfey7rwPWH0JSKBM4KDRZ6vH3nJ4MhZs+e/z588jnS7x7ds31rfLTWBYAhKQgAQksBACLSYrUvLecHV19ddffzFqLkToLYmBsfrixQvOZPaqmy01q3WRgAT6E/j06RNH02Xmww/pTrxbCzsW25VxGTeooYbmi4sLrsPNpL2uZBArtt6Ey5MccNfVgkorAQlIoN1klZEEJCABCUhgFgIYUczoZRaNd+ubN28yE28mGfZYYb5yhl8f8xXParLaDJZyRQ7qReUHBwyzPZspmAEzNCsJSEACuyLQcvzSrlhYWQlIQAISWBQBTFCWTzNFwrjdoVXAgiHXemOV4RKFcy92e7eTEfA33skydWZ3MpkEJCABCSyHgCbrctpCSSQgAQlIoEoAO4qtqtXYhs87v+OazagY+diud3d3+aZ+YOltNwGFAQlIQAISWBQBTdZFNYfCSEACEpBAlQCbNvMPBM7f/lotZkOfWXfF1GcD56tXr/KrBeet+gbnQzClBCQgAQkskIB7WRfYKIokAQlIQAI/Efjy5QvX3vwU1fzBfYNlNlihuExnrqBucj8wy8716/qKA5mK+4SKM5nracoYE2E8sXEE4GwnAsXcSjjnKTxFPPMI4aMBCUhAAhI4iIAm60G4TCwBCUhAAvMQuLm5OT8/zyx7w+ffZhKoJMNsgx7rqJX4yscNH8JUqWn0I3uhiysSot9WImGFhf/y5UvPH66Q8aMEJCCBwQlosg6O1AwlIAEJSGAUAq9fv85cLaT49+/f//nnn6PIsdpMMftZcU3f7Mo+2J2vB1L9HNuetVmN1dWqgoJLQAIrI+Be1pU1mOJKQAIS2C0BLK78o5hY/sKdeLesohXH5sfQwnE6+m0RmT8pkMhk1V+xdtoqP5uEtVdbKZlAAhKQwFAEXGUdiqT5SEACEpDA6ATYmcmOwfQ6YRAC102XwgKNciB9VSn7PHdujz169KiMqx52LbrOxBgJSEAC4xFwlXU8tuYsAQlIQAIDE8CUanXaDEVi2aZXFEPKvQW4CwfH6aZau9DaRCbE1w9YCl8ZkIAEJCCBwQlosg6O1AwlIAEJSGBEAicnJwlzq1Iwx8DiDVuJ9CME2Oj7+fNnFqLrNDRZ60yMkYAEJCCBGQloss4I36IlIAEJSKALAcwtzgTOfBIDjE2wmYl3lQzjP2q14k3tNuBd9QQrKwEJSGDhBDRZF95AiicBCUhAAhEC7MbMd/rlfhdtsAjEX3558uQJjtb1tVYXWqO4jJSABCQggVkIePzSLNgtVAISkIAEBiCAxcWSYE5GHsWUoMR9pGdnZ5UEDw8PlZj9fGw9fonVadao9wPEmkpAAhKYl4CrrPPyt3QJSEACEuhOgINb6yuE0ew8iimKpYjkJtLr6+tKAr2pK0D8KAEJSEACcxHQZJ2LvOVKQAISkEBfAqyyHnQUE5tg+xa50ec5pOrFixflyukbXKZhWAISkIAEZiSgyTojfIuWgAQkIIG+BFghvLy8zMzl48ePbILNTLy3ZB8+fCgvWXPY8vfv3/cGwfpKQAISkMACCWiyLrBRFEkCEpCABA4gwC2jlRXCxMNv375l62YiwZ6/qixZX11d7Y0GVrrdY2+Nbn0lIIHlE/D4peW3kRJKQAISkEA7AY7DYWGwPd2/Kb59+4ZTcWbiXSVj1ZozhIsqs+j648ePrVafqnGKEn2m+DfzHK+CxtOnT//44w/CR0dHUCJMgH/5e/z48VaJWS8JSEACcxHQZJ2LvOVKQAISkMCQBLBAMBg4ZiknU1JiqGhd1FmxzHh8fBziWXfd0gZgOgk1wibHUj3IRg1AWgNYsKenp9i0XMJEwD7WSswEEpCABFoJaLK2IjKBBCQgAQmsgwCXr2IkZMqKRaELaJQVNiqbfouvtkEJO5waYazmr8NHyXSIZHIEr/WXL196KU4Hej4iAQlIoCCgyWpPkIAEJCCB7RDgDCHMg8z6XFxceBpTnVXF8l+vE3WxpsrRxzmWKuuizHdgYfLX2oU48YvVVNZpi7+c/En/6t8/PdLrXc4YCUhAAmkCmqxpPn4rAQlIQAIrI8BpTPnnBm3M8XWopsLYC1mt0bWVZVX6QOs9Pax/sozMX8WMfPToUah+NIBXeWXVFDsff+PiL/pIiKQ4TNctuVuHqhmQgAQkMBIBTdaRwJqtBCQgAQnMRqB8hlCrEHXzo/UREyyWAMYqh0IHx+aonK1GYweTtVwQS/1Yy5iv5chKmLVclmo1XCtY/CgBCUggSkCTNYrFSAlIQAISWDEBFglx8sRpM6cOhYfnGtcSc2q3nzQ0OkZgeoGd5U3StLZ1T5O1YJ6z0os3MvIww7KfZrKmEpCABDoQ0GTtAM1HJCABCUhg6QQwGMon36bFxXLAsTOdxm+XTICFTczRxHnR+ACz8tlqrBZ1HMRkLbKiH56fn6dXXA+SbcmtoGwSkIAERiLw60j5mq0EJCABCUhgRgLsTry7u8sUgONzXr9+nZnYZIsiwOIq7rUcmNRkr7KKTk/Aps20V4etHf2Qg6nZMp3IFjdm/IQ9vzqByK8kIIGdE9Bk3XkHsPoSkIAENksAf0u8LjOrxxLczc1NZmKTLYQAa5h4gCd2rmIKsld5ds9bjGoOXkaYJm7Y22dnZ55f3cTHeAlIYOcEdAzeeQew+hKQgAQ2TgBrIWHSVCrPctzs5k1FJD82EWi90Ah/bzxyOyyuDugYXBY+Z4s1TsLUq/yUYQlIQAIScJXVPiABCUhAAlsmgAGQWN2q1Bz/UhbuKpF+XCCBVnuVRu9mr45XWYxnlnzTvZHpFSdNxmsCc5aABFZKQJN1pQ2n2BKQgAQkkEuAtVM2NOakLvwzc1KaZkYCrfYqstHoHdZXx64UIiFYuhQsba3WNCK/lYAE9kZAk3VvLW59JSABCeyOAEfgpM+/KRPhahxvyywDWVqYY4pYDE9LRXPT6Ok0c32LYNfX1+nSsVo9DyyNyG8lIIFdEdBk3VVzW1kJSEACOyXAslWrnRDQ4JzpQTiBxqICbAdttVfZwrrwSQfMUYRMg+U8MDe1phH5rQQksB8Cmqz7aWtrKgEJSGDXBLATuLozE8Hbt281GDJZTZkscZlNEANjL4QXG8gRku6Kib7YKiiYBCQggckIaLJOhtqCJCABCUhgZgJcY9O6uhVE9CimgGIhAZoPj9m0MLTvyclJOs0SvkXI9DlMCMnO6vxJliVUShkkIAEJjERAk3UksGYrAQlIQAJLJIDNk3kUE9JzVabLXMtpRZa+W4VZkY13cXHRWh181D3CupWSCSQggc0T0GTdfBNbQQlIQAIS+B8BjmxtXakLqTmKqXXnZEhsYFQC7C5m1bG1iBW1V6aoOYZ6KxYTSEACElg1AU3WVTefwktAAhKQwMEE8MnMP0AY+/bNmzcHl+EDQxO4vLxszRKv4AVebNMkNqK2+gbzLAutLvU3MTReAhLYCQFN1p00tNWUgAQkIIH/EeBE2Ry3zOKBq6srj2L6H7s5Qlxsk7PEenp6Ood03ct89uxZzsP5fgE5uZlGAhKQwOoIaLKurskUWAISkIAEBiCAo2mmwUBh+HB++fJlgFLNohOBTJstZ9GyU/ljPZR5GFhm9ceS0nwlIAEJzE1Ak3XuFrB8CUhAAhKYiQBrd/lGDvat/pkzNdQvmTZbpgU4Vy3q5WZ2v8zq1/M3RgISkMA2CGiybqMdrYUEJCABCXQhcHd3l/kYjqn5q7KZeZoskwDnYOWkPDo6ykm2nDSZAmdWfzn1UhIJSEACwxLQZB2Wp7lJQAISkMCaCDx58iTfav369SubYNdUva3ImrORlbrmX1+0EDCrE3gh3BRDAhLYG4Hf9lZh6ysBCUhAAhIoE3j+/Dmn0WZeJcLxrWyC9QzhMkDDqyaAuzuruPf398wLhH+JKT5SNZaCOasMNVl1NRVeAhJYNQFN1lU3n8JLQAISkMAABDBBP3/+jDmakxfGLXsmfYPPYWWaZRJgFzcnimWuXVMFLNjv378vsy5KJQEJ7IGAjsF7aGXrKAEJSEACLQS4xib/8B5e932DbwE66NeZDrT5Ntig0nXPLFPgzOrny8G0S2bRRZ6DC5AvqiklIAEJQECT1W4gAQlIQAIS+A8BzmXNfDXndf/s7ExqkxHIPFkXv9bJRBqkoEyBBz/3i13ZB8k/uAAHlW5iCUhAApqs9gEJSEACEpDAfwg8fvw4/zYRXCX1DZ6s32SaTDTKZCINUlCm6Xh6ejpIcSGTV69ehXBOIJN/TlamkYAEJNCBgCZrB2g+IgEJSEAC2yRwcnJyfX2dWTfsW89hymTVM1mmyZRpAfYUZsDHM23sFy9eDFgoWd3c3Dw8PLDGy9+3b9/YyP3+/fuEY7yzM8PyNzcJSOBQAh6/dCgx00tAAhKQwJYJvH79Gsvn9vY2p5JXV1esgHnzTQ6rPmkwmfDZbt1+ienVp5Tpn81Z1ceS5CqmMWTDrYBsi3+ZrCHMJu16QQlTtp7YGAlIQAJjEHCVdQyq5ikBCUhAAismwBpU5rIelfQopmlaOucWIuYauLJlGnn6l1LcLtOaT07FWzPJSdBk8OfrQk4pppGABCTQgYAmawdoPiIBCUhAAhsngJ9k5pE/gGChdUWW0kpbDh/snMOxaLi1VDBHVDrhZGv4TUu+mqxr6VHKKYENE9Bk3XDjWjUJSEACEuhIAG/Ju7u7zIdxWI16VGY+brJMApeXl60pMz26W/OZIAFe5a2l5O+sbs2qNUHTTmA3sraiM4EEJDA2AU3WsQmbvwQkIAEJrJIAGwhz1sGKurFCxSbYVdZzPUJDuHVfJXbXly9fll+nT58+tZ69xLm+k5mLyBOF1go8+pSREpCABIYloMk6LE9zk4AEJCCB7RDAJ/Pi4iKzPqzvrcJYyqzOMpMxNdDqHnzoDS6z1LR1hyouweypnkw2vYInQ21BEpBABwKarB2g+YgEJCABCeyFwLt37wa/YmQv7EaoJw7brUvfLLR++PBhhMIHyxJbtMkLtygDszzfL30QsTRZB8FoJhKQwEgEHnEx10hZm60EJCABCUhgGwRwEm5142Snpde0TtPcWKStm4e5brTz3TCPHj1KV4TDdYtbYdLJot9+//79+Pg4+lWI7JN/yOSgQFOVfUs8CKOJJSCBkQi4yjoSWLOVgAQkIIHtEGDJK+2Piv+w9upk7Y3Dduta69nZ2WTy5BfEydJpwehm09urbmTNb0FTSkACsxDQZJ0Fu4VKQAISkMCaCKSPYsJzGP/hNdVn/bJitaZdZ1kV77wQOhIe7FUujEks17N/dXp7lcrqFTxSi5utBCQwFAFN1qFImo8EJCABCWyZQNPmQ4yQhe+c3GqrcJou3r+J63NpMuYacMRdAgHE4P7epl6EhHQk7NXOzsx96qjJ2oeez0pAAhMQcC/rBJAtQgISkIAE1k2gafMk9tJCLKJ18+0nPSuuHz9+bMoDV1u8iA+6LaZpY2co4tC10Kb+EzKcdyN0U33dyBoayIAEJDAvAVdZ5+Vv6RKQgAQksHQC7PSLHvZTbDtcuvQ7kA+DEKO0abPxP//8w/ZRzFr8cqeHQaEUHe0/hTBcfMpa8Ywbod3IOn2vsEQJSOBQApqshxIzvQQkIAEJ7IgAV61Gz8sp7FXuXNkRiwVXtbBIE5fosgx7dHSEZTiZ4UpBr1+/ptCmFWC60PX1NR1sFmfg0Jh6BQcUBiQggcUS0GRdbNMomAQkIAEJzEwAp192GEaF4EV/XksjKtXOIzkEixXLV69eNXG4urrChsS+bVpabHrwoHgyxw+Zgm5vb6MPYqziCVzYtNEEU0Zqsk5J27IkIIFuBNzL2o2bT0lAAhKQwMYJYFFwXk70fFfcUDF7Nl7/NVePuQas0yaLsagZdiPzEcVfZfahaW9nQFLfy0qJ2H78Na2pFs+y+RmLekY34FCFEGiqrBtZAyIDEpDA7AQ0WWdvAgWQgAQkIIElEuCKlOj5rjhz4vC5RImVqUbg5uYGwzXajuW0mK9MT2BPFn+JrafFU6yR8gi7ZJnRwHxtzZ+nsI0xVpc208GCcNTvnR22eCyXERmWgAQkMCMBTdYZ4Vu0BCQgAQkslACmRXS5jN2SXsG60DZrFoslUFqTtfEc27I5my7fYKlybS828DK3PbPey3J0vWKd+zm+CSw1F6iDhwITAXAgz8pqdr1cYyQgAQlECWiyRrEYKQEJSEAC+yXAImrUpxTbwytYV90togbV4DUqLDSMtKWtqdZr2uRKcHd3d9C1QOTMqiyLz9GJnlAu68yse4ePBiQgAQlkEtBkzQRlMglIQAIS2AUBFlHfvn1bryoWyKhn9tRLNGZUApivhU9v8W9YEuxQKDYqnrSFpYqD8TIXVKP1GmQjK4vYqEzaWA2l63IcUBiQgATyCWiy5rMypQQkIAEJbJwAi6jRfYxYI7yXb7zyu68eRiyG6/39fXR7ZxkPPq5h7+uKDNRyFQgPspG1PsWDUYoSFTY8xybDE1dhbFq2/hYCdPY6rsjvRwlIYD8EfttPVa2pBCQgAQlIIEGAN/iovcpBOyzEJR70q20QwPjEUTanLvSTzJQ5uc2VBksyWjQOBdH4SiSTOHAobw/G77e+YRWqFITtGkxWds+6IbwC048SkECagCZrmo/fSkACEpDALgiwEy+6tlbYq+tdSdtF41nJTgT6mKxsST0/Pw/FYuVyknb9dCXUCrO27nTN9NChe2VDWQYkIIEdEtBk3WGjW2UJSEACEviJAOtFTStLvNbXX8R/etgPElgngfICabkGrcZk+Txt5nQ4Hzj6CGqF+3Q55xCm6OgjIYEBCUhAAmUCv5Y/GJaABCQgAQnsjQA7GFlfDV6L5erzLr4B/89yjQxLoCDQdJZY09xN8RRWKDM44aQlztBmBbXJ+Cwvw4pdAhKQQB8Cmqx96PmsBCQgAQmsngDv6HXHRWqFo+PyLylZPX0rMBOBDl7BHE52fHwclAUFIabJZ764T6ipcpxn1vSV8RKQgATqBHQMrjMxRgISkIAE9kKABaKoeySnyHA7614oWM/9ETjUZH3z5g3HJhWcMDi5uDXtMB8s2yja9Fpu9BEjJSCBPRPQZN1z61t3CUhAArsmgFEafXHH3dETTXfdM3ZQ+ehMDfWue8KzXsoRSkFT0A4WV/sQwl5tWpvtk63PSkACGyagY/CGG9eqSUACEpBAIwGM0tvb2/rXvE/3fCOv52mMBBZFIH8jK0f+sqYa7FW8DzK1A9M36v1bHNe0KBoKIwEJLJ+AJuvy20gJJSABCUhgYAK8dr99+7aeKS/ZTW/z9cTG7JbA/f39quseTNBKLSr+ujgDc+RvOJmM08gO8j7AeRgDtVwE+eMw7BJrmYlhCUggh4COwTmUTCMBCUhAAtshgFGKo2O9PsUVrPV4Y3ZFgHXF1vqu/Y6WVpO1cp9qzubVOjQ2u+JUzPTQ58+fj46OsFfrXsf1p4yRgAQkUCfw6OHhoR5rjAQkIAEJSGCTBHgXj94VWdir6RNlNgnESlUIlC8drXwVPmLCcd1L+Li6wKNHj6Iy805IvXBACNfYkOzVq1c3NzfR9EZKQAISmIaAjsHTcLYUCUhAAhKYnwCv4xXXxyAT607aq4HGPgMsv3OCdNlaa+KAdyu9JXNXZ1Mmc8U3ub5jh2Ouc41NIFDsO9VenaulLFcCEggEdAwOKAxIQAISkMCWCeCjeHZ2FjbmlavKJj1dFstAthRmnqJ+Om6xGZXOQAD7k796mjQEHincy58+fYqxxx++r8XWTQKVZ4nHGK5EzvWxySv4Xwx/B6moF+eTqRcBiAEJSGBGAjoGzwjfoiUgAQlIYDoCvHxHzZLr62uvYJ2uGSYviRODokdtTSkIa/tNa5tTilGU1aQITZJgb2OQ406PEUtFdEZoAmW8BCQwHgFXWcdja84SkIAEJLAUAqxxRe1VLu3QXl1KIynHJASiipAombVoHglPYb5yNSsbXLVdE9D8SgISTozdNQAACJ1JREFUGJaAe1mH5WluEpCABCSwOAIYpVFnSN68D7q0Y3EVUyAJHEig/2Iv/sNXV1dseWXj66rPoDqQnMklIIE5CWiyzknfsiUgAQlIYGwCGKVsyauXgovjSo/Pqddl2BgOVeZE2fCnWTIs3nlzi87dINLl5SXHBfPH5t5v375xpSoxzOmwptokMKc0YbiqRE18jJeABAYk4F7WAWGalQQkIAEJLIsAh52en5/XZWJXXs71m/UH9xDDonQw8gXVrcU566t4sDjnifBC3GibNrJydWrTSUvMWbCsGrpEHYi7wetMjJGABIYloMk6LE9zk4AEJCCBpRDAB5IjguvScJwMzo2PHz+uf2UMtlb5wFutkS11iUrjlqvG+mr5Yz3MszgmhB2tlQQszC7EJq8I5kcJSGAbBHQM3kY7WgsJSEACEviJAIuoTfYqC0raqz/BKn2oHK5b3ONS+t7gignQ86PSY4tG48uRqAw6xap7OTKEK90mxBuQgAQkMAgBTdZBMJqJBCQgAQksiACujE1v4ezlczmoqangVvb/hKG2fROrNcY3bWRtUpZ6HbnBuB5JDPtao/FGSkACEhiEgCbrIBjNRAISkIAElkIAD0bWV7mZoy4QL9xNG/bqiXcYU1lT5SKTHULYcJX7m6xM9zQttOZsDkc3Oa6p/6nFG24jqyYBCUQJeC9rFIuREpCABCSwVgIsGbFVtS492zK5lqMeb0xBgKOVyzsV2fErri31DczFcvuWq3bQPA5nCEfzCQdNlXOuhE9PTwvdREk1XCtw/CgBCSQIuMqagONXEpCABCSwMgLPnz+Pvk9fXFxwEO7KKjOhuCyRVbYjVlZcJ5TFokYh0Gcja1mgqP8CCcqndpXThzB9LDqXFBIYkIAEJNBEQJO1iYzxEpCABCSwMgIYpVHXR66XZAlxZZWZUNziMNhKgXoFV4Cs/WNUNahU/kbWgkCT6Zu4wbV4sCzAoYWuHb7yS0ACPQlosvYE6OMSkIAEJLAIAhil5aODgky8HLN9Lnw0UCcAosrSGebHQc6i9TyNWRqBssVYlu0g65HZjUpXKbKiw7Se1FVWT2aRyjIYloAEJJAmoMma5uO3EpCABCSwAgI3NzcVv9ZCaI6Kcctcuv2irtQusaahre7boTayNnn2Np3JFECVvYJJ7KndgYwBCUggh4Amaw4l00hAAhKQwHIJYJSen5/X5WPlp2llqZ54nzHYq1FEmqwb6w9N3rwHLbHChEO5omRavYIvLy/Dg9HZpfCtAQlIQAJ1Ap4YXGdijAQkIAEJrIYAqzdcaVMXl3fru7u7VmfF+oM7iSn2r0aPqsKMkdvGukF0YoI6HmqyNp2x1BRfYOS+33BxK8atJ1FvrHdZHQlMQMBV1gkgW4QEJCABCYxCgFfhpndu3tF1PmyCDjcsh6i9yiMusTZxW2/8UCYrcxlNC60JOOVl1fJya+IRv5KABCRQJqDJWqZhWAISkIAEVkOAdULWV6OHwbx//97Tg5oakn2/x8fHUW7FIy6CNaFbafxQG1mL6kdvP2pyPOYRDj8LS6zsYrV3rbQXKbYE5iWgyTovf0uXgAQkIIGOBFhfjR4Gc3197WtxlCmmC2Si+35Deo9yDSg2ExhqibUAwhXHdTJNRbCeXzZxmUuqP2uMBCQggVYCmqytiEwgAQlIQAKLIxA95xYpeZ/mdtbFibsAgVhcxRk4rHc1SaRXcBOZ9cY3LYE2OdWna4q/fd1qZdGeDlZ5kH3mp6enIRJ7VV/9QMOABCRwEIFHDw8PBz1gYglIQAISkMC8BDBKy3c8BmFYIfQK1kAjBDhRmc2ETTtXQzICbFNkJbYcY3gDBJrOhf727VtnGzKaJ6YsUx4cxYT7AxpaVlK2sL5582YDMK2CBCQwCwFPDJ4Fu4VKQAISkEBHAu/evSu/CodcWDLSXg00igDG6tXVVZPTZiUxH11irTPZQEz0Bhr0pbO9ChO6Vn3miM7GX50Yvvr6PtSxGCMBCeQTcJU1n5UpJSABCUhgZgI4H0a3YnKsC16IMwu3pOIBhWGfs7JalrrPsls5H8OLIlBx0EU2ltPxFu5jshYVbF3ARzHph56Ftqj+oDASWCMBTdY1tpoyS0ACEtgjAd6Po1ewsojE+7dXidInQMRu1egqdGuP0exvRbTeBMG2xFhlfZUeMqC+YBKzT5XFfPyBi5OoUUlKwVEf/+H1QlNyCUhgOQQ0WZfTFkoiAQlIQAKNBOorRUXSodaLGgte/BfsPsVaKGyGxNU1rfXQe7MVkQkkIAEJSGAWApqss2C3UAlIQAISOIAAV2Vw9GjUHmN9dYduhxjwVBxLFdff6E0/B8D9b9L7+/sBV97+m6v/S0ACEpCABPoS8PilvgR9XgISkIAERiXAKiL+wFF79e7ubvP2KuY6RmnxVxiohAcHjg+n9urgVM1QAhKQgAQGIaDJOghGM5GABCQggbEIsCkuaqQV12mw3jhWwSPny6omJRSmOGEC4V/qy8dorUcSyrOCRwJrthKQgAQk0J+AjsH9GZqDBCQgAQmMRSB6/eNYhe01X69j3WvLW28JSEAC6yDw6zrEVEoJSEACEtgfAe5yzL9TdH94Bqvxy5cvB8vLjCQgAQlIQAJDE9BkHZqo+UlAAhKQwBAE3rx50+2yliEK31ceegXvq72trQQkIIG1EdAxeG0tprwSkIAEdkDg5ubm/Px8BxWdv4pcockJT/PLoQQSkIAEJCCBBgKusjaAMVoCEpCABGYi8OHDB+3Vydi7xDoZaguSgAQkIIFuBFxl7cbNpyQgAQlIYBQCXGlzdHQ0StZmGiPgdawxKsZJQAISkMCCCLjKuqDGUBQJSEACEvB20Cn7ABcICXxK4JYlAQlIQAIdCHgvawdoPiIBCUhAAiMSeP/+PQcvTXkr6YiVWXbWegUvu32UTgISkIAE/kPg/wCryw7znSn7HAAAAABJRU5ErkJggg=="/>
  <p:tag name="POWERPOINTLATEX_PIXELSPEREMHEIGHT#3D5C667261637B5C5068695F31202B205C5068695F33202B205C5068695F34202B205C5068695F367D7B5C73756D205C5068695F6B7D" val="183.3333"/>
  <p:tag name="POWERPOINTLATEX_BASELINEOFFSET#3D5C667261637B5C5068695F31202B205C5068695F33202B205C5068695F34202B205C5068695F367D7B5C73756D205C5068695F6B7D" val="95"/>
  <p:tag name="POWERPOINTLATEX_REFCOUNTER#3D5C667261637B5C5068695F31202B205C5068695F33202B205C5068695F34202B205C5068695F367D7B5C73756D205C5068695F6B7D" val="3"/>
  <p:tag name="POWERPOINTLATEX_REFCOUNTER#3D5C667261637B5C5068695F32202B205C5068695F357D7B5C73756D205C5068695F6B7D" val="3"/>
  <p:tag name="POWERPOINTLATEX_CACHECONTENT#3D5C667261637B5C5068695F32202B205C5068695F367D7B5C73756D205C5068695F6B7D" val="iVBORw0KGgoAAAANSUhEUgAAAqcAAAECCAIAAABMvumTAAAgAElEQVR4Ae2d/33WNteHyfvpAC0j0ExQOkJhAmCEkgmAEQgTpIxQmAAYoWWCtCOkbJD3elArHP2+bdmW5G/+ANm3LB1dsnSkoyP57Pb29p7+RGBEAv/888/NzQ0lu3//vinfDz/8MGJBVSYR2JqAGtfWxOvl93/1klJKItAWgbdv355//UPrm7+zzf8ePXrUFhRJIwI1CKhx1aC4TxrS+vtwV64iIAIiIAIisD0Baf3tmStHERABERABEdiHgLT+PtyVqwiIgAiIgAhsT+C77bNUjiKwDYEnT548ePDAycv493358oXA31//Pn/+7MQpvCTxn376CY8BAt9//z1PEXaeNfedm7oUgd4JqHH1W4Nn8uHvt/IkeS0CHz9+fPPmzadPn0oSRJG/fv362bNn2hFQgktxDk5Ajau1F0Bav7UakTy7EcDfPqv4UfkYCKTvd6skZdwnATWudupN6/rt1IUk2ZkAM/isBL/++qtUfpbS8BH++vo3fDErFlCNqyLMhUlJ6y8EqMfHIfDw4cNsYX755ZdsHEUYmADq/scffzTnQBDgcuDCViyaGldFmAuTktZfCFCPH4uA7693rPIfvrQXFxcs8RgMBLg8PJJqANS4qqFMJiStn8SjH0VABERgQsDx/HAuJxEVFIFGCUjrN1oxEksERKA1Ahw+74skI7/PRHdaJiCt33LtSDYREAEREAERqElAWr8mTaUlAiIgAiIgAi0TkNZvuXYkmwiIgAiIgAjUJCCtX5Om0hIBERABERCBlglI67dcO5JNBERABERABGoS0Nd3atJUWv0SwBPb7sPutxSSXAQaJKDG1VSlSOs3VR0SZgsC7L/6448/+NSe+fckZc+JvOY7fpwowpn8hAnwL386qXeLylMebRNQ42q7fv4nnb6+034dScIKBOiMfv/9d85UQdmfpObL82YQ8PPPP/PtXU7tJaBBQDm6XmLyFvnnx11fX3M0by9FWENONa41qK6XprT+emyV8v4EMC2+f/8efY+y31gaZv98g5wP8pacQL6xbMpuHgFp/Sk3Na4pjY7C0vodVZZELSVgJh9v374tUfbMzpmafzXSP0BJp/Pg02HmY7sYDPgrSZ/4rAvwd/AZYRpsF79K61NNalxdvKspIW/1JwIDEcDcin5NvfFff2MWfnV1RWSn6NkHcQVwHuEOQ4GSb/ERB6uD87guOyJwc3PjvyH+W9RRiU4SVY3rJFzNRr7XrGQSTAROIkCXhC73O+XpnazenUYOhn2tPxUSpZ5V/xgVpPun0DoKH1brq3F19JZmRZXWzyJShNYJ0Be/ePEiqKTtTQwARMuWxMaPBdJa36RfMiViWeHDhw9ZeRShKQIH1PpqXE29gVWEkdavglGJ7EaAeTML5zElzX0MACX63hQgkY75qUTrm6TQ/dl5/0my7YZYGf9H4GhaX43rv5of6n9p/aGq81CFoQtOm/QZDZw6n66o9U1d0G+m05wh5KFquanCHkfrq3E19eLVFUYn8qb7ZP3aKAF2DeF4z668mHwsnzMvf/ToUSzCNvefPn3KpB9hYtl9+fLl8ePHl5eXsQi6LwIbE1Dj2hj4xtlJ628MXNlVIPDu3bvz83M2zsXSYtUcld/ITjnEQJiE4qcUr169YnwQK47ui8BmBNS4NkO9V0bS+nuRV74zCdArpXfVo185g6+po/EQJqv4sVvsbpmYWSV6bBQCalyj1GSqHNL6KTr6rTUC2V4JgVnLb0rlG4aIhGBpngxWpPjTiPTregTUuNZj21TK0vpNVYeESRH4+PFjepbPw3jPNWLY90uCYBwN5N+f3kHxP3/+fHpHYRHYgIAa1waQG8lCWr+RipAYGQKcA5pV+SznN746jkZHyHRROUiYWVc6jn4VgYoE1Lgqwmw/KWn99utIEv6PACofd/c0C/RlOkILv5YIyZlCdMQtSCsZjkBAjesItWzLKK1vUSjQLoHffvsN03daPubQXXzdDiHT/vwUk/FNydcE0kD0qwiUEFDjKqE0Uhxp/ZFqc9iysLEtW7aO1GT2/GAKi0s/26azpVYEEVhIQI1rIcDuHpfW767KDicwJ9hkbftAya76twOuUNSS7ridQkmSHgmocfVYawtlltZfCFCPr06A79hm88C83+BuvZjYiJo18vMs032t7scY6n4VAmpcVTD2lYi0fl/1dThp2VBUMtHndN6+0GQ/zGOKk/Vm6KvUkrYpAmpcTVXHZsJI62+GWhnNIVCo9kqmznOyX+2Z7P49k3Nh8VcTUwmPTKDw7VLjGuwlkNYfrEJHK05hx1SoRNuhU9iTFha/nXJJko4IFL5dalwd1WmJqNL6JZQUZzcCiU/sTGW6f//+9LL9cKHAhcVvv7ySsEEChW9X4bvaTgELBS4sfjvlqiWJtH4tkkpnFQIli/pkzFfqV8l+tUS7E3g1Ekp4NwJqXLuh3zVjaf1d8StzERABERABEdiQwHcb5qWsREAE2iLAzkAWd/kK8OfPnzF43tzcTOd/GCTwPzB/7JJg30FH2yPbAi1pROA/Apy+RaOjufmNzrY4mhvuFCt9gVNa/7+q0P9NEqAZTPVQTMaSOLFnd7lfKPBKCwH0O3wOgPMA0kubCEnHxJ9FhDwcMfTkyZOV+iObkQIbEFDj2gCyzeLPP/+k0fFR0ETbty2OtsmDprlxlGfd74jKwm8rRYEWCTDRLBGLSWpJtHbiFApcuK2/vFxs0UZhn5+fv3nzJq3yg2nSK9FzPX78mEk/x7rpEKEgpV5uqnFtU1N86QC1zfSdtpNQ+b4wprnRWl++fOn/OvuO5vqz0enBLQig9qZzzViWMxRYLKlt7pcUCkkqnj7E/P7i4qJws1YWAv0RBwbzx0QE9Z+NrwgNElDjWrtSaBqcfpjQ9Jjx2XFgh19miY0VN+cRxui0XKwFdQS+1Z8INEzgw4cPJS86n96pUohsXjTIKhkVfivo+vq6SnZXV1fBotHv0ysBmYzocciLfwlTTB5ByJIlBuKQQhU5G08kaKGpVUfbl12Naz3msLW63Gl63KfRpXsSXiriOK2P1lpF4HtVUlEiIrAeAefVd5qQuWTIXEWAYOLTm+m2Wi5DrEeY5lWrUP4Ig9xR6kbNZ2WmyH4KUzlNmEl/NqneIwym9akONa413slYe0Ftnzo+dr7PyVBgucDS+ssZKoV1CfCi+zrGv1Oow9Ky+sk6d6po/aDycDLiEseftLQlv+J556SMvi950ImDzH5STspEcJ4a7DJYcf3O9akdNa66rygvA4N1p11wOc8e5k/3SWe5wGck4YuoOyLQFAF8x5yFLl88lNnz58/9+yfdOTs7S8dH6z98+DAdJ/sr3j0ssaejMR1nJT4dJ/srTkCsCNpo9EesDi7Zfffu3bv0Z4KZ5VA6m+MaAVwIceMIKuA1spumyUvoF5/BWcmMeZpOlbBZD15Sm0YMNa4q1UEirLszm/d7KkbDNJxTc3n69Knx5Hce5H3jJ+fmaZfLBw5KQQTWJoBGz77WVezh2VyqzPVLzPunWgL9KnBWbWstCkIgTamKEdIvDndiE6m0PGP/SrUyAAriKrypxlUIKh3NaW72rZu38oVqtyk4AQbWaUmyv8rCn0WkCE0QCNrNnPawXCU7CfqXy7OI9Q7TvJY3bOpsOgGtMiSy70FW8a9k9C55B6YYDxJePp4rAbv8zc9Wx/IsNmtcti2YQKxFzB4BJ1bTlrdlaX2n+nTZKAEmNFM1FuxBKrSHYLqTm8s7pmwPiyVgeR04E7iF00FfnvR68HI95OfInUk9KHiHQBBX+U01rnJWfkzGuMGuad4s36SfMAcu7x+k9f1K1J1GCZQM5Bd6wN3pSkMXC7W+o4z9HOg+qkyU/V6D2cNC4Z3Xws9iWpy6eZmsp+krbAnwzjhVM+NSjWsGNPNIsCEsnIEk5gYLU0Zmaf3Zda0HdyCQWO6yneASrWkTiQWWKDMEiyVr7y9J39ZHIiOGHTbawkC6Ltbw549tiLL0jhmosh7Ey5CuUMNWjctpNTFT/BJQZOFs2Ju+2EtMCEZ4aX2nEnXZOoFs37TEAjZtXcHwbK2METU4J7C5MGObnbhTZ2mLQq1cyDRo2LQlcqSqckmXl8Zocz9CABSzV46D1aHGFcQSuxnDtbxS6C5iL/Dy1Tpp/ViF6n67BLLWyNlGsFhLs/fnqUwaasJkR+J03wsnB9PaSs+JK87C0xnNYzUtSGvhYF9cseJaKK8aV3ktBEe9VRZckIHm46TPJbVTLl4spr6+Y/tzBbohwPdj6GoTcz5OuedzF8v3u1chghgcp584eB/fN1p4xc9qBZWTLUuto/hJMD2UoVA2UwV6IaDGVVhTnA7ib83n2fRQuDBxonEuCOdSYLcjQf4IcFnnW5ex4YDui0D7BGKLaqZpzRgaZ9vkqfPXmA3QZrTcGOhXUxaL/8i8O2m9vnwBcp5U6z0VHE4NNte39LJv0anzTvvOxwJdNC7Dh0qPlYKXxDJsM6C5fqzudL8DApx4hVp17GBWbkbifBOWc6x2+SAsmZK1f5SbFY+JMn1H3W9omsQTVhAicKablWFhIEbeJBucCS3MUY9vRkCNK4F6euTlNBp2u+WnJU4TXCXc5mBEUonASQQSLq+m2RChZAyebWMl0xEywiKXSAplWdGX3geVXpqtOAUPzn1twSs6EPhl3OVOsLyjzvUtYTUui8IEgq+Bee1XbdeOGLMv5c03G50ebIsAnW9a19Is0UNps6TVWLFAWuuTOIP92LPcR9+vYdL3ayImBgLQZ/nx591J2DkpLNUxL9lmnwp298NrfapDjWv6TtKEY228i5dBWn9amwp3T6Cke0Lzof4ZlftNNNaY7X1f65MISaUXQXm8+iarbFX5ir/uTgEESBsVthnfZDlUjHBYrW8YqnEZDjEnVjqWii/beknpm3u2P1dgKAJ8+e3t27cJz3lTWhoqDvaoQ/OXWIY38dFkPMKKNf60jACy6fMU2pdZ79LPZM2qHD4CBgREpXSIUV2G9McDcbmonuMsDNUewlfD94pAF1bcf1FN1jUTOnLjYkvO+fl5kC5N7OPHj8GfnJvW02gfJ4D1BhRKWQR2J0CPjJ6Ojc2dplj3ki4AG0BFc/ruMH0B0haO8cp+8Lm+8wIcs3ElzPsJjxnDij6BOYPTz3CHDoqJQdD66DCvcikLfxWMSqR1AvTXTD3RUsx6nVZX8ZLEab1k1DqOSvL5XZiFSUdWKZOGkpHWD1bGoRoXmtu+5E4Ate3zYRXspFkHkYPp+CnPviMLv1NxuhyfAOY1Y5w3/2IAn11m1Dyt1NjPWSnYx143W/plD7KzK7EgQs/FMSbLcmjuaVn4s1UyfOOijce2pKLgp6fosBZAAylZBPSpMp7GqLBSC5LW94HrzuEI0FWh+5mysL8/XXiMeNYP4FA63sfC2WGxHo0+C6T+I73fkdafUYMjNa7Eoj5kmEXQKAwif0yMoZFBADME/kzXARn6HBoR1sH379/7bJlR8FN9r5HZVgI9KALjEfAbnnOHhj1eqWeU6Gje+waRLPwzXhX7iNOU/Mv2G1f6tef1MIWdrv0zAi602MfORai+Yqiz+fx3T3dEQAQyBC4uLmIxmKCsceBgLDvdF4HNCKRXA80M/vLy8tWrV0YkvHyY0Bca6nmQcY/vK4OFoG6Dktbf7IVRRiIwCAG6p0T3x9RkkHKqGCJwl0DitTcRMexblc8Uny2OdxPIXJkv7viKnwOAC4cOmQy+/iytX0JJcURABP4lwBkAtl/zoayyDOlnozsisAeBmB+fkcW475nwbG9WDAbM+P3CcfBGLcUvre/j1R0REIEwAcyV6Z1Lgx3LE6agu0clEHTssDDsshcr9Es0NO57QYMZir+KqV9a31aZAiIgAhkCqPzYdGf25CaTpX4WgWYIxF5+I+CnT58I4KLPEthCkRk9B4fXmPoLj/9LCCCtn4Cjn0RABL4RoCeKbdVjarJkcvMtD4VEoHMCwWn6jDJNNwJMH8e5D5Pb9M6pYWn9U4kpvggckQAqP7ilGM8jtjPJsH/Ed+J4Zfb97BwGTNDtln3np1MvSQezgf8U9oaEY40f378jre8z0R0RiBJIL+xFH+v8h5jKp1fC82h6HlnnBZX4exIYoHGxVa8iwaCRn/RZ4F8y3ZfWr1hHSqpvAninZwsQM3FnH+w3Ako9OMung8Npuf7BYf2SkuRxAmM0Lv+Li06J6xq9OPrCSd9exuz/NkIiIK2fgKOfjkWgpCExyj4OFOYTmBmNj5JTahYvT92L7KSgy0MRGKNxpS38san57Irm8O/Ys8GBeCyyc19a3wGiyyMSwC02NqN1cHBMB7NbzuJw7o93yTyeTse3bTD/wBJbd04zHj2VyBIYqXGl5/rVtX5ikEFHNNvI/52tGwVEYDAC6C1faZm1QzxiCNBy+PPjpDnwCG60xEH/sbDNH32BaZ9+p8D9Hpe96akpo79PiRlblR3DacL6tX0Cx2xcNPZE1aR/TTwY+8nvT6YxMcLNG3xL608xKjwUAYxgC51d0zgYLmRHDAz/u9P6mO7teSOWAEMcrPpaxbdADh44ZuNK6/XE1Hze25L+qifTj3nJysI/j5ueEoExCTCV91U+Z43hjSWVP2aVq1TFBNJaPz01L86kNOJsra+5filixROB4Qn4O/To5pji19qCPDxAFXBsAky+mdD7K1+7lHr2RkfN9XepL2UqAm0RMO76jmPwkydPWL6Vym+rqiTNrgQSfvWz1fDGBdJcf2Pgym47Ahir+dsuv685WcfaXroApDbu+s4Mhin+DF8hkrK+FPg06JjejV+/zbI7bOPirQ7uZYW804LWrovZCwrS+mtXjdI/FgHrgGMDjZcfd/3Hjx9PhVziuId7ozUYJGZF0+wUFoFCArZN2UDhgxWjJbbnbTzQn+08KAt/xfdBSYlAZwRw13dUPifuLXHcm34anNFDZzgkrgjkCCQWvGa71+XyDP+edi0MP/P1rrR+Ao5+EoGRCWCknbrrM3VYfuLe1Pipuf7Ib8+By4a/S7D01bW+XS4MZje7fUnrB3nqpggMToBTBPhWty0k83L6rBkL+TYFE5geYLCjGdaRSpciUJFA7BM705e/SnbpJYOE1SGdu7R+mo9+FYHRCBh3/emk3GzHX66kp19YkXl/tPdG5fmPACPm4Jo64+b07Py/BEr/TxgPEu4F2dSl9bOIFEEExiGAYmY50E5K6Lw+fPhweXlZpYQsENh0ZpsfbQoKiECzBGLT/WkTWC68bad+UjEB/Jj+HWl9n4nuiMCYBHDXRxnb/UXGql/xwODpBwk11x/zHVKpvhKw21MdHnYDi3N/3uXUIDdNgcH6ksW4vNZnAy6bbjmM80x/KxBgbQanqrp2oen7obAIGAKOu34tq75JnF6CbsiOJ7g528FY9SUC7RNgOYwW5MuJnqYt+Pdn3EEpxLR+yWeLEzme3d7eJn6mAOfn54kI+qkKAbrIWu9KFXmUyGAEGLhPJ+KUbuFc3Ch44200VfaWGz8tdxSwqTUSoCP2j0a5vr7WFwoaqaCNxeAN919+bO+MsJdLwmxw6m9rE6TlTh1o7P0TAmj9xN+SxYMThFDUe/eurq4SFaGfRGA2gSWOP/OaJhbI2dK2/GDQpxqt37LMkm09ArFVfE6tWJgpL1Ws6S1/3zIW/umZGzEhdL8KgYS7ZpX0lcgBCTA3ZRoasxOuB+RQ5n1/9r8eWKXcFAFWtYIT42fPni2U0zk7y6aG7+1yw1JG6x+q9VqyuwTUd+yCfeBMjbv+LqPJUR34g2sWwZsDv1cq2pQAxnx/sYxGt8TbDgfbYLPFtFDF9zaj9ZePWaaAFE4QiJ33lHhEP4lAjMC7d++m7vqxaCvd9/vBlTLaPllnbqdmu30VtJYjtjR/eowz/wwNjXEO/+6gcQ6Vv2QkcQdadvmB9ebgiQR3UtHFAgK8MdhtshWhCCJQSCC23LjgJT3t0eXrmoUl3SWa1fQEWOnfRQZl2hQBXoPgSBfVSWMsFDWmakmkboPK+PDbto6HOTYH31/RRlBgBgGqE5W/fJ1mRtZ6ZGACTDKC04XNijykA/9m9JRRpwSYiwf369PJYyLCqTZ4hi4rcYwM2GITVK88xa91V5FKtX6n1SCxReCABPbV+oxlMVQeELuKLAKsrKHgg/rbwGEEQAMx4exEmtk/e26rU82s61fPTwmKgAiMTWBUV76xa02lq0KA6T66PHiAj0mfXzln1/wlBgcMHTCYraHyEUNz/Sp1rUREQAREQARE4F8CmLuM3R4FXw7FrAWg8uua9B0BpPUdILoUAREQAREQgToEUP842fDHLJ8/ZvB2io+pnw3baHo8AbGQsYS/qrK35ZHWtygUEAEREAEREIHBCWhdf/AKVvFEQAREQAREwBKQ1rcoFBABERABERCBwQlI6w9ewSqeCIiACIiACFgC0voWhQIiIAIiIAIiMDiB7wYvn4rXA4Gzs7MexJSMIiACItA9Ac31u69CFUAEREAEREAECglI6xeCUjQREAEREAER6J6AtH73VagCiIAIiIAIiEAhAWn9QlCKJgIiIAIiIALdE5DW774KVQAREAEREAERKCQgrV8IStFEQAREQAREoHsC0vrdV6EKIAIiIAIiIAKFBPT1nUJQiiYCIiACIiAC3RPQXL/7KlQBREAEREAERKCQgLR+IShFEwEREAEREIHuCUjrd1+FKoAIiIAIiIAIFBKQ1i8EpWgiIAIiIAIi0D0Baf3uq1AFEAEREAEREIFCAtL6haAUTQREQAREQAS6JyCt330VqgAiIAIiIAIiUEhAWr8QlKKJgAiIgAiIQPcEpPW7r0IVYBcCl5eXP/zww5n+1ifw22+/7VLFylQEhiRQejbfX3/99ffff4Pgy5cvQ4LYvlDff//9/fv3Hzx4gPLYPnfluITAP//8Q90tSUHPlhP46aef/vzzz/L4iikCIpAg8F3iN/MTA+1Xr15J2WdBzY6A4r+6unr06NHsFPTgxgRubm42zvHI2X3+/Bmt//DhwyNDUNlFoBaBjIX/3bt3FxcXUvm1cAfTwYjy+PFjrCnBX3VTBETg7du3giACIlCFQEbr//7771WyUSJZAu/fv8/GUQQROCYBaf1j1rtKvQaBjNY3a/lrZKw0HQIyGjtAWr788ccff/nll5YlHE827I7jFUolEoHtCWTW9X/++WcW1bYX64A5srp/wFL3W2TMYLSO8mEx8fHf7Ku8ZmmP8eg0wCWl5o69v02hXr9+/fTp023yUi4iMDCBjA8/i83n5+cDl7+RoqHyta7fSF2Ui3FS6xjVEZ3tDAwCpn9//PHHSp5A19fXWFnKK0gxRUAEfAIZrc8DdG1v3rz59OkTDdt/XncWEkDfP3nyhF0S2r+3kOQuj3/8+BFPzMKsqeiDmKnNUAD1T7+BsbBW1/HixQuOSSik3Vc0iJk1PrsjVB1CXzXYkbR5rd9RYSSqCGxPAD3EoK0wX8zUL1++LIw8TDRUmhkB4LK6ZATAEglJDYNlWpCT3qLpgxXDuKowiq2YoJJqk0DGm69NoSWVCLRDAC3OJL5QHsYHB+xYmbZyHAWKDcMhVnqGPvO8WFg4OIixpPB1UjQRmEFAWn8GND0iAncIoIpYtr9zK35x8LMZWJhnnIT6//DhQ/loyeLUFj6LQgERmEdAWn8eNz0lAncIsIBd7qJf7gpwJ4+xLpj9M1piMfvXX38tLxmcRzXyl0NQTBFYQkDr+kvo6VkR+EaAU2PZy/ftOhnSGuoUD4qctY/CefyQvhEYP/w90sa/z2ySNLsk/DhTjIkwSyqYo8yHP8zw1LoN2qe4r3PBLY2BA9L6A1euirY1AT5awQnWhbkO7JFeSMCJhuaDHrN5575zObBPn1PS4CV+IWZTVfBX5yasGCQ9e/ZMOwIcMke+lNY/cu2r7PUJPH/+vHDOSt4c3aOTZ5w6KPncFz4BB5+VUvyS4REWAul75wXTpdb19Q6IQE0CKK1yzz4mYfqGrEOfYRO6Kn3gcfm4ykl8mEtm8Nmy4DAhlZ+ldMAImusfsNJV5HUJsErNMmrh+XTYYDUhC9ZHegs7a94HV2lnZ2dBbvamLCIWhQJTAprrT2koLAIVCKCNstZXmw2Dg/S81sY8WoANfolvfmq6n30ffH+97COKcAQC0vpHqGWVcWsCDx8+TGgsRxocszFrOzd1CQGcHjjUD3OIT0Na32eiOyJQQkBav4SS4ojAyQTQWHjpFz6GDsMhoDDyoaIxfgoqfpZF5BJxqDdBha1FQFq/FkmlIwIuAVamy633bFqTGnMJfr3mOD9WTPwZv6b7QVy6KQJpAvLmS/PRryKwlABKi4lpSSry7EtQCn7e8Pb2NvHI2D9lvfmwkWApGRuCSjeDgOb6M6DpERE4gQCu1P48Nfi8PPuCWMxNdqhfXV05EbQs4gDRpQhkCUjrZxEpgggsIsBc/yTPPp3bE8ONz6PzwR4Z+WOsdF8EYgSk9WNkdF8EqhFgnlpyrIrJj4/Q4xBQLe+xEuKDPVPDCdsfOMd3rCKqNCKwLgFp/XX5KnURMATYfe7MUxNk+BQNy9iJCEf+yTGccCj90Wgw0NHrcbRKr1heefNVhKmkRCBDAO+q8s+mXV9fszqQSfGQP09PoWfqP/C3dykaTnm8M+bfQrdQ81JwMjRnRBLmuB4oETbf3CNw8GMND9lovhVaWv8bC4VEYG0CJx3WS+9MX68O2q8UJrvn5+f2PrP/kZwheEkoEZsVUfYnqXkLJBtgEMBXoRkWsLOUgN6xLLGRIkjrj1SbKksHBNiUTz9bKCidsmy5QVaoeRwgzE9jUGIoQ4nQ9+XWoCCZGTcZX7L8xLegtNNvBr3uHpHW767KJHD3BHBJo4ctLAYH/Mm5z2flDJ76XQ0xM3s2I5Qoe2bnDBlR0vxlXyEcSJnTYy0wfzP7oq0AABT9SURBVCXpE58v9fGnpSX/lRvmjrT+MFWpgvREAOe+cje0wSzYteoJfWmT6tFGzeSedyC7+ZBZOMYM/hxNPOOUHoZKLByYP4suGCA7dP9I6ybBYh7zprT+Metdpd6fwNQlLSuNzlnLIuooAvqebRp2hSIoeVbvztD604wwODHgYAQwvemEsShgMJDud7D0fimt33sNSv5eCTBVxVqL9bWkAMZU2+OMtqR0x4lDpaNH02YeJtnEydb1Qq1vmJfYG1hWQB4GqcepprFLKq0/dv2qdE0ToM+d+qKnZaXz1ed50oga/5XpNRqdc5djcmLMZ/6d1ffm8Spa3yTFe8jHn9Lz/pNkixVQ91sgoFN6WqgFyXBQAqzUckp/YeHxxuJI2sLIitYUAab42Mnxv4upfGw5vAkMCwpVft3S8R6yVQT3kUSyrEdg8NeOkgSiXn6S1u+lpiTnmAROOqyXiaC+N9Pde8BMmqWcxCo+2hS/jd1N6IxL2AqBMDHCDFkeP36sHSUxPr3cl4W/l5qSnCMToMNNaAWn5EwKd9cQjki6jBHI7tJk4QbT+owpfkUL/1T4EncTrP2Ua/qUwh0R0Fy/o8qSqMMSoA9NzLGcYmMoZvro3NRlgwSyKp9Kn6fy1yss4w8MD+m3kRGqxp3rVcHaKUvrr01Y6YtAEQFm8CzulkQ1htaSmIqzI4Gsykc2Kn3GLH/tQiESgqVzYbAixZ9G1Oyv0vrNVo0EOxYBPKrS7lRTHOz30y7qKZDWwni9Zc/Oo7qdg3faKQWCXV1dpeVB8cu9NI2ozV+l9dusF0l1RAJMnrJdreWClVV+VZZGUwGWxrMqn+X8xsdtaHSETIPFvVQL/GlEDf4qrd9gpUik4xKgq2VLd2H5Od9NfW4hqy2jJXboWTHQlzbcbKBESF5XRjnNFkGC+QSk9X0muiMCexJgb152jmXlk2efRdFIgOrD9J0Whvrt4ut2CJl266OYeJmUj1PTWPTrNgSk9bfhrFxE4AQCqI1Czz4SZQu1JlsnwF05KgaYbA4dqUk++ZgtDotN2lSSpdROBGn9dupCkojAvwRwos7OFy0sPPuyq8g2sgKrEsDTInb63jTfjuqrUNSSsc6UgMI7EpDW3xG+shaBKAGMq+Uu/QwR+HRvNC39sBUBvlKTzQrzfoO79WJiI2rWyM+zTPdlcIoxbO2+tH5rNSJ5ROBfAvh4l9hXTWw+4ybPvn1fHXbrlUz0OZ13XzlPzZ1v/pY8Um6dKklNcdYjIK2/HlulLAJLCWAxLuxzyQljrD7Kt5T4gucL1V7J1HmBFPUfLfQtLSx+ffmU4okEpPVPBKboIrAtAWaQ5XqCIYIMrdvWz7fcCtVeoRL9lu7eocLXr7D4e5dG+d+T1tdLIAKtE8gej2oLgIW53DZgn1KgCgHcKkvSuX//fkm0duIUClxY/HbKdVhJpPUPW/UqeDcEOB61XPF//vy58UPfuuF+oqAli/okWb4n88T814rencBrgRgl3e9GKYjKIQIjE+CwXvzDC/dHmcN65dU/8gtxsLKxboUt4ebmhqGV/Zc75hIYGCRwfdUHgUreC2n9EkqKIwL7E0CL8wlUNHqJKIwPWD9WJ1jCSnHaJGC+YFRoQaEIDAJ0WFBJVcrCX0JJcUSgCQLszSv3BcOlX53gltVWaAkvV2NbCp/Iq1DgwuInMnJ+YuRamLV5sLoAjjzDXErrD1OVKsghCOApXdi70WNyWO8hoLRRyEJfdwzUbchbKkWhwNXdSPFQKRXxa7zqApyUe0eRpfU7qiyJKgL3Tj2sV0b+zV6aQq3Tna97ofatfvrQqV8rKOS/2fvQbEbS+s1WjQQTgTABDuu9uroK/+bdxTYgtz6Pyio3CrVOoRJdRcRZiRYOU548eTIr+ehDfL3w9vYWSwN/19fXOLVwRnVihUsD3CjKuz/Im+8uD12JQA8Enj9/jvIo+fw5peGwXuZh2s63dsWidVh8yS5Fo73WlqRu+iXH76CM2V9aN1+TmvlmgfnXfJ44+EGgxGhgDam6TlNz/a6rT8IflwAzocLJJYzk2bfNi1KytZLhWkfnJ5otc1l6JQXPJlISITZmKm8LJbmMHUdaf+z6VelGJoDBs9CDDApM9ztSNp1WG4spJb6W5V9T3J1Diai8hJtZkmKGB2n98ldFWr+clWKKQFsEMHuWn9mH5TloGm2rSP1LU/Kx3cKlmRZgsDyUFaPcyySbVDZCzCtCi/pZdDaCtL5FoYAI9EeAxdSS2ZgpGPMkHAL6K2RXEkM4u8aM6uri64ick5N15cPTfjONizzBdyELPPjUYW9K6x+26lXwQQhgXOUs0sLCMMvsQt8UFqfNaIyusnb+U7el7VLS7Go9tn38SzaTTeb9Kqil9atgVCIisCeBy8vL6vum9ixP53mz8pI1wDDd56TFlguKOo+Z043YjGzKF5iqlFRavwrGMzZEVklIiYiACOxLAGt/1h7LqrO2729TTSj1rCMF29Bnb3g7OztLFwR3d7PVLR0t+CtnOZ+fnwd/sjeXpG8TOSkQK7K02EkYNdc/CZcii0C7BJh4pQ3LLARI5W9Wf6y8ZGf8bR6ZzF6PtGC8ZturfC3q13p1pfVrkVQ6IrAzgbRnH0sALATsLOLBskfxp23g2GZmT8dXYonKZxdcwmjEWv72Kp/Cyrxfq8al9WuRVDoisD+B2EIs/Xjjq8j7s1tHAvzbMeMnjlWgyhiuNfJ1RMTgXIfYWwQhXiRU/uxViSWMpfWX0Js+q3X9KQ2FRaBjArGFZFROI0qlY7iLRWfe//79+1gy2MxZDjhpC1xskdtmceqMPPb+2AT3dQqJlVeL+raCCgOa6xeCUjQRaJoAq55B3zGzBNu06McQDp2KXo85XpjPIjMy2OX8RDIl6+D7YyqHDfFYLHZ0CtGifsVWIq1fEaaSEoF9CLAFP+h+ZVS++XLJPpIp1wkBo9QThytgDLh//z7KdTPdT0YcK0SmMTsErxBH7/GC7WLVt/Bk3rcolgek9ZczVAoisCcBrPexQ8jpK/ftrPfk0mre+FQyb06c0sMhuKhhhgixCW6VkpE4CwpkFDseGH2PSd8MC6rkuCQRaf0l9Jxnta7vANGlCPREgE4Z96ugxzX2ZDRHT4U5mKwM11DwMaVrYKB6GdKZP2cAF1vnthT9dX1yRH3yF5vZm2dxBGFQsqM93xbBBmKF1aK+RVQekNYvZ6WYItAcAfZ9BT2uscrqyP3maisiEKfgofuD9Th9ghEAIzxUsvlLLMObp5ip8wgeAwwKGQFk0+cphhfo+9YGi5glggtYeBvoeOnpG1IaZqykPxEQgR4JxE7hZeW4x+IcXGbM/ujpXT4kg7JnmHhzc9NmFcQ8IWa/55QUSxjNh/GT1ZSEGfFQC21CqCiV5vq20hUQgZ4IMJUPGofpy7Q1v6eK9GRl1QYjPGqJ2Xlw7cZ7Ys4NlJxZOGhtZu8XJmbQ4gSkk/Y6kjK2AYZW6QUOdP+WnxTyy7v2HWn9tQkrfRGoTwCPsOD30OjHV3UBq18SpZgkwAjAGOfNv0sGAah5DAlG2bNS0NHOjiqL+vg00GTS+t5WxdhrB9L6tqIVEIE+CMROU6FDp2vrowySci4BxgHofmzUwaXuaaoYwK0fQEc6floEwlUW9f1RMnodxwgzDGIjAzyxrzAswA3CCAC9UU+w/s5BrEsREIGWCdAJBt248NtiOtiy5JKtCgH0d+HR/bwnhTGrCLZSIijjYMqYtYL3nZuMg+Ew9WTEgI9GdzZEQJWMUP9W67O9QlrfgalLERCBrQnoNJ6tiSu/vQks0fosz19cXNgSGKdFR9/zK82KkYG/esII+1S/AZtXywHN9VuuHckmAt8IMGuJzW/oGf2+7NuTColAtwSm0/RpIbL6GC9Fu4qPJQzvyOAjNCvWQaYp2zBZBx+xEToN6Gy+TitOYh+LAKu5rONa8+O08HRnAxhypyVSWAQMgZhramz4a55CkTMItiqfXS3M42P6e2oMOAh2af2DVLSK2TcBujnfAkmR2Gbd/s6rvtFL+v0IzDDv4+t6fn5uGwsNhDsxZ0azSTJWPtxjYz91fV8W/q6rT8IfggDTlKCdE6ckHcB3iDfgqIU8VetzijBeeIYWOpsN/emVLzs4CAJOWxSCj3RxU1q/i2qSkMclgF4P9n3YLUf1MT5uZavkdwkEB7tE8Ze0mLXjkWdbyvKzqlD5MQvBXRn7u5KFv786k8THIYBeDx7AR5ekA/iO8xocs6Tli/o44TOztyofG1hh62D0EDTjG++/UbFL649asypX9wTouYIH8NFPxTrE7susAtQjwMkz9RLbISWrxZ28HcM7Vn2c8K2jK86tJ9nAWAVAx0+zIH0s/6NO9CmpLPzT6lZYBFohgF7HYulLo9N4fCYHvMPsNlvq3jeeZbW+s8++ZCHfh8bCP6sDjLA55IpTelD5/vKB/1TXd3Qib9fVJ+HHJEB3FtxDbFR+2kFpTCIq1V0C083od3/5doUWZA/bt+veQonj9ymXc6j+8J/MqVh7svBXhKmkRKACAXo0x4ZpE2X2I5VvaRwzgBGIPR12M3oCAmZq3pbCFe5EOrv8FFvDYijDiIe9eZaAWYMf+yt5datAFv66PJWaCCwioNN4FuHr9mGGer6/ulmYZ8WaACqcPz9OusQ8YtaJzGdmUJkYsc0yNgHnWe7HjrJxYm5wGTPvf8XwtxWAcuHuOrxN3pa3SkAW/ioYlYgI1CFA/xXs2TlsRFvz6yBuMhUc0IKem1sKi4UpNsPeUgyTV6whxCRhyMKYhnUxxgEURCaxGCjua66fgKOfRGBTAjqNZ1PcyqxhAsGxb0JeLCI8Yp9iBMCWfRb7pf59aFrX95nojgjsQECn8ewAXVk2SWC5yYGFAA7pY/kfJ4CuXRrXqB9p/TWoKk0ROI2ATuM5jdfXr6Pi423/1LOfCrDl+LFF/devX99+/cPR4fr6mq323GFOz8w+Vhyc/tD9nbo0xgq18L7W9RcC1OMisJSA8xVwmxwrlCXbsm38QwUwjdhTCwVqXtXjOmoetOf5NGIPjy3qs6U+5rjHsI/JvX0lfCDyjLFMpPUtCgVEYAcCGDP5hK6fMd5JWCkHPiDML3L5HdTV1AVdHXo5uvZjOpU7FZh5/vTSD/Msrnx2dd+JgHmgkWGNI9jGl7Lwbwxc2YnANwJM5WMqn2mNVP43UndDjrt78BDDu0/oqhsCvPlBWWOHWEwj02RoU9h+pjdt2Hlt7P2jBaT1j1bjKm8rBLBJxjoyncaTqCS4TQ25MNTwKIGru59ii/qxxuIXkKP4/ZvcsQf7BH89zk1p/ePUtUraEAFMkczy7SdDppLRZ8UWL6fRDht2ZvbszjosiiELvlzrY8aPTfdLHGVom3j/Ld9H0GztaL9+s1UjwUYmwMSFZXu/hCxRs9fIv687hgCbHaartng/CNdI7wYad1q/06KdNBTGqz+YjvVbnKbshDnqx7RNGumQul9zfafGdSkCqxPQaTzzEDNRc5ZmnXn/vGT1VDsElizqT0sRtKIRYeoEOo1vw7xjweG4jTBAQFp/gEpUEXoioNN45tWWcc92npV53wHS++Vy874hEBs9JHb2mwenApR7EvSFXVq/r/qStH0T0Gk8s+uPLtiZwNGDn2T1nZ21HtyMwFTpTjM9SQEzQHReFZMUL0zW8XPqKMr5P1MZhglL6w9TlSpI6wQ4jccxUBuJ8TwacvmwYn0E10Q00a9IuIWkai3qx0z0MRc/W/apeZ/Io27ul9a3Na6ACKxIAL1+cXHhZ8D8Iza/8SMf8w4qP4hIWn+w9yFmlj9pog8TfDyDZLLmfc73tQ8GB+j2164D8uHvuvokfB8EmEPETuPhLPGs1bGPQq4gpVnLDzpjownEbQXkeyYZHNsh0KlaP+ayF7tvysw5EHZDP+ODgfeGaK6/51uuvI9AQKfxzKtluNH5BlU+CWqiP49qy0/V0voMB2PT/UTxp5P76aQ/8UinP0nrd1pxErsPAsxWdRrPjKrCB4JPpQV9skxqA0/FZuAa4JFai/oGRXBLZ2wFgUc4lsdO9FnRH/vtktYfoL2oCO0SwDgZ9C3SaTyxOqP3p88N+kDYR0Z1rrYFPGCg1kTfoHvx4oXPMJYFVqXpKCF2oK+fYKd3pPU7rTiJ3QGBoOc5ctMlsWu/gwJsLiJTfKz6dtYVy1/m/RiZfu/HJuKnLuobArjf+4of0xEvmIMInxsO47M3Ufmjuu7bMt7j24X6EwERqE4gppmYp1bPa4AE8WrMbqwy3RZLtgOUV0VwCMS0O5/HdWKWXwbTZDRAmhzNyzjDaaQs55cn3m9Maf1+606St0sg5g1EN9Su0DtJhr4P9s7fpiZ3Q/TaO0mqbFck4ChgU+fL20sw2bsv1L9XLLqtWLyWkj5DmCAC3RQBEZhHACticFmauSzmxHlpDvkUoDgKLealHysyE7XxbbCxwo9737G0U1CMOkzHl9c1R2Xgn594zWiYvIfHOedRWn/cZqSS7UGALia4NZ/larowbTGnTkDEyv306NPyitLIqZxVdzGtekbfM8vnDanYXhhVsGaPQx/etWZvCE2SXFhxw/+mO1ZLBJbWX0JPz4rAHQL+fMX8XGvWciezri7wzKfDNd1uYj9etkyYYeUImaWkCCKQICCtn4Cjn0TgBALs/8EZOKjSmOUfx35okTEGouAoe4yrwe2LNmZ5ACesivO/8nwVUwSGIaATeYepShVkTwKJ03jwVhte5TPiQa+bP6PjCVevD4yxUvnVqSrBoxGQ1j9ajau8qxBggTCo53Ah5vRvZr2r5Lp+osytycQYMAgTsP9SXi6DpV5JrnJ/7JUEULIiMAABWfgHqEQVYWcCsY/C7SzWWNnjG4FBZawyqTQisAMBnc23A3RlORIBnMtiJ32OVMzdyzI9M3V3YSSACPRLQFq/37qT5PsTePny5bwdaPuL3psEMu/3VmOSt1ECsvA3WjESq30CsdN42pe8OwnZWo3DYHdiS2ARaJCA5voNVopE6oAAn+YMHsDXgegdiqiJfoeVJpEbJaC5fqMVI7FaJoBbGZ75LUs4mGzapj9Yhao4OxLQXH9H+Mq6VwLaNb5lzbErUsC3BK68xiag/fpj169KtxYBDpfFj2/L3eprlaT5dGXeb76KJGBPBP4frJpbNLMJjpcAAAAASUVORK5CYII="/>
  <p:tag name="POWERPOINTLATEX_PIXELSPEREMHEIGHT#3D5C667261637B5C5068695F32202B205C5068695F367D7B5C73756D205C5068695F6B7D" val="183.3333"/>
  <p:tag name="POWERPOINTLATEX_BASELINEOFFSET#3D5C667261637B5C5068695F32202B205C5068695F367D7B5C73756D205C5068695F6B7D" val="95"/>
  <p:tag name="POWERPOINTLATEX_REFCOUNTER#3D5C667261637B5C5068695F32202B205C5068695F367D7B5C73756D205C5068695F6B7D" val="3"/>
  <p:tag name="POWERPOINTLATEX_CACHECONTENT#5C5068695F6B203D206828205C746578747B71756572797D5F6B2029202B206828205C746578747B696E7374616E63657D5F6B2029" val="iVBORw0KGgoAAAANSUhEUgAACtgAAADQCAIAAAAIvmBTAAAgAElEQVR4Aeyd/bXWttK3X846BQRKCFQQKOGECgIlhF1BSAmBCiAlBCogKSGkAkIJSTrgvZ7j59HSkm1pJOvLvn/7j71827I0uiRLM6OxfO/Lly//T38iIAIiIAIiIAIiUI/Ax48ff/nll6+//vrFixf1clVOIiACIiACIiAC2wT+/PPPn3/+WTPvNh2dFQEREIELEZCpdaHGVFVEQAREQAREQAREoD6B2fwD9xSIUL+RlaMIiIAIiIAI3DABgg9YC1kA/PTTTy9fvrxhGKq6CIiACIiACPQgcP/+/X/++YeSiEUgFvDx48c9SlUZIiACIiACfQnI1OrLW6WJgAiIgAiIgAiIwPkIzOYf+Nf5EEpiERABERABERCBKQnwds7Dhw9dFAIy/v7771NKKqFEQAREQARE4DoEeN1hiUKgSp8/f37y5ImiAK/TuqqJCIiACPyXgEwtdQQREAEREAEREAEREIEkgQn9AwpESLaaEoiACIiACIiACKQJvH37lpUP1j/8pN9//73/U8ciIAIiIAIiIALVCRAF+M033/jZvn79+ttvv/3777/9kzoWAREQARE4KQGZWidtOIktAiIgAiIgAiIgAp0JTOgfUCBC5z6g4kRABERABETgggR48/Lu7i6oGN9lYBUkOKmfIiACIiACIiAC1Qn89ttvX331lZ8tZwgQ5GUI/6SORUAEREAETkdAptbpmkwCi4AIiIAIiIAIiMBAArP5B+59+fJlIA4VLQIiIAIiIAIicHYCz549e//+fVALohC0L3TARD9FQAREQAREoB0BYg6IPHDfaFgKIjoBH8Tjx4/blaucRUAEREAE2hGQqdWOrXIWAREQAREQAREQgasSmMo/oECEq3Yz1UsEREAEREAEehBgbeOPP/4ISlIUQgBEP0VABERABESgA4FNXwPlfvjwQXsUdeCvIkRABESgLgGZWnV5KjcREAEREAEREAERuB0C8/gH9GmG2+l1qqkIiIAIiIAI1CTAl6c3XWM//PCD9kKoCVp5iYAIiIAIiICNAB+D/Pz5c/CNBm59+vTpu3fvbHkolQiIgAiIwHgCMrXGt4EkEAEREAEREAEREIEzE5jHP6AdEc7cjyS7CIiACIiACAwigGuM/Z9Z7QjK/+6777TUETDRTxEQAREQARHoSWDvvYdffvmFLb57SqKyREAEREAECgjI1CqApltEQAREQAREQAREQATWBGbwDygQYd0uOiMCIiACIiACIhAjsOca+89//vPrr7/G7tQ1ERABERABERCB9gQ+fvxIvOC6HMUirJnojAiIgAhMRUCm1lTNIWFEQAREQAREQARE4OwEhvsH9GmGs3chyS8CIiACIiACXQngGiPgYL0XwjfffKMohK4tocJEQAREQAREYIcA30768OHD+uLz58+1cdEai86IgAiIwCQEZGpN0hASQwREQAREQAREQAQuQ2C4f0A7IlymL6kiIiACIiACItCDALrLH3/8EZT09ddf//777/fv3w/O66cIiIAIiIAIiMAoAsQcEHmwLp0YhW+//XZ9XmdEQAREQATGEpCpNZa/ShcBERABERABERCBqxIY6B9QIMJVO5XqJQIiIALXJMBnjf7555+//vqLN/I54D/Hyxn3n5p/9dVXeN7fvn17TQrjasW6xW+//bYu/9OnTw8fPlyf1xkREAEREAEREIGBBF6+fPn69eu1AIQPsty1Pq8zIiACt0xAptbY1pepNZa/ShcBERABERABERCBaxMY5R9QIMK1+5VqJwIiIAInI8BelEGQgQs4WH8LIFk3fQg5iSgrwYsXL37++ef1LeK8ZqIzIiACIiACIjAJgWfPnr1//z4QhpBNYhEURBhg0U8RuDYBmVozt69MrZlbR7KJgAiIgAiIgAiIwDUIDPEP/HsIO9RrHB8PHjxY/iMDB/znjDteBFvOLMf877DnM4aZK44D1sOWn7xo6366Y/f27Q8//CAnjs9NxyIgAiJgJ/Dq1StWspeAA/tdlpQFsQuWbG8zDc20GYXADIgGc5tMVGsREAEREAERmJ8AGzBiqwZKEZbs06dP9Vml+ZtPEorAQQIytQ4C7HO7TK0+nFWKCIiACIiACIiACNw4gSH+gTE7Ity7d+9ija2vbF6sQVUdERCBbgT29p+sIoC2Ha6CkUz2PiL1n//859dff61VivIRAREQAREQARFoQYDt1p88ebLE0/v5ax73aehYBK5HQKbWKdpUptYpmklCioAIiIAIiIAIiMA1CPT3D/zrGuBUCxEQAREQgTMS+Pjx42+//dZOcn38uApbmun58+frrNjNiK0s1ud1RgREQAREQAREYCoC7Iiwua0Rahi7FU4lqoQRARGoRUCmVi2STfORqdUUrzIXAREQAREQAREQAREICPT3DygQIWgC/RQBERABEehHgB0L2hXGS37tMr+dnPli0R5JohA6fDLpdlCrpiIgAiIgAiLQjgDfUfr+++/X+ROg8Pbt2/V5nREBETg7AZla87fgWUwtoiVevnxJlD8b3C5/+K+JY9PeePP3MUkoAiIgAiIgAiIgAmsCnf0DCkRYN4HOiIAIiIAIXIHA3vL5FerWsQ7shbDeyZnyWcxgr9eOgqgoERABERABERCBQwQIOPj666/XWdzd3bHItD6vMyIgAiKwR0Cm1h6ZrPPzm1rs3IvRx8d9Xr9+/ccff7jaff78mTi2p0+fEpGgcASHRQciIAIiIAIiIAIicBYCPf0DCkQ4S6+QnCIgAiJwQQJNHVhNM79gY2xViRdfNr+dwTKG3p7cAqZzIiACIiACIjA1gb1vKqE18WLu1KJLOBEQgUwCTa2hpplnVvSsyec3td69e/fo0aNNe9BBJyKBcAR95ccB0YEIiIAIiIAIiIAInIVAN//AvS9fvvSHQsBsvNC//vqLBJuvYMZvbHGVb2A/ePAgnjMNpi+RxxHpqgiIgAhsEuAdC96lwH+xXHUjPxMBx+785r3xk0MmuLhI57rKqy04lTZlZqNXzXqbZHRSBERABERABCYn8OrVqx9//HEtJMuKeqt1jUVnRODUBGRqTdt885taxJ2zX44d4HfffUfggj29UoqACIiACIiACIiACAwn0Mc/MCYQIQsub2awHMVaFH/sA8bih78bWFZWkcS83PnNN9+w2xgH/BF8kIyWiOSmSyIgAiIgArUIMAvwEgbBCvFXMYLi5EwPgOT+BDuzoYsL8W//6aefeH3HP6NjERABERABERCBExHA1MW4XgusKX7NRGdE4NoEZGoNad/5TS2+14ODNBeOJpFcYkovAiIgAiIgAiIgAsMJdPAPnCAQYbMZCLNFwT0ekUDAAV+55k9hB5ucdVIEREAE5iHA4jdfpjTKIyeIEdReMj4Fuhn5QXQCb1bt3aXzIiACIiACIiAC8xOIrDBp06P5m08SikALAjK1WlDdy3N+U2vPH71XI3f+06dP8q86GjoQAREQAREQAREQgfkJdPAP/Gt+CpsSPnv2DDpv3rzZvGo8yfuyvAjC1hPSko3ElEwEREAEBhIgaMxeur5aame1Tsk+nJtRCKTc+3bUOhOdEQEREAEREAERmJMA31faU6ueP38+p8ySSgREoCmBvTFhs1CZWptYjCfnN7WQcHPXHEsF7W8OWHJTGhEQAREQAREQAREQgdYEOvgHzrojgkOfFbXt7uKADzEQyuCf0bEIiIAIiMDMBHgR/9GjR0YJv3z5YkypZAGBCGcclLilgvT6KQIiIAIiIAIicEYC9+/f3/wG0w8//ECw/hlrJJlFQASKCURMgHWeMrXWTIxnIpznMbWKt0NYIKh7GDuDkomACIiACIiACIjAPASa+gfOuiOCa55iFwm7drtMdCACIiACIjA/AftrGYSazV+daSXcexWSjxlp6py21SSYCIiACIiACOQS+Pnnnzdv4X1WhexvktFJEbgwAZlafRp3flOLUAl7Z9iE9uuvv26e10kREAEREAEREAEREIFpCTT1D5w+EIFmK9sUjk+yTdvkEkwEREAERGBNwO4QKZsX1iXe4Bk2PPjjjz82K04UAqGRm5d0UgREQAREQARE4HQE+NzhXuzm3lLZ6eoogUVABIwEZGoZQR1JdgpTa88YtFfc3pfseSqlCIiACIiACIiACIhAUwJN/QNXCET4+uuvcxug4JbcIpReBERABESgLgG7T0SBCGXkef3l7u5u814WKl68eLF5SSdFQAREQAREQAROSmDvpQeWkfgG4kkrJbFFQAQKCMjUKoCWdctZTK2//vorq17rxApEWDPRGREQAREQAREQARGYn0A7/8AVAhHYLDq3CQtuyS1C6UVABERABOoS+P33340Zas8bI6gg2V4UAsn0UYaAlX6KgAiIgAiIwAUIPH78+LvvvtusCB9oYNls85JOioAIXI+ATK3WbSpTqzVh5S8CPQm8e/funvenzSN7wldZIiACIiACjQi08w9cIRDhwYMHudwLbsktQulFQAREQATqEjC+prO3yXBdYa6XG9/y/O233zbrBVLFdmyS0UkREAEREAERODuBSKyhPtBw9saV/CJgJyBTy86qIOWJTK3j/lLtQVvQQ3SLCIiACIiACIiACMxAoJF/4AqBCDM0j2QQAREQARFoSgDfjTF/fZfBCCpIFlls2NuXKchBP0VABERABERABE5H4OHDh99///2m2CxM8kXzzUs6KQIicCUCMrVat+aJTK3jYf0KRGjdnZT/DASOf8RkhlpIBhEQAREQAREICDTyDygQIeCsnyIgAiIgAjMS2HtZfy2rAhHWTJJn+A70P//8s5kMnuzLtHlJJ0VABERABERABC5A4IcfftirxY8//rh3SedFQAQuQ0CmVtOmPJephff5YCSB9tJr2p2U+SQE9vwnk4gnMURABERABESgmEAL/4ACEYqbQzeKgAiIgAj0I2D3jsnxkdsqf//9N9+B3rvrzZs3e5d0XgREQAREQARE4AIEIi894GdnCe0CdVQVREAEIgRkakXgHLx0RlNrb5scC4rvvvvOkkxpRODsBLQjwtlbUPKLgAiIgAjsEWjhH1Agwh5tnRcBERABEZiIgL5a2q4xIp4mHEkoH+2KVs4iIAIiIAIiIAIzEIi89EC04p9//jmDkJJBBESgEQGZWo3Aku0ZTS3iz7766qsyJpHvCpdlqLtEYE4C2hFhznaRVCIgAiIgAlUIVPcPKBChSrsoExEQAREQgYYE9NXSdnA/fvz4/v37vfy1IfMeGZ0XAREQAREQgSsRIO4w8hqr9IErtXWkLkScoHWjHEbS6NL1CMjUatem5zW1fvnllwIs+KwVxV7ATbeckYB2RDhjq0lmERABERABI4Hq/gEFIhjJK5kIiIAIiMAwAvbNQv/zn/8Mk/KcBUeWFr755pvHjx+fs1qSWgREQAREQAREII9A5DVWYha1OJ1H82yp2T2er5s9evTo6dOnT548uX//vlr8bG1YLq9MrXJ2qTvPa2oxIEQmhc16E8326tWrzUs6KQLXI/D58+frVUo1EgEREAEREAFHIKIKFvgHFIjgwOpABERABERgUgJ27xgek0nrMKVYvP8UYRtROKasjYQSAREQAREQAREoJ8BLD5GAzshyWnmRunMaAs+fP/d1QnacpjMQnTCNgBKkIQG/6ePFyNSK8wmunt3U4gMNb968CSq195MvULx7927vqs6LwPUIKBDhem2qGomACIiACPgE6voHFIjgs9WxCIiACIjAjAT01dJGrcJXn/dy/vrrr+Vq3IOj8yIgAiIgAiJwSQKRL0GyVKlX5C/Z6FSKgIP1UjSxCGV7s1+V0oXrJVOrUeNewNR68eLF77//zj55EUSYjYwVb9++jaTRJRG4HgFmyetVSjUSAREQAREQAZ9ARf+AAhF8sDoWAREQARGYjoC+WtqoSVhOWDudXVkRVcOl0YEIiIAIiIAIiMCVCBCDyJLSXo144XXvks6fmsCeQrh3/tSVlfABAZlaAZBaPy9javGpPupCOAJTgD9BcMyZDx8+/Pnnn8+ePavFTfmIwCkIKDTzFM0kIUVABERABA4SqOgfUCDCwbbQ7SIgAiIgAm0J2H2gkf2E24p4ztwjeyx/9dVXvP5yzmpJahEQAREQAREQgXICkWgDXpu2r1mWS6A7uxPY219673x3AVVgQwIytRrBvZipRTgCex4Qc/Dl//445oy20GvUf5Tt5AQ0P07eQBJPBERABESgFoFa/gEFItRqEeUjAiIgAiLQhIDdO/bkyZMmElwx0/g7OhEl44owVCcREAEREAEREIH/JRDXASI7jYugCIjAGQnI1GrRajK1WlBVniIwDwH2CJlHGEkiAiIgAiIgAu0I1PIPKBChXRspZxEQAREQgQoEjF8tZXPI+/fvVyjvNrKIvKMDgLiScRuEVEsREAEREAERuEUCaFPffffdXs1Zs9R2xHtwrndeH8C+XpuuayRTa83k+BmZWscZKgcRmJmAceScuQqSTQREQAREQAQsBGr5B04ciMA+YOwMyVZg9ghuR5bQxVevXr179w43yt9//+3O60AEREAERGAqAvYdgPVdBnvDMYFGps5vvvnm4cOH9tyUUgREQAREQARE4EoE4vGIP/3005Uqq7qIwC0TkKnVovVlarWgqjxFYCoCEXfKVHJKGBEQAREQARE4TqCKf+Dfx+XokwOqPPGGBBAs/w/G5nN7EKHM97DZ05vVl+W/1mD6NKtKEQEREIE4AbuBp0CEOEn/anxf5bh64eejYxEQAREQAREQgesR4JvfWMd7Fvf79++xzWUvX6/dVaMbJCBTq0Wjy9RqQVV5isA8BNCC5hFGkoiACIiACIhAawJV/ANTByIsn1XDNCL+YM8PUosy+VMQfy5DghJY1uIP0O6kDkRABERABHoS8IfleLkM1/EEuroQYB+gn3/+OULjxYsXkau6JAIiIAIiIAIicHkCRCVG1tJQJNhf8PIQVEERuDwBmVrVm1imVnWkylAEZiNgHzlnk1zyiIAIiIAIiEAZgeP+gek+zYDWztcWnj17xscn2JyAfQuY4FtHIWzSZ+sFnC9Pnz69d+/e48ePcbUo5nETlE6KgAiIQDsCxm/vff3118wa7cS4Us7xKARth3CltlZdREAEREAERKCMQFwfiOsSZSXqLhEQgf4EZGpVZx4fHuNDa3VhlKEIiEALAgpEaEFVeYqACIiACMxMIK7ExhXgpV6zBCIs8Qes9z948ODu7o79HocEH+w1NuYZIRGPHj1iC8qXL18qImEPlM6LgAiIQEUC+mppRZguq7hy8N1337mUOhABERABERABEbhNApi9bBC4V3dM9Xfv3u1d1XkREIFTEJCp1aKZZGq1oKo8RWAqAqxZTCWPhBEBERABERCB1gSO+wfGByLgwuDbB0v8gTEce8GKZ4RAjDdv3sTDMTbbgHs/ffr0yy+//PTTTyy6RJwswe2fP39mm4QlIoE9EoifCBLopwiIgAiIQC0C9khzfZfByJxvHjGR7SXmg9D6GtEeHJ0XAREQAREQgZsi8Pz580h9saMjV3VJBERgfgIytaq3kUyt6kiVoQjMRsAewjWb5JJHBERABERABI4QOOgfGBaIwBI+C/nspE0F7PYPQQNEHhBD8OXLF1R8PuLAp6zZkTuXIHEPBHHwAQi2NyASgqzI8MOHDz/88IMxKIGFHPZIIB8y4fZcAZReBERABEQgScA+OygQIQlzSRBfNoirFMYilEwEREAEREAEROACBOKbJPEKgbYJvEArqwq3TECmVvXWl6lVHakyFIHZCGg7hNlaRPKIgAiIgAj0IXDQPzAgEAGHBdEDLOGzkG/5/gIvaBIfQJQAsQIEDXAvMQQt4PIaKLERS1AC4Q7GZS1UkCdPnvBRCQVFtmgU5SkCInDLBIzb5BCORljbLYMy1p0QwLjZHFcpjKUomQiIgAiIgAiIwAUIYHTHI/7jO5BfgICqIALXJiBTq277ytSqy1O5icCcBKT8zNkukkoEREAERKA1gYP+ga6BCOjlhBHwXQPjtE0oAF9PWPZO6LxZNHISWPDXX38R0UwkRLIVMeGePn2qcIQkKCUQAREQASMBe3SXMW7MWO6FkzGlRmqn7zJE4OiSCIiACIiACNwggXiEotGov0FuqrIIzE9Aplb1NpKpVR2pMhSB2QjweuRsIkkeERABERABEehG4Ih/oFMgAsEEfASBXRCM3orvv/+e7y9gGvHhg24c1wXxii1iIzwbJMRfB1nuVTjCmqHOiIAIiEAZAW0WWsYtcld8ClY8RwSdLomACIiACIjADRKIf7OJ3Q3ta5k3SE9VFoGZCcjUqt46MrWqI1WGIjAbgfhjPpu0kkcEREAEREAE6hI44h/oEYjw9u1bQhBev35tqTYLIb///ju3NPr+gkWGdRo2SOCLEoQj2HdHIISCCIZ1VjojAiIgAiJgISDvmIWSPQ1TUnz/1bgyYS9IKUVABERABERABK5BgA3/4vavPPLXaGjV4gYJyNSq2+gyteryVG4iMCEBPuVsHzknlF8iiYAIiIAIiMBBAkf8A20DEVi8R7i7uztLDfFxfPjwgZcquMWSvn8awhE+f/4c34DCScV3uAm/ePXqlTujAxEQAREQASOBpCvH5cN2Nexe437qYI9AcqlAOyLsodN5ERABERABEbhZAvE4RWzemyWjiovAeQnI1KredjK1qiNVhiIwGwG+3TybSJJHBERABERABDoTKPYPNAxE4KMGjx49ir9/6TCx/sEa/7fffuvOzHnAchdfhCJgwijejz/+SFwFARnG9EomAiIgAiIAAbbGMXLQ8rkRVPyrpd98843iOYwklUwEREAEREAEbodAUtHS1xlupzOoppchIFOrelPK1KqOVBmKwFQEcOwr+HKqFpEwIiACIiACQwgU+weaBCIQXs3qu/FbDPAiqBD/xYmWQAiY+PTpE6/hWhqbUAwCMghfsCRWGhEQAREQAQjYt7xLzn/iCQHM5nhcoDCqn4iACIiACIiACKwJJDWE5HvA6zx1RgREYCwBmVp1+cvUqstTuYnAhASMmz1PKLlEEgEREAEREIGKBIr9A/UDEQgpYIU+vuDh15zdBdg7wT9ziuOHDx9ibCS5u7qwZ8WzZ8/cTx2IgAiIgAhECMg7FoFTcCkZvB/fWKmgRN0iAiIgAiIgAiJwAQK8LcC2SZGKJHWMyL26JAIiMISATK262JPDoEytusCVmwh0JsC7hfZhs7NsKk4EREAEREAEehIo9g9UDkQgpODp06f//POPsfJEIcz/OYZIXYi6sMciYJwQvsB2EZEMdUkEREAERMD+1dKvvvrqRLvpDGzZ+GahYGQfo4HiqWgREAEREAEREIFpCSQNXn2dYdq2k2AisCYgU2vN5OAZmVoHAep2EZiZAGPm999/P7OEkk0EREAEREAEehIo8w/UDETgjX/75xhAw3fpTh2FsLRuVizC58+f2S7i48ePPXuGyhIBERCBcxHQV0vrtlfS2/jkyZO6JSo3ERABERABERCByxBIOhqSbwNfBoUqIgIXICBTq24jytSqy1O5icBsBIhCsL9vOZvwkkcEREAEREAEqhMo8w9UC0QgpCDLAfHmzZvLvH+5fI3C2KKoLyz56K0RIy4lEwERuEEC9tkkOfPdIL11lZO7CArjGprOiIAIiIAIiIAILASSLw8kNQ2RFAERmIeATK26bZEcAGVq1QWu3ESgJ4G3b9/ax8yegqksERABERABERhFoMw/UCEQgfhfQgqSyrfP5Ycffnjx4oV/5uzHfGMiqwp8wEKxCFnElFgEROB2CNgnFLl1LL0ivlkoOQijBaPSiIAIiIAIiMDNEvjmm28idWfbvz///DOSQJdEQATmISBTq25byNSqy1O5icA8BPDb393dzSOPJBEBERABERCBSQgU+AcqBCKwgPHHH3/YESDlq1ev7OlPkfLhw4dJ8yOoiGIRAiD6KQIiIAIQILgNd7YFxVdffcXYa0l542mS3sbLbFB04w2t6ouACIiACIhAIwLJrzgllY1GgilbERCBLAIytbJwWRInRz+ZWhaMSiMCsxEgCgG//WxSSR4REAEREAERmIFAgX/gaCAC+zBkRSGAKXfBfgayFhmePXuW+1KpYhEsYJVGBETgpggkXTmORu6Q6268qYOPHz/Gv2gYj2G8KVaqrAiIgAiIgAiIwCaBpNKljYs3uemkCMxGQKZW3RaRqVWXp3ITgUkIKAphkoaQGCJQlwBbuDFx84C/e/eOD6/wxwE/+dPubnVRK7fLEyjwD/z7CBSW3u1mzFIQH2W48AusxFg8ePAgCymxCJ8+fbowkywaSiwCIiAC9mklOecJJgSSPIVR/aSMAG/U/fXXX2dRYBar8izS+i0C599//52oX7aKWf7A7kcXsTcMyif/v/7vH1HJRBedsaZ+rXUsAiIwG4Fk2GJS35itRpJHBG6TgP1RlY1g6SFJnsJowag0ZyfAwh4GC6YKRoozWKiUb7Pw0xksWC1lNsvLly9fv35NVt999x3Lh424sYvzjz/+2Cjz62WLoY2t6ncAmavXa+WT1ghfCtP04k7hfzAibVZqGaaWAYoZ/GJ+FTmXNhtdJ8sIFPgHygMRmJhz33vgYb7eRxn8prp///5PP/2Uq68Qi6CoKx+jjkVABG6ZQNKb4+AUu3UWO9kt7G2aScuSHtMqCuipt9NM8qSCDumNHywmNK4TZ0XTN2CymCvoMMtyL8ToHnS/Fh2DEE9fuUIAVIvO7QIHqrw8F/xfPEruJ5c440QaG0y5BEMs0gZy+j8XaXmcefad5JMf4Fnj4eXPp70pM9Xnj0uMaX4Cuih/OOnOZTwvbeo3H48bz4Vftazjxdj2M3Q+UPZ1y8pKiUXglgkwkvDsLKPNHgfG2BYz415xOi8CIlBAANXCeBdahDFlkEymlg/kqvWXVBIAACAASURBVKbWnhKOxoXKPafj18mMkItpQ0uxsO2315Fjej45L5mTDzMm8yYHiwnJf3Tay8ySwPyvpWKyVhxVmGCw+DYLiBhqvv/++6RaTomkdPdiMvMGc/IuV7TxAEP47u7OPk4as71eMkC5DhBXDqk7CZY0rvkWIDQof6czV3NbUyNPLrHj6RmNeVWYUYIBOTc3+ur/DFKea4Uu+vz5c/pqf9dcrvB76W/WubQHROerECjwD9z78uVLQdk80gX6NIv0FZU8J3ZBrCLDByqLy6Huwb1793IzbBrLmSuM0ouACIjAKALo6JjoltIxWUlsSbmkwVJCDUUZ9RVK++2L6nlkMcxeVt2UySlp7EJy3coW5LaY0PSNMncD6gR+k1odY93/8ZHVsnacAbyOLcA8w9xy/rgsjI36zyKtL9ha7MWdYZf2FIEIaKc///wzHdJer2RKnJ70Uv5q9aVkiXsJeNxcT1u8tPx0B3s9sExJhuTyXJP/njycp1fgVpgBTkRIXRKBSQjg7o/PlY2M/Umqf20x9jwqzCAM3deu+03Vbq1q7lVfptYemeD8JU2tTYUtUMUDDv7Ppu5WvyD/uEzm3H7ul8gxDxTT4uJhiCuc/o3L0jsedUCdMS6BncyxVsqcKj6H4Bgs6OR7myiDGmIB5Ddv3rx48SLIp/gnRaDGLNstlGVysDuVFdr5LijR4at3gHnM1VyeGnlyiTVNT/+kc/IXjBW1CsUvgd+gevxTLfHW+VzbubSur870J5DrHygJRODBZpLI9f+2m5L3zOYI/aaasdsqKiLA+pIcN2smOiMCInBrBIjTxP601Nq+NFXRVGYiQ+9k25vh63kWRKSxRA2WxSMaBZg2GRbjYqLkKjN7NcJpcrxjrPUHXH7HO5v9sdqrXeR89UCEpCIbESZ+afJABLRZVMFaHXITBcPXnndvM33BSTrbEk+A8R8cFOS23GIf7Zf0jPn4EHO9D5ChCYqF1I0+AUxFftIB+E+XXnoCD+C5Nufwa6TjhUDS6G5qYqsVmhLYa1wFIjTF3j9zu05on3xlasXbcWZTC4MIlamWwuY4tJgLUC1Y8kdUFDynWjht0xWde1DspuZRwpaMB+dZhEGAJSJ2/oiEpbdQa0u9jqRh8MEm8pVGWn8dhUARtbzo+EzI6nggOK2Zu0GyEdQMMSt9OgA1pS3meRw08hi76PBktZ5iS0XQjXEdVIyCshSam+YazqXcWit9fwJ7JqSTJNQJUYtz/1ALXHb2A57S3IKM6Zml7GIsKaFgzLwg2eJ3yxWJ9HjzC4rTLSIgAiJwGQKskxkHT+Lf47VmKGbewRo0ZpiVjHknXvokV5PzIytDk4jaTQx6DrXOam57YjowHa+4LuvueiQ3JwZvLdirkJuyuuqChpYrgzH9tL2d53Td9HuVIiUVQRWns/HHAcQwhvfSr89zV5V+5TqYO+CbJuvijp+hjq6I+MGHDx+yUASywZYc4kW4qzAMbu/8047Fybx3QK07CM9AtCeAzp+FQHI24SE6S10kZ0BgT2NkUA1S6uepCaADGAd8mVqWht57cBzkaZXPpXbJUd1VJOughbu1kagF01aW3m7nRlexa6GWzlkxDUqvZeig3UnG0EFFsBDX5gZnOI+9QBpSUuUIH7eCwF176j1tUVDNRQyE5HbUafpARIxJLjkaBfU9fgvELB1gYUVj0RMAyy3LH8fxtl5Dnudx0MhzvP+0zoFRhS637kWtzzB00D1a164g/6xJilrwuLkHlgNg7g25m0h5zBkiCuTULdcgkBwkA0Xr/+VWu9hXVd1V7STnGdt8GCInea7c7S0OeHQjpe9dai1Vi5oqTxEQARGoSMCu8cTnFOO8EJhJi9ZltEVR1+IyVMRSnFVyMkJrLM78dDfi8jA27t40bTlPEWUGyaYCV0Wn38zZUhdLmupPQTszkmd2tk5r75NgIXGENl0FFZ0n2tLJSUNu1WkMDESg+snhztKfSWMkQ4nGDBslo761WrDYuMuqWtnAWKuOyqcKAYagZKNHhqkqMiiTRgT2NGdU5UYlKtshBGRq1cWe1D0mN7Ua2QgtHJuNREUltncJZLCo2cmJMpIAawV12i5Sh5QoxhGBGVJYIy+WGXUaqnvPEZlTeoQ5M1cWgeHae4Rk/NLAQIQ99cAJTDMx0NGOSQ2QfkJu9mmIkSSZZ1YHKEiskacAWrdbeKLpe64rWg4YY3maaFZ6I7c7UTmms3GSS/RSsiWlMcPhvdTVIj5g+tU5hXPJ1UsHMxOg//tda/PYf0ayAxHsc4ZfdgtN1DVDcl70JVmOm8qDYMUePaP309VdByIgAiJwGQJ2yzDiMmD4jc9TGLqMtHFrmasWjRYx4vkMb5qI3b7Mhjcy6aAnJFGsVYXFSgERnYqG5o+DxTKhF8UzJIFv2Fh6wqapk5vJZkGN7OeFmK9TbpaeexINbd0WVc5AOFeYdunhttni65piKudCptPG++dSCqirdDBHiWdkLf/xMzxNrojNA/js1Zfzbsx3GHmQ99Iv0loGRvuEdZzAZg5JLJusNk8CZLOIuicZiDZL18lzEUj2CjX0uRrUSbvnUUGpdml0cHYC9pmLWXKvskwZMrUcnLg6wYBp0Shcbv0PGtkILdytjUSNdHW/OXh24hYKVxlFERJt02nXHPCTkyjz8acmmFvJyi991HG81lQZzb+WbJQFpYBD8mcuKEpJ5jlnAuDUQm3Ph94bMVe5xPgGUnuGLiU9B0PGiDq3lV0pVQ408lTB2CITmiY5Bbs+Vtxd6av0wMiDsBQxfK6PP62OAwcnci616DbKswUBv4NtHvO0unLzAhF4/DZzTJ5s+kwWSNVCM3ZMl4Mkk80ERj04KEs/RUAEROACBOxa/t4CTCR6gGHfn/wsuFDmLC6Diha4RSp7GoulPa3w9mrGU1JBSyP6MzK9Cx9rPNvlKj0EPX7P/qFcEljyIQ0pfRnccZltHxRqf7JcufYDex0DqfZ+8qjaS89KiQG5V2jn80bFlQHtSAewuPPovRUHAbLKahFj4r0Bf2m1vUX0vQcZk8RSbhKLZYC1FFScJo4lq0vvMSyWbfPG3Ck4qwpK3I1A0hPHwNVNGBVUkcDexIQyU7EUZTWWgF0h3JtiZGr5LWjRBJLqhJ9h/2N7l9ic2fdOtnC3NhLV4oCNFL2nbW42JZ2B9HvQgvMtGG5KtXcSE2/PiEYTaNSxeaayLEFmrj35N89bntmgISb52T8QIWId0I2rdAAySWqVC3+S0Xabbdr6ZOTxP9I3NPIcabisgYLOY3TuxUWiUAacvVGRzrCnOMWzrXJ1T4cPuujpnEtV4CiTDgSSI7nvH8gLRNjztgede/2z6ZxhfOR8qTpodXYV0xeM46ZBGx36n4oQAREQgTICEd9WcpzEjNlTCsm2eK2UyWsvW1+k4vzLQBnvslhNxqzOmIy2y52IsfDL1BUm7j0FyWj27HX+MnmC9rL0BL8/Zx1X7/xZ7qcsUdGPAzL9f9Kglgoy7NTy7+z1TB8dPaQKCmT2s611HLHqN31kEN7rlvZngSaIM6Epa1WwLJ8Ilrjk66ubGMukitxVq5ut5deZngSSE+sMI21PIJcpa8+jkhwML0PgFiqyp22uh+61S0qm1rqHWJSK9V1TnbFUYd09kmdauFsbiZpcDtyM6+UuxsyypkTpsijnQG6B0ShzRKXvsCJuDBoGUW4rDNfek8/OXoIO2P2+sdcEKIF7RpZ/e9bxnvoRoOCpMfpVskpPJtbIk0TUOQGjk3EIbdRn6BJ7LuL+RtC1nUudu5aKKyaQ5R/ICEQwTg/BbMHP1uZrgWAdVLq9mXvNJzjDWFnc9rpRBERABM5LYE+fCwZJfgb2z555gLsNzewgEHJIarqtp7myKmz6TXyYF55u7PbJAqRKV9nTRiw2s98u/vHxDkzn4XmhM/h/1BdlEV3I/tD5UvnHwcNY1lf9u3icnajIWVHU/pahX6+lISzAaZrgxiM/6UKWQtdLDgWFRryWfp/JPd4Dslkc/WdPclBkFR1nkptbVtGWxHtY9qofOa9AhAgcXQoI7M10fqcNbtHPUxDYa9k5VdxTIJ1QSIs+sDzLgXYnU2uzNdFX/aFvfTy/qdVIAWjhbt3rhGvsWWfibYQZss6Ndt/sD/aTPF/Gh7Gispcl3p73I6Jm2/O3pNxU8tdtwcxlyc2lGa69r6tgPHO81zkIyYPNtQy6hMWnkcx8MwE573W5gE/cOtvM/OBJjTwHAda9fbNzBp1k+cnoXbfoILc9SVpMf0HR7qdxKqk7j/R0Lrma6mByAntWpP9suipkBCIYJwa/mD7Pv6XCgVQdhgZGhKBQ+8/+k6vrEDoQAREQgSEE7GYhk5Ev4aYPiBVHzFc/2ZHjPS3TH9V7GofGujDT+RKujztMhUZR6ybL0gpwA1XsKnvGQNxuj3Qwnou6cDZzg8Dmc7TuM+szVHkzz0YnKY725QFfS5I8MzYQwejqbTGSGM3FKr5FGmj5o1PxR63Jlh5OvRhwykyJTeOZUoLceJY5Gel4m97kSLchw0hu60twRgBqTZWpb1kv3ZQHAnR7YJJ/izGBPJeWWpppU4bck9BbxIYGmYOlheTrVtCZ1gRozWRniD+JrSVU/mUE9nSn3JGwrHTd1YEAg3Dy4V0SyNQyNsclTS36CWM4Qz3KG/N4oGsZu1AjGxPBlr//UTH/T8lk7ELBS7bFnuRBb/ebnuoHd6HaIYCfpviYfIxsqWBxKQU30gH2BKNXFGRYfAtNHPBf/+wDZ29+XMsT6U7FHDrfiN6+rhfPV2s13v5EtDCW45CXYYf//x14/te81cgTh9biKk2/7pybZ5i/WggQ5MlDsWnvM3cEKVv8tFhkwGnxvFBxrINN8v5JBpMWFVeeExKw9EaG0EVyayDC5mzk97DIceshwK4WOCEbacZBb9hT4JwYewdjfeVBLfRTBERABDoQsM8y/gC+ubDUwiK1jOduZu2Ay1JEUubWYcIWIeumQSfO8kM1MhI2ZcBw3atsRI9vbfP7Iu2ZUnu6ynJ+VLe3jxhO/oHKlVHaFmPX0sQ0bnJAAFQHDyMPwtqx69po82DzOQ2eGn4mHxYLgUCAg92b23MrGwjQrkv4z35wDMnNuTWQbfMnDYHMB7kF8ujnVARo3M2m908y4k0ls4SxEODJ9RvRHfNQW25XmvkJGFURml6mlrE1k3rFNUwtek6ypm7EWA78LmSEWSUZeuzmslAgnv+Tqm0WvVaEqi/nWBz3i6gRK3JT+CMnN81YxBiikSYR9ZFqb370O9JyvNedjrRIz3vpaetKdRvHLBrmIl71h/EgZI08BwFabrfb1D0HTCRfTxb00tbLoEaNrt0IOY9zydJ5lKY1Acvo7fwD1kAE+zO/nrdae6PsaoGTrY9mvKfDOTEiB0l3autupPxFQAREoCeBTQVuc5B06tT6FryljWYcS/jt5mpZT4Z+WUwim/T8k46kf+N5j6kyHcCvYPy4afXXnRPHxObMHvewbN7Sro0oLtfV2OiJs9Rx01cSafRRgQhGQ7G1S8WIq0+Dxrt90IjroTV4vnjwk0+KsfpB0c5esnTIvTR4IoJsjT87u1EC+bPaiBoxdFTBFYihnxMSSHbg1qPZhEwuINKeR0WBCBdo3KUKwdQZeZCdhry+RaaW6w8oHhGGyyVH0t110gMqm2Vk9XG37sHcG80222tz5Xht+DfScIxu9m4mzB66bgKs23TdFn479nnE9rD4kizHm91pXalpz6wf884and366NP0WS1l7yf0ls2usu7tNzLyJDkbh0rAdjafKQ5Ln9ZcjwbtnCr0inVx6zOtH16jd6Udh2S3UYKeBNY9MDjjOqQ1ECG4P+tn65pnDfeL5H004/UsYuc24bTauh2VvwiIwC0TWJs9ewPmolyuXWNNB3ajmpVcDOvWxBaBsfS6ydO6IBTcTQNgrxe1DlKmvusuuunEiZtV/XtU7qLpWNNiDXmvxTm/yb91zzT6U9Zr7S0Es+ilDMUtil7nae9pAZwAKQ++5TExWuxB/6mljdsr6wSoVfSavP1MgNrJtj7gSbRnq5RnJ5CcbYNn9uz1vRH59zwq3SaFG+E8sJoyterCvzVTy1Jfpx40tcot7Wg3EJjRggzXGmM7kxkzykGLH3QwXVGn92Sg9QNKPX9Gxq4+2vLe/LjGte5OPUEdLGttJw5R59ZirDkvZ9o9mMUkNfIUo4vcSD/c6wPB+W5dgiExKVWjx8donjcqPWgmy9MqOyKAdtWfdv+AKRBhrYoFT3vkZ4c+Z1cLnJx9NOMCt6OTcIi7/KrPg+olAiIwOYGI3etGRXdAXdYaT4dVECdA5KCPMWxpTcsENHYJ2VILY5oJoxAWydf2CV3Xr1Sy51tWWP0Mjx8nRQr6/9helOUV7a9ZGcXroCq7jhHx5bmW7TCcLvIkzZVFpMCQDqpg9I2W2TIVh/T1aOCAbx6MfbJch7E41GDr0uvgFggwlm52Wney55h2C8D71HHPo6LW7MO/dSlZ2h3CyNRKtshNmVoLjeTg72aBPu7WSBvZO3ywcoz25WqxHBj1zIgw8UuwCkrc/BnIGc+z7OqeytffgArkj9hTFRX1oFD/5978uG6pDs3kC1bxOPLIoAZgxTDikaZiiZGs7ENNN5Ei0vqXIhiD3hJ0lVseeXyA6+O1NhKQdD/pouvbW5zZGyqdJO6gujkfGQxdoRz0VN0pyy9687ibc6lFcytPI4HkuO265b82e0lw0tjXg7uWn5ZOuXnjBU4eqfsff/xxAQKqggiIgAhYCPz222+WZKTBVn/79u3r16/99Gg2nPTPtDhOzqwUWrbW1UJayyTy8OHDFkV3zvPPP/988uTJP//8YywXE+XFixfGxAeTvXv3LtAE6LofP3502dr9Gu6W1gf379+3dPXWYhjzf/z4sTFl/2R///230bfYc9yw+M1//vnnX3/9tQOx58+f55by8uXLz58/u7t4gox9AHePu8t+UHbXZv65D/uDBw828+l8Mik2RuKzZ886S6XixhII5rW1MP5Dur6qMyIgAv0JyNSqzvx2TC2HrkBtc/d2PsCcMSrhgWBBHXn31KhnBvnYfxrXtDB1m7o7MFvQ/zfFNkq4eW+VkzRBWWtWKf1GMvnxxx/3aopS9/79+7u7O2wTDLG9ZBXP73XFdRHBA7tO0PmMRp66wNeO3738iZXp4+JjOLL3T3vKvXr55+Vc8mnoeDYCdv/Avy2iW5TsvXwquvD2ipj2fLIZ4pKzVtFa640LoKunI8CCHCaKPQzzdBU8hcA8+NdY3+1J2+4dQyqsIF82lM6mZrkri9Xu5GxIAhRELBB316iDG1kGgPbTp0/tUQh4UvqYKK7dcWA9evTI/eQAGVwsQl3jxC/lyDGDWLKrH8m/7r2ETcwpLS4zS88kzL+nsvftt98iWHLIZZhFo6jbUuvckCTrEeB596PQ6Kh2d1iZTs6wvxa77AyKAc++vb6M4T07xl6llsikvUesg4N+TzCdH0jA8jQxgEgZHthGKloEAgLJed9PL1PLp7F3fCOmll/9E0UqIzbSZnV7bnn16pWv8BC8i9rsE2hxbI/mRIdsZ8ZGFNQZggAwl3Jbs0VjXTjPSAfwa40hRlACUchN/V1YQLj4KMgvevOYXsGLH/aHaDOTuic18tTiiccs0Eb2csYwoRvsXa14nhHYnyOSOfNYMa0kkxkTyLlkBKVkQwhk+AcseywcqQMag6WII2mSL+us5ecBPlKi/d510fYz3TaWsVdHKaclwIN2y0E/9seqW0rWG2bbKGza3otglklrs+1Q9LvVi6dsU4bgJAsz3USKFJRESoLI7We5lKym3zrdpv6A3vod9GV+t7wHP2QYyVKrqu84F9BL/sRP4bdy5LjncMEUEJHEXWLiTlawegLGKCdA5IBuUL3oIEPjjms08XJjQJXbgwzjP7OGC8hUbx1jfZdGobLx6nS7GmB3fUZ2SrcmmK2g9aTmeoU7mEQXmg3dzPLsTf3XUBdnJt9HttwZ0D3LPXUnmVp9OkNxKevNw10/CQ5G2Vx+1SxTFWI7ZS+onVM+/TwbHYMrALj3s51hGBkiGtU6N9tNb2cHawU59+bHdTO57pRbu7HpLU4Jv7IdFAO70TQbc408VTozY93mI+/3Q3fcx+iw90knGAe5/oo9env2uF8Wx0Meh3mcS3v0dL4DAcvQtzyq6U8zHHwjapKdRYOH8xQ/syKtTlEjCdmIAJHahKZa3rxsJICyXRMg+LHim5Tr/K90hpdcy94pwQTqGRpvnM4mGbqTSCPuhrP0LoLfk9V0dUEpz7Wx3b0HDwidxo3rZ7Jsfmh3avj3dji2W30dhEkWYXwwk/lUTEBIvvG1kiF9AJ0h6JCbdUc2BufNS7VOZo1CCONTxUGcu2GAcYXD1c5o8Lv0yQMEtpBf8vErm8y5aYLNAQH+7V7La1odZX6cgOXJtc/Ox+VRDiIgAnECMrXifMquJkc5y1BZVvSouyZUuSMocvn7r96i+fRUw+yBCI2MWXz+e/05F2OkRQ5eqq6WH5TnSrfn9it6i31TujJQdqMJN3if7VGNFcl9ZG555Ikg5aMbxgUObNIOW9cgapnfpix8ISAj51IARD8nJGAZ+hZNIx2IYHz49yhseq/2El/v/JHqEwJ2PSCqUXUCmA0912Kry3/hDBlk+3xm++wMizsw8XRNN4ULwBrH8z0zPsit6U9LBKFFUWgq5MHMMTgt+/W5UnAn9ewtrtzlIDDv0ayIopgkZiUQlZ/n8jOu5R97Bne/0VPGkDJqKdciIb20pxM22WqB8R/8TN5OAmjbxz1SVtxK0YkX+QKrS+MOpnKrOamWg6n6RiCbfrYmYHmOZtCFWnNQ/iJwFgIytaq31C2YWmtoAy2ptTDJM1nmDE4b/zHpbDbao1R9IZME7AkaZWsXwJKShUlLMqUpIFDglOBFuNYB63ajaSqrRCNPQQ8MbsEEtg9K3Vo/y/foalTwcLl7lwM5lwIg+jknAbt/IB2IcHA5PGsUnpPmKKnkwRlF/lzlHp/YzlXfc0mr1rG0l13L9HNjZXfOzw/PMHRbIgiNcRU+83mO7V+MW2QmUHrstwOXz8P7AMssGT+Hdsfn6huzScsav+UBpPns7pXqbW0MgChY7M8SNcuj7XsZgFw2/hO+ZukwpDHuMZhVXxIzEFkEWLLFx5ebf4v06/7MzntZbddCKuU5kIDFup9BFxqISEWLwFQEZGpVb471zLguwj7dr+/Vmc4EfJ2csIDOZqN9H81GzqWyIaJzG/GKvJ6pFsyLt8wJXrSoLpv9MeS5sASHVZfweIY3PvJsAqRD+rtEbKZxJ/EJ9LFJizvYwRVVairnkmtuHcxMwO4fSAciWJTsmVmMlc3SEnsSivweGZ0XARG4EoEC03fIurJxTD6uax5vXMsCgCVi8bgkjXLIfSXCX8JsJFIy29ZrukkBlKADAUJk7CEmrfe0jNeXUTSegKsMepO8lI8Y/gic+5EFV1PCFxge42+ecZVNFMsCHVxBkQO8CZGr/iVEpUf5Z4YcB1tK4gU2BrIMkVaFdiBgcflZ9JAOoqoIERABCMjUqt4NLEPcqU2t6sRmzpDtEPwF/v5mo2VWXQBaOl4Bar/6we0zeDacSPaIDXeLDpIEips40m2ShRoT2L9a0v+xNVYhkkwjzyacLEdfsU9gs+jIyeKx1/dgRPLfuyTn0h4ZnZ+NgEWTWZ6jdCBC8bQ0G5TTySPyp2uyIQLblbMh4t14oWqdZAcoCMHGrcNXspI5V09gHJMP6ppVxLYoykfi5KoIWZwJy7eWCrr8sU8sWpFL3+gAGSxLv41Kz8r2vH0jq5otEtstZ/tqdAs5ydMo6iRuHV8MJtYjUQI8iZj0vMSznqA5w3muHsk/2V5ZTT88gIn3PwI/o//uTrKySnBVAsm3ErOm6atSUr1EYAYCMrVatIJliJM63YJ8izx9xQZVkDfvW5QSz9MetlL8Ym5EgEh/xrPBGBK5t+elteres/SrllXsvAoilVvwsbd4QbxdC4Gz8tTIs8YVfCVnncA/g2+tqc3ulzXq2OixQbwsD0OL6hhF9b06LcRQngMJGP0D/06KKAU6iahRghnIo3Sy9oZiinbCf479g+Un1UdvZpvWb7/9thEKZRshgEsdP7WvxEQS61JPAqgCQ+zYnnU8XlaBzdB6F7i9ShUbaXsZtjsf8Sa4QpNagks51QHOl6ztyqlmiw+9lzFhrLa/Ll9WhO4aSIAAKcujt0g43FY0bnfJIjQP3Vgjn7HXXwuvgo7qLwSoHfkzUHSrIwXhVjPOfYwYqOIDQ6nWzoKxO3kMfMBVtE8AKzWuFMWv+lnpWAREoCkB43TjyyBTy6exeWzR905qam3W98InAyWz2/u1AVJ7b6Hv1VVZk3EGjCGLzhzI3P9nfEuz/vJco0TjyzZDKmsPRPBNxSGi5haqkWeTmP2jDNzecxGkeHnOPravgci5tGZy5IzWN4/Qs9xr9A+kAxHssZmbYs08q20KXPfkkeofGbBya4EfFl8nSu0SW+AOjPmQnuinpAprzE3JcgngFEYpx1mM+kVb5N6u9HUJMGbSHDwRkxhsdWtXPbdc79jA8I4TPVyWqadYma7eB7IyzDJOyHn4+8R+7XAbMTiczk72q6DjCAG7MYyCN0OYmnE5HO1ibDRPME3UnVvrOnMj3cO/xEQWVMq/GhzDf+DafxCIUCUKJKigfp6RALpuUikaG0NzRqqSWQRaELBPN0vpMrUsrXBhU8tS/aumYWob9W6V3TBPTr7VWwdVsK7uXSzhwbWJ4nKvfaO97wUcim8M8on8zLKX2dMuK32k3M6XNPIswLPW3YHWs7mLyzryQRk5l8qeRK1vlnE7fhdPZVJFwT+QDkTouRx+vNqz5XDkdZBuahZf3s1d2pmNs+TBZBplNQm+aph+0gAAIABJREFUCBwhkOUdYz4a+MHy5Jy6cJhh0rSI2m2KOdI9gnuz9mrjXtpitm+Z497VhBs06zV+ZlnOxp3rWpMxBiIQqDo2EMHncJbvm/gyr4/x5zI6GW2EgYEI9OpAyFFvCq4Z6sxYAhZVB1Wk2G03tnYqXQSuRECmVovWvKqp1YLVifIcqORYZtWFZKCYHcebjKphDBm+O9pSzSHRw8cJT55DsVOo+MYsIJRiGW/Jk09FnFTtvM2RZ90N7Ovu3Ns/ON7oOQnqZd/VI7hRzqUAiPGn1jeNoFoks2gyjOf/SpZ9MMytup6UFPgyCQ6St3PIGu73sj0S57WXp86LgAhcmwA2rdGuWDiM2il0Kd0oah+TLN4xLDPvwL2+48JHrubOVv3tk4jwy6VJVqCTcipBLoGszjnJarrRMGboY6zOBdIo/YQPdVlN7RWBPzFYZaUcvCvYUYYNXeQCPoj0MrdbrNTk2sZlaKgiIjAtAZlajZrmqqZWI1xnyXagmWaZVReMQ+bWgWSCzmNZ5whu0c84AZxCZf4royEZLz151S6b0VmXLLF/goHP1zwjT9a6O23U351iN95dF8J2Lg6OkXPJYcw6yOK2l7PWN/fIxM9bxhN0mHQgAtPSkcl+iJ4UR9Pt6sFPFTBmdRAVIS12VFKS/tNAUiQlEAERmJxA1js6mDoDt/2wr8PZjaV2rXNeMyzChKW43I8aVFFDIyIVXEKn6jO5F8imW4oJ0DmzHrqBQ5lfR7thnDVW+0VUP54E3fF6ZY1Or1+/Pl5ibg5scBoMuVky5xan9OciYHEOZI2K56q+pBWBsxDImr5latmbVeObndVZUmKgnSJMv4rz1m8Uy8oBCuHAz4TlSuun17GFQMEKK3pgnw922H1rJx2Wb3bkCXpmEP4eXA1+0iv6B8fT4XP9eFmV8uso55JPw36s9U07qxYpjf6BdCACwh2JdDvpZFClSQ4GYfSJwamlbR/pJFVoKxMREIHTEcjyjr1582ZgBYP1mIgkdmMpkknrSxYVobUMufnnroExK9Wa4HJFjafXdBnnc8arbJ5vFzvXgrXnXJDSOF5ljdUFYhhvudKzw+hkD+GF/8HgZiNhP1nQq7s5HH0ZdDwtAcu6RfXFkmlpSDARmJZA1vQtU6tiO57R1KpY/TNmNfClZHDZO8xBJ/O6aYz2MkGxAz+R6cQOQAU/XTIdZBEgECGXZK5nJkseP7FdsJOqnTc78vitvA5/96+uj0f5BNig194h+eJG8RsUgRm+JuCfkXPJ0TBOZy793sGoDrYnz1nOG/0DpkCEIyvitxyIcLDu9jfVDnbKDx8+8JjhjGZIXf5yM+Su/vFouUIqvQiIwGwE7N4xrKOxgwzfnDPSMy7sGXMrSGZZr7KoCAVFt7sl1zhBkoLQ/nby+zlLr/VpXOCYJ+79+/f2ihxRqu2lGFMaDVf7WG0styzZxZ6drDGq+I2KMtTcFXhAsqQtLlQ3noUApl9S1OqLJckSlUAERCAgYJ++ZWoF6CI/L2lqRep7I5eMKvElaRjrfnd3N3xfhMCMGu54uUZ/YPUuUPvj9cIi69YT7G6rk6qdxqcv3iJnv5rV/ajsKJ8AHmncwpZhhyiEV69elbWLnEtl3Ja7tL55hN7Be43+AVMgwpGH/OBi/EEKY28/UveesxFRWmz8wsbjjHfL35f//n369Im4eEtPOtJDxraRShcBERhFgDHHHrbcfw0mwGJ35AXmcZBPh58ntcHiZHKNE3Lrs1tgXOzNq8N7yKZUOllMgND4rHunUpmMvZGxGv0wq5otEk+F7ngFUb8tjoyloIIx8IiE65feFIhwhOdt3mvX8W6Tj2otAq0JyNRqRPiSplYjVifKtvjV1c51bDG3Gs0Basq+CLwvZ/9mZXU4OIUwB/BR84dqepZWq86heoZ4Toyb4rBUwfJBdQGOZ9ji0TguVTKHs/ThpnhP5E4hFoEBkDgDhqDNxmWAIlihOAqBPE9EY03AOJvQnRo5l3igtL65bpd5ztD0pkAEVI29ZyxZmaajVbL0sQnsW3mv5ZzB38cI++LFC8v638Vcw+vm0BkREIHqBOxL+4yHtTZZKq6FcTxnrhwuqmXaLZ7TiwEevDF3Ec6+5/lBwQpup4ecjn9BNW/nlqztEMBiX3vuwNAe9mrfFaad2N22CmtXhSBnu7bPwP7u3bvg9nY/cTT7maPnj92UyBdGxzMQsLygprW6GVpKMtwyAZlajVr/kqZWI1ZnydauD5+lRllyZrlz8Yo8evQIR3GjZaS45NjRLDItr8+to2bj9+pqnABtirkXfxZYHWCjyng+da9e220Sp12X5LS5YeFaZlUnP76U4R5X4gwYhXj5nicCc54/QhMI5eFtXgaogy4LOZdcW1c80PpmRZh7WRn9A//euz84z3drcpcBXA5MVAefQ5fVuQ6O7Igw9kNBPmdLT8rSXP3MdSwCInCzBOzeseGLynZzyxgB2rTRLa5/y8DeVMiszAuW3yaflTCfjKEtWaCUuD8BTFD7ULaIN5VKbI+KOKLTVmkXu6hViuuTCW4L+zdW8XT02eiFKS9obnwrfYColLMQsPiFs7yKZ6m45BSBExGw6ycytbKa9XqmVlb1L5n4kkqmvaUK1EtWB/hblt8Uq2pHPXlKrFSsAP54J5sZBEWO4Q7HEevleFdYpBi+ABwBaBmZI7cPuXTjI8/CPHcDgHmiN3j5nr+6PUfOpbo8g9wsbvDJPclBjab6afQPmHZEoGJoGMXVm+ElqmLhj9xYXHH6/TwTfLIWdDWpnkf6ie4VgdskYPeODV/dTw6DrgXnUYudSBc4wM2RW4vJ1UfZnLkNOm16+zi2VMGinfesrF1/Gx46c8nRFW3fvvxDE/TZCzfYC41OW93J0rOTq6wWBCx+nBblKk8REAE7AbuKIlPLTlUpL0lAplmZwx8jnd0RWL1e3g++ZN+4wUotDUo4AnYHy6L857UQ9kuYZ5HiMo2ikYemtOsqS7sP11iadr9cGnIuZTVH0rGv9c0snkFio3/AGojAVFQ8ROY+SEFNTvqT2br4RZAyLbARqKTrefL1nkZYlK0IiMARAvYRkqlnuM1jn8VmGA8tU89sCmu8L9n5L/nQZ+zLq/GiG101qmiNSle2FQnkds7zWs7BK/IVGRqzOi+6eAXtOyKQT/DFhHjOZVdxOAYbQmZJWFao7rokgTO+mnbJhlClbpOATK127X49U6sdq7PkXOzrPksFk3Ie2fsKjzG6IuYtqwYvX75kZ/JkcUogAiIAAY08xLtYplS/t1zy5QRXQTmXHIoWB1rfbEE1K0/8A9ZABPIN3o+xl5T7INlznjllca2Zigq2xmqHIlmRGRbe2lVfOYuACLQgkBxYXKEzjDB2aWd4bfRirn+ME9cZjAcz9BmjqEp2dgL2wWGp6YTuBqNIwwcWo5yn61FZod4F28PkAlkXMVV4dG51lH4ggVzH4kBRVbQIXI+AXT+ZQW22SytT63p9dYYanUjJbKSQE8Rv36Nrr8lY4yFk9unTp/fu3VuCEniTngjXvfQ6LwI3TkAjj332d13lqi8nLBXMBTJhFzKK1Gguc/1k8yCJdwaVeFPyy5zEP/Bve2VYHac/FbwRRTEsJKCI2Mu6QMrgdSJ7jY7EotpLMaa0rADpQTXCVDIREAFHIKkBuJTDRxj7G0XXDs51LdL5IPejcYinhujcRjdbHJ61XK14ws1IjCLl1rR6rzDatNXL7ZAhmv/d3Z2xoLdv37I5qjFxQbIgEAGv9PBNiQpqoVtaEzCOG63FmDP/RW8c4l87AiSyW+kZX29lyph8c6wjjWW5V6aWhZLSiMBCQJvVwYE3D4ud2OuORFACf8t5dAbWDrHQl/83PjivWenMzRLQyGPXVVwnubBlKueSa+UWB1rfbEHVz9PoH8gIRCB3VJPnz5/7xRiPWUi4tUCEgvEUmNjMTd2LxvZyyZK1oJ9Jj3S4dCACImAkkBxbXD7DAxHsBvlwUR205MGJbB57V3G1vnaUtKumDoYTiCzb7Mk24aNnFGn4y80XDkRA87cHIhAo0M5SYLkxiDjRdxn2nmWdTxI43Up8skbJBGxJzRM6fLRMypmVgDGB11uzbpknMRu64L+6sM86gtquPw+3X2RqRdpRl0SgGwH8ugyYLRQ/pkVGJDcoubgEBh/M9tscors1qwoSgZkJ5LpTLuwQoJlyaXCL0ZPTsw8YRepvLrk5aI+G1jf3yFQ8j38g49MMFMymCGUvGtqti4rVG5gVO1CVlf7mzZuyGxvdlXxQhxuujSqubEVABNoRsO8xgKI53DRNDoMO1CTjYX+VzhFoceDepbBnfmuBj3YySlmXQEHnNIYJ15UzntuEIm0KPHwu2JSq1kn75w/odZZw/jLB2FDXv5EpWMOpD0THIhAhwI7xPEEX08Ei9T3FJeJCbjM4VaZW0/6px7wp3iGZn0UZbg2HcLoODg2eIBwsy0ccWLIiAIIQ22IXemsmyl8E2hG48ZGHDQBy59NrE5Nzqd2zRs5Jx36H6a9pBc+Sed6OCNSKvQ0ePXqUWz1C6W/q6wzBvqZGXGx/OsNH73xp9aD6NHQsAiJQhUByYHGlzKAK2KWdbQB3GM97gCM1V/hrGye5NJS+KYHg3XFLWdeO4rcQKEtz+eearzPYbQfeV2vhrsUZFMx3U30trqzn6C4R6EMAdSV4fPqUq1KSBJip2evl1lR0e2+UqZXsQkogAjdFAIc/8VsFNk4xJcpCB17UYEYkYnN5AbI4N904J4Flz3namtdh+c/yMwf+/0Xs3GXpOSsrqYwECjYAuLYvpWDgvTYQY0cyJkvqxjOoxMa6nDpZdiAC4Yq4pYI3ZiwIGnnNLEV3TlPsiVh0r87SRoqzvHGlBzUCUJdEQAQ2CSQ1AHfX8BHG/lncsu2CXE11sElAuvgmFp2chECB8czoN5uHpeAp68/fuMVff8FqlYh5xSRifA2CfeZw51XfIgJLLahOu29ABAXp5+kIXP6RzG0R48Obm63SVyFA6ygQYY+kTK09MjovArdJAPUSA4fFrSEGC4YSf5AnHIF1B9Tj22yFC9QaNxqTL30JS1M60gUatEUVCrwQ1153l3OpRTdb8tT6Zju2LmejfyA7EIECXr16hQssd8ho5DVzFZ7noCyegI8yVHcpHmSyqICRTHhBTaphhI8uiYAIbBJIji3uruHeMft3hZ4/f+7E1kEtAgVW67WNk1pglU8VAgUeuoJA3iqinj2Ty++IQAPxUV77PIKtwfa5dZs1sF/sX4uoK4ZyE4EzEriFMeqM7XKzMsvUutmmV8VF4DiBJRbh6dOnuT7/40W7HFBK+WPPYMJk5XN2WGY+WHZWY/bhb2DPmRmRZAsIFPj6jCudQUFn+SnnUruWYlyKZ671zTifilf/VZbXhw8fCuxtXGxlxZ3oLmbfAi8zzr4J3zpKPqjD1whP1DEkqgiIwEJAXy1VT7ATKDBiFYhgx6uUBwkU9M+DJd7s7dd2OizNyj60dtsK52zdzsC3HgLfhwIR6hJWbtcmwEbW167gqWt3ay4LmVqn7q4SXgRmIMDaP+/mDt/xkXdC+DD0hK7yGdpoEhmYcXhV9fHjxxhrRFRjochAnqRp5heDz3PkCmk3lnNzniG9np12raD1zXZsc3Mu2RGBMtBL+HYUMZJZ5TEnXX57pYJgC9S7t2/fZpHskzj5oMrn0qchVIoIXIlAcmBxlR3uN8SsMuqCKMRYX05yHdQiYOTvF3cLC5Z+fXUsAn0IDPdF9qnm2FJY+zdGMzM21v3qeRDZQHOfelIjLtx9gxZWy2do3cHyk7YmcI0d6W5tz/YqnbzAdVil3Gkz4f1R3tos8ANMW6PLCMa4eurRrKAhZGoVQNMtIiACAQHmNfayJgggUBGDZB1+IgCrD/xJYetA214Eqxg0TcFL7esiUMj5w6WGJ8f9X5Ixo9n3KF3nrDMzEyjw9c1cHcmWRaCzcympG2t9M6v5NhMb/QOFgQgUiRJQYG9jn/POzabEFzjJqlWulsYsm3wehpDRB1SGYFehInB5AvYRr7NqsiZvt3ns+2mvS9GZCAGjKuPnwKzq/9SxCDQiwEpno5wnzJbROFe/rVuLG3mu7YEI4CVkoZZDFvslmJrPsp6K5MzULsLAHRi7H+mZvm/qWTaSUbICAnwtZRkqccrLtVoAsO4tzBoENPOAs9lM3Zznzy0YzyMCy9SKwNElERABCLDYvIylY2mwaxevQfJaIy/fj5VEpaN7Y4McMQzpUcw+RB6w8sf/5Ceq7U45tc65CAS78VmEv/BLRzdlkHZ2Lml90/JwdUtTHoiAiNjbLBIY391ZqsQUQiDCVQ3C3LUoLGQ2vErOu916g19Q0oJF+Ft7vcDno2MREIEyAsmxxWU7fEcE4u6dMPEDvl8YT9Dz6pVW7GSc9Ow5KiuLQEGUDPl/+fIlqxQlvikCbDjHxGecJUmGw6KKERE4E5lETmGp4Ry/u7u7qR5yrspe2Fe41xDEBtUKD9orot15Vnc2I5BYJGDVoV25yrk6AeMkQrkytcrgX8nUKiOgu26KADohVg/BssPXg1l6INSPLcFuiv88lWUxDz3BPsX4kuMuY8bhD2PHP6/jWyZQ5k65KrEyGnIuWfpDctTS+qYFY5U0+Af+dTAjTFY0kqxMSH/JSB9Q5O5KxMMw7TScfFC1b0lWt1diERABCODKNC4towqMHR6Zp+xD+un8zmVqbv8+fBY5+5NRiSIgApckkGVVsTVdFQhBIEKWDFUEKMtkc9E0NyuZM7nElF4ERGBmAjK1JmkdmTCTNITEqEKAsFfeJ/zw4cPwbVRwU/M63CUXFKq0VKNMCEHA34XOnFwmCATApqDbsFZK/+EzH2P9e4Fs+nlGAgoEPGOrDZc5OXDJIdCzjY4GIiAr76NkvQzKKlTuzgE9iZSVtcQGZt3LXggz7yiQfFAJZsyqrxKLgAiIQHJgcYiGjzD27RCGi+qgLQc3+A6iT0DGiU9DxyIgAuciwGtn9kEsCCAoqymewSBA8BSBCPigA7HLqp9lw5YVcbN32XvyzSJSxUWgOgGZWtWRrjO8cVNrDURnboQAS9H4vVlXHuv94F2RsQLcSHMv1UTfxjbJDUEgYAVnGvEHrBad7o2dm2rfsZWtYsqNrYJKPwWBpG6sOaVbO+IfqBCIgLj4sPhck11uOgHRcPb0k6ck8Dyr18J98igE9Msk86wqJ3NTAhEQgVsgkNQAHIThI4x9gecUazYO7HIgpT8Aop8iIAIiMAkB+5zCSI4JdlDsYFsFJt9TvK5U5ZsUoBuubBxsvlG3S4sYRV7likCcgEytOJ9uVzVIdkOtgjoTYF2ZjyOw5wcK5KgNEohF0PJ2h3Zn12firrI+yYFezWIHCwqn+MpbB4YqQgREYCwBrW92429UfesEIlArpqg3b97Yq8caD7fY00+bkgjBp0+fGnFTC76zOHkUAkJaLNiZt3OYtrdIMBG4cQKWsWVBNHbjHAZ2+3cZZlvG0DuIN/6UqfoiIAKnJpD1xQF7zNwmE2Kpg8nOHgaxmWHPk8s7eRhWzHrLX27p3HWKqIvcenVIb9l1XC8Nd2gIFSECAQGZWgGQFj+ZO1pkqzxF4EQEiAd9+fIlCzzoAywEsL9U5+eCsU5L3e06DAYCDv8sk4SoFFY6CFLRSkG7drlYzp0HjYvRU3WMBCyKsUYtI8x4MqN/oFogAtKwyQEuobhY/lVmNTbq8c+c7pjFKpagPn/+bJR8CQ+c3+eVfFBnW3gz8lcyERCBgQTsXy1lXaHWy45l9c36LsNYUdcVtLj+LSrCOuf+Zyx1CaSyxwUGN+qnCGQRKOic5I/emFWKEt8gAeYU+/cC0NiZW4spvX792r8Xf9CJvLrLO3lUn8dq+WMPWP4+ffqET9zi25I547d+9WNLE1QvVBmKwC0TkKnVp/UtGuBZTK0+xFTKhQmgtbIQwAZdaGKLAkZIK86cDlXmTf2zLyh0oFRQBK356NGjIFI5ng+KN1EpWsyLU9LV4wQu7OuzqBZrgAy865M64xPQ+qZPY/gx/oGagQjUB5cQyod9g6a7uzviKIeDKBMASw8Fyz498/UKwgNnW7LarLse1E0sOikCInCEQHJgcZkPXxuwv2NqXy5ytWt9YHH9n0WDt9Ql4CnHXwBEPxsROIU616juyrY1gaxtCYJggizZgsku682nrIJ6JibgG5948MmJTQGGKxubUp3ipEWLKHOonaL6ElIE5iQgU6tPu1jME8sg2UdalSIC3QgsChjBAbjKCQzlNUWUMbwl7eISWFCgrG4VvIWCUKGztiZl9Yc1IO66BTiqY10CshR8nnIu+TQqHid1YzkEatG2qL489ZUDEZAe5YNQOBbdjTXBfXail29cpQgpePLkiYUyt2CroISd5VMU+oCKa2UdiIAIVCSQ1ABcWWNVAaJK7RFmWXaaq2DTgysp9FeqS9NGV+ZDCFg80YFgCpQJgOjnJgECu+1O2yCYYDPDzZPr18iyAiA285znpGX6GKtszMOqQBLLUFYwQhZIoltEQAQcAZlaDkXTA8v80lQAZS4CpyCANstrh7xe3zQuYUJvzClaZ1NImizLrMBwYPlg/i2fNyurk8MJ2K1dJ6rFAHGJT3dQYDpdG8jxFtT65nGG9hwsvZFOXj8QYRGRRXeW3o1PEVsqLeEL9uqNTYk69fTpU2MUAhGgfLuBGX2szPbSLRas9lyy81RKERCBhYBlbFlSjo1Os1tfrGFMGLhqEcmiIszQb41ahC+q/WNJ/l06FoECAgXGs1F1LBBGt1yMQFZMwDqkwEIj2EoBg8UyfVhyniEN36mNi8H8Is9pHFHkqmUo01pdBKAuiUALAjK1WlBd52mZK89iaq1rpzMi0IjAOi6B1xcLjKlAPF4gIdYhOKmfBQRoIPskQv58jqHMACmQTbdckkCBr89igJyXVcF4eG0gx5vSMqZpffM45yUHS2/EP9AqEAEhmMZ4r9S4NQIrB2wwMP9nGpZwv8Bzt9dmjKpEY6AVWWyVvUz6n08+qHp/qH+jqEQRODsBAuEt0xLVtH/cpxGTX375xZjzhN9lMEpubAtjbu2SoRjkZn6WquXWS+knJFBgK8oxPWE7zilSViCCPX7OVRaLJgjbyirR5TPtQXJnI5kzrduuwL3YWiTlLwIXJiBTa6rGlT0yVXNImAkJsF7A64sMXGzszxccCqwqV6mLabCuXj0PcqMQ8Jjpcww9G+iSZRU89df2pQhI9X6u9c3qSA9miH+gYSDCIhy6Ba+kGBeWWOBnzX7OqDo0JF7SZVEkcNvttQERGMRhMJ3vJZj2vB7UaZtGgonAeQkkBxZXtbFrAwz1ydULJ+q0OwFexvtfoIsb52jXiDoQgWICBf1Tjuli2rd2IwaRPdaNacuy8aDPEJ+v/5POfEabxa9CcJzUOsYqG4G0p/tp8QNqR4TTNasEPjWB5KDnajd29JOp5RpCByIgAhBgeyreSGRk4C2+stEJ82rORYQq7ctXoVHR3V+L5X9WOuwzCJViL4SxO5hWAatMhhMoeOno2r4+OZeq98nkyFY26VSX8xoZGv0D/+5QW7a5wDvGxgA//vhjctRAh7i7uyMiAQfZJHMb8QRIbn/ZCL8hwp90t0+LH1MPaoenpqwI1PflEdNSRxnAg3ctq79oDyd9/A9WP357UgNwt48dYfhUkJMkfoCc0+52QydMhlMwtU0rvyNfoIsn1QyXuQ5E4CABGc8HAer2OAGsD/uUhJ1id8Iy/gc5X+xlMpkz8a51/Kplqr1MTORxXMpBBDoQkKnVAbIr4jKmlquRDkRgOIFlrR0VDqU06coIpEUNbrFCH5Qy5CeuXX94L3CPxMXm3dHAKIin55XLq6KOV1xXqxMo6MwWA6S6nN0ylHOpLmo5BOryTOZmeTzxD/QIRFhkJaqAP3xkBBkkhSMBb5oiHyoIf6NW9Yg9RFp/1o9zP3UIwlI1S2X1AZV4NxhylSBilG/FHwyBv1koAxcBSfMv9G4K3+KkZWxZysUEbSGAMU97zBlNbMyzfzLLa4iEK87fPwumm6SC0b85VOJVCRi3+/KrbwkT9tPr+JYJMADioDGOaUxedq1jPdPNPKMV9IGkyoGNOcq6LKjOhLdYLI4C9+KENZVIInAWAslxz1VEppZDUXxwGVOrmIBuvBIB4lPRDDFS6NjDP5e8vMfIwgHxuBZlY2kIAhd4KUuqXW63ZMkDzva7eBWHwAV7eqUUgQgB+foCOHIuBUAO/rQoxgWd8KBUF77dMmXjH2j+aYYAMaFz6Afs5GPxTVAH4gAePXqEsYQiwo1Bbo1+EjWD+sUKzdOnTy0dFzEIQeALFOz6cHbVJ1nfsS8rN2rxs2fLA8KTYnnmz17TE8mPLVcQz3iiCmaJyuht7J8FuleWJPHEDP7GJR/yIbQuntvAq5YZ1l7TgRWhaEtdAgm7aQtBufo5hIBxbGkhGypf7iu/Z3nuWuBSngUEeOvIftc6vGDv3iAlVsz8cWl7ddk8L3NmE0vFk5aYKstCXUWRlJUI3DIBmVqdW99inkjl69woKq6YAC8BshqNR5H/YwOVXBVYOOAJynINBcqty0oHEQJZXxrF7P3ll18iuemSCOQSyHrGyXyg5ye3agXp5VwqgBa5RQ6BCJwWl4z+gd6BCEtVl3AEVu7xfFkqT+/hew1EJPBYci/r/dWXGVh/IrIPrevevXssHxqXdZmJef0I1oh0jTgaPaiWDjlVGp6FZKtNJfDtCIPtRIjx7dQ3UlP7bm9jQ53s5qtx8oowaXrJsjh6FiW+oEvI8de0dylzn0BuwJk6p09Px0kCWD3JNC6BcQpDMwn6Yda7UK64mQ+SinHBzDJzffvLZlEhLhbd0h+yShQBOwGZWnZWVVJeydSqAkSZnJqArzVxzAYJM1QHLQIvvd3r4tdiBvkfvW2aAAAgAElEQVTnlwErw6LOuYrYt15zt+hABOIEcn0p5FZ9NTAuYeeruUACo76ztJMXl5wU5BCo24KWCYWZfUwgwlJVVu5Zv2cVn/nMElPMXTxjeNmI2iMogYgBcmDuTPatNdkldIBtD3illeCGJfgAN5w9K/orwYCoaMveCesizngGPS8pdosHFYzseEFT0qB0SpqDPw6W9tVSbrxRcj+fFs9NV+sSUOssPLOG1rpNkJWbPcR78l2sLVOqJVwxi16jxAWTjp67Rm0xZ7Zje7LdO7bQU+ecsxfNLJV9usFKsujMQbwCb6Kgb89MIFe2UeZMrpynTp8ceC16yKkJSHgRmIqATK3OzWEZ4pLjZGeZVZwIbBJYr+rZx5PNDOueZMnAaG3JyMoiT7sHFkH8duyFrPDoeG66KgILAfn6gp5gHO7cXRr3HIrgYJRD4JbXN5N676I8jwxEWHoJ682s5TMLfvr0iQ1ILTq96148csydBXoSNxLNwLYHBI9nBRAxSvJdCeDi6Zt5X26HKOvAQrKus5L4AzJk6052vKApaRcXQcPB0r58IINOQsqsutxOYks8/u3QUE3nJMD+N0bBBm4GiJXrxp+4tDx0R+RkvlsC4Ii4YvqLl1V21TKTZs19ZWJUuavAOLH3tyoSKpNbJlDQPyd5zeiWW+1cda/7dQa6X/DirD3Q4SzckuYMkziz8FmqM6ecSX3JoofMWTVJJQJnJGBXfY+YMAfJyNQ6CFC3i0AfAkk9qo8YrhSGDuP+7ZaVJ5ftjR/kbofG66M3TkzVb0GgwJdiV3haCNw6zwIgci5tNoplItP65ia64pNG/8D4QARXQ1xCfByBFRqGFSa5gsfPZVX3AE8KTjrelF3iDwgDZF28bhGT5JZ8UCs2Cm0NRuIPiDZIVp/eTMqBZnNSwoEJcrfuGSjqDRZd8ZE5Lz0MwuSEtNTOaGE2QmEPCc/6lt5aWqw+FwRAPByz3jrNwTOWBQAnw8GyWt/OTJHbMZJzWWuZlX9PAmN7Mrqr5XHzgVzbePZrquMqBOhj9jGQIIO4M2I9013v9abkFCDd7GDPjPexJfPcgfGgSLpdBG6ZgEytoPVlagVA9FMEsghMaKqg2lnev5pQ8izy3RLjgArikuNFY4lczxvPkoT/Z1Fu45R0tYBAga/PsoRUIMkkt8i5VKshejoEGEm0vmkZQhf/wESBCK63EZPCS6JsOfDly5cPHz7wJhAOI4va4XI4fgAddkRZgg+YpHkdn/0P6FjHc545hz4PKgGtkMQ+NK5NOmKIVzdeyeV86gNgKjp1zhYkgEk9lqZJDiyu+QauDTBr2uU8+P5oltXn4GQdoL8m0+eOwMkM2yXIjfygai3CO9pVcLacO2tcB6s/NhAB4bWB3sEW1O1JAlkvLcV1wuDqweksKfmQBMnZXCG8B9vFMuoqEOEgZN0uAnYCyUHPZSVTy6E4eHAxU+sgDd1+MQITrvMZfZ4W/eRijVVWnXVccjyfS9oLmFf+nzpPvA+0u5rr67PrPO1kbpqznEtV8Cb7SRWVWOubrrEsQ+i8gQiuGhwQdkdoCUEJrBLx7QYiA5a4hLreDXKjC5Iz+RNESQAEaxj0p1sIPnC0LdtYHXxQocq6LNPMegGMEEt8o8Sd0MrsPMEfDcGZoKHRia/35pZrguIDAndAx3QV4CrOUDceIcAa3hLGpO+JLBiTGoCjfXCEcfkUHNiNMZ6yI/ElwQe86S0WT1ZBjZJryRZFoaDcFrcUmL72XtdCYOXZk8Bao+hZOmXl9k91zs4NdIHisEeSQ7qrZmQ6w7QJnpes7z64ImY+6GDOzFz9PrJZ9AeZJH3aQqWIAATseoVMrYodJjkvW4bKivIoKxGoSCBwWVTMuTgr/MBJ1SLQcovLuvyNEWNhs+4DnfBq080WudLJXF8KdbeYe+dFlAvErgSel0mu5JYeclAl1vpm0CgWpXeZxGfcESGojPvJag2euCUugSYnXGBZrs4NFyJDKr+seZMJf+SGpkXO5H9khcmJesYDy+B1BA6Lso8ePQqia7HfiDagHRkmWE0n7oRWJtyVP8riDE0TtC86k2VMOWMTHJEZdPiXl+di6dX6P4oAUVNLGNORBr3SvZaxZanvwJcU7cZYrl4YNGWwHcJB7SfI3P+ZNNQtioKf4cBjZoRcUAHngcKr6KYEmPWa5m/JHL3FvnM+GZ5r11A0rkW7sKBQmnYE7FMPDjuabFOSYKaj3zaKhNssvc/JpMqB6XHEnOlTi8lLsegPSSVk8jpKPBE4EYHkuOfqIlPLoTh+kBzlLEPlcTGUgwi0IDCnKZ1UhnEst6BxsTwx7rJW93P9MBfDpeq0JlDg67OrPa2FT+Zv2a8+yETOpQBIwU9LDzniEND65rpRLErvojmfKRBhXc9lubrAoKLyy5r3Os+bPZN8UIv1D0ZeaN/d3fls8QO+efOGS0Qb0I7+JXfMs83QsFaCg31lXXodiIAIzEbAHjbEsLw3FLSuFEJaZs1FjKQBHJeWfXf8BMXjqp/J5nHBzLiZzyQnc7EnZ7Sx9bL3tyFyPnjwYEi5BYUG0Y0FOVS5hX0d7fng+rEPjPZsW6REQ2MkYSMrAkmJ1m1RhPI0EsgaA4OAg6UIonaCgTGr3xrlHJ4sqONanotNjusKdjhjcfQnl+g6yKkiROAWCNg1CpladfuDZpO6PJXbVASS2tQQabOU4SESnqLQwB+VlDl4MzCZvm4Ci85Zt0Tl1p9A7qM95wAVcMN5cu/ePRxr/M/dLDnLSJdzKSDPz2QPKfbDa31zTXs5YxmrF//AuQMR9uqv8wUEGj2o2MYYaUHm7ATL0xvZ34l3uViSJHZhc41hHZpQUF/dIgIi0IFA8OxHSixWBSJ5Gi9trtls3ouQR6IlGA+D8PPcL6JtSrV50rIGYPddbhbR82TWzuSLYHvvBPcUe6+syQMR9sSe8Pwkuwvk9k/7wDiQOXra69evnQBZ9rC7Swe1CPBuhH2WpIOtNwsJZjoCgum3tcSbJ5/kw2XHOE+lZpMkOYXRu44oS7PVV/KIwMwEkoOeE37g6BdMQE6k9YFMrTUTnRGB/gSY6NeaZH8xghJRLeIujkbB9Gg1gSSn/rnpY4/UaGzQVeA9i8ipS+clUOBLwVMxc30ZP33nSfBeblLyAiDJPIcn6OlcSurGZSqx1jcjvcjuH1AgQgTjDV2yLEcVPKisA6G1+N0RxZFlg/h7dVxlcS6ucEyoFt9Qd1FVRcBMIKkBuJwKRhh378EDe1R4bqxuIFjghmNb7Haeeste8f7gHIg64U9flbeIZ29WS25100xOvl23rIuR3HI9KdUFcBlm9c+ZO6erkX30drfooCmBrAkomG4QLDiTlVvTelXMvJE5U1HCa2SVnMLG+qyvAVm1EAEjAftkLVPLiNSY7HqmlrHiSnYjBOZ8+ys+jjWKGGgU32DsSMFrpsfrmBvHf2QDc2MdI8mSOmfkXl06EYEsXwr1mtydEtjdBQ2RBWRyGkv17fpqAS7/lkYOAa1v+pDXx8mx2vkHFIiwpneLZywjQq7+scQT+DTZ04kAgng+v/76q2XATXZxv1wdi4AIjCJgGVsW2eJWZTv5GXPiYU+uaKy+g++PBgpiu+0QkDn+usBSqXMNpLnLZnhP5gyUpsu5TqWDgwTsI8zBgpK38xUDu2OI+In54ykD+9kypCQpKcERAlnvRgTNh+UczHQWZfuItEPutQwIcTNkiNinKzQZAabh4nRtKoHPS8Ay7i21k6lVt5UtA925TK26fJTb2QkEmuQk1Yk/d2MjBiZBFBcD90hgEcTTx4HH761yNTdsokqhyqQ/gSxfCuLNOUA5boF4lshFd+9ykAVEziWfnkUxznUIaH3TJ7x5bPcPKBBhE+DNnUw+qLmGK97SwMX55s0by0bZuVvW3FxTqcIicB4CllDEpTZYOKNewrYH++cuhAcNtY54OJhhkH/wk328gzPrn+fyjtFD+KzPuhaRM4EBEEnZ85K9y/WUKihruNMhkGfz52whHYHasymzOzln53TiEScRaIZjvw/qBLvxA3sfw8nof43yp59+8tGh1Y+ac30xqh8HnXadf645s85BZywRfgXuNoEVAREoICBTy4cmU8unoWMROEgAR8GEYdPxsO9GBmy8UJ9z1hq/f2PkOPDYHAy2CHKLlLtcstc9mVVZghZIyyTRXa0J2O1cJJl56R3dLOi3ZW+gZQGRc8n1z+oOAa1vOrZ7B1n+AQUi7GG8rfPJBzXLo/Ttt9/6Cy3oLoQxvnjxIsmUSAWjYnRQ/UpKogQiIALHCSQHFlfEwLWBYJcCJ9L64GDcQKAadlgHSo7bxvF2jWLUGQJRs4zhgPkosYNy7V0uuLHnzyzOPQXzy/I1Df/8qGPi1u3+rzk7p0O3Fq/MfnYZ6qAKgaxpyDUifuQgRD03qKuK8B0ySWodA5WNDtXvU4RFc3BbL/YRSaWIwM0SSA56jszA0c+u92bNca5q7sDNessZmVqOjA5EoIxA8EyVZVL3rrgf2G6IZUkVLzQrq4LEwYrmwToGH3pIyjO27rO9dZDEpQRHCGTtAUBBEw5QS/XXgpW90SHnUll3SurGST+5X67WN30ae8dZ/gEFIuxhvKHzllB6o+1KFAw7nPiPPXoSUQjGbU/8G+MNcFD9imeuqyIgAlUI2J9o4whTRSo/k3Wwqn/VP0ZZsewx4N/iHzM2BoumB31tfuZ7x8mVgDPudBe817tX9+U8+tBs5ivvKAfehHgVRl09xSRrd213w2jvn3QDyzZR3SQPCgrsZ/qDUZEL8tHPugTYxsDuyCD4YNHwX79+7YtBa2JR+2eucVzRnLkGkEa1sGgOGi4awVe2IhAQkKnlgMjUcih0IAK1CATmQK1s2+XTSP3IsostL4ZmEQgWeDq/LdC5uICMfY4LbtTPkxKw+1KoIBZu9cftODdECkbOI55kOxA5l5a2q+gQoCmZU/xRiLlA65ubz0iWf0CBCJsMb+uk/1zt1dzisuQpZd3Lf+mKAZfuaF+9C3SsPWHI9pI7yu7VV+dF4KQELGPLUrVRgQh2CQ++DRwoo1h07O/UulkZKuNFnGJFPKgCm+sk6+XfkrWhmX9jo+NgRbBRKcezTUaxHC/iYA7rDXgPZljldp5r+2g2W+d0BNh6JBgcrvoCvavyiQ6ygtiWqSeYgLJyOBEZy4TeyEN9IkrHRU0aa1n++uPyKAcRuGUClnFv4WNXTurytEsoU6sueeUmAscJYA743/k6nuHxHCIv9LdTP3A+29fjk2pSLoQgw85GemAS5gp/MH3wJs/B3HT7/ARyfX2BkTtDBdciHTG95VzKbVOL2qn1zVyqyfTBPLVO70/QCkRY87m5M8kH1bLqw76vdCy/82HuEovUImLgyDh+c62rCovAIAKWUMRFNIaOFgOFpd6WwL0ln4PDThDK2mcB0mKm2pvJwrNPmrVyHymX2Lh5NkXAlePPkhGxh1/yNcW4MKPcE1ndIF6Fulft+zTQGWbz7oGCoNJgvML1Zvm6Vl2Mym2PAJaz/fHkMSGsJMjq4HQW5DbPz6Q5M2odbh5EVSRJzmIWs7GKJMpEBG6cgF2Hl6nVqKtc1dRqhEvZnpHAbDH0ESWkqZpn170jEpZ1gCBDuySbxeV+aiES+bGZf8WTzHFB3StmrqymJWD3pVAF3Kr4LqaqS3VHih0Iz4ucS0mHgMVQ1fpm7jOVHKt97ApEyMV7wfTJBzWp0qEiYIb5qxF4OQvWfvyuuQcaxUsO8T04Oi8C8xBIDixO1OQI41JWP/B3cIlkztB0JFSCDdj94ZGC+qwDWV79tIdiRPh0vkS9st7Pvru76yzhZnHYSH0CUDZLzz1pmY6XPIe4J7ANpn1DgrHCbi5O2CUwnoPxKjCnc/uS0lcnkDWDBH2MLzscmc6q16VihkmtY6CyUbGaw7NKKk7iPLyNJMCNEEgOeo7DwKcyOWIsQsrUco2lAxGYigCrCwV+3XZViKx22D9eViCeJepoybaud2UdcGbx8EQqmBvHEAEeKaXKpc5vHdg3vahSO2WyR4AdtbOcD4Gpu5dtn/PrfSWPiyfnUlbbJXXjpEqs9c0s4EvipLbvY1cgQgHhS92y1mzW1fN7zPrq+illiagsDivpWkU5+PDhw1oGnREBEZiNQFIDcALHRxiXrMWBcQ31oISB9slA120dKLmcnNQYWmA/nicqfrJqrhTs57IpyeVQ5YBuEKzvVsm2USZYgEZrfIh7Yra3c4JWYA89oy+MLjFVbCUaXcBW0Z9B487wM6ktR4QM5qNIynNdOm7OnKu+A6VNjvl2Z/3AWqhoEbgAAZlarhGDqU2mliOjAxE4TmCSmP6lInvjHnarZbftYhp2d1Bd70oQ1mB3gOzVFDeU0cZfcsBWHfLGOYV2DkTI3Stij7DOHyfw8uVLe1enn1jMwONSJXNYv3fEs0ZdkjcmE8i5lES0JLD0hPhgTg7BW9Za37TAz/IPKBDBgvTKafY0Ob/OEZWON30DfxPBa+ttYP3cIsfx2De84ehhpInkoEsiIAKTELCMLYuocVWgaXWMC8NHJGSQDGblrAjfg9UPxud1boFxu04w7Rn7S+dUAQfKEBPa0eNVks62tCu6+MDY7YPuXVyc/Ua2Q/Bh4m42+lOMz7tdkkhKHnzjGyfUZZ43jdZfaH7z5k2kmro0hAA+RGOkSyAeffLge1RBhvP8tKgcV617z1aw+HfEuWeLqKxbJmAZ9xY+Ro2uBUyj6nVEQplaLRpOeYqAI4CtN0NMP/JgA+4NKWsTxslf5cA+RtX1rgTjfNK3Y6lsbiaBDJYijqfxPWasSRuNfXu5a9dQtzeF7ELeckp6nb3RWz/+xoZYvyoQREka89lMJufSJpbgpGWw0vpmAO34z1z/gAIRjjM/dw7JBzUSiUbAQTDiszJ0MOCL28kkcN8zAxGFhN6pKIRz9zZJfzMELFPRAoOHfaDSb9RuI8pKskkDfZShrGd9kzZz/1XkJDFjAqaDrA1ygoYwllIlGYZuMFdWybZ1JsnOswjQvwsF7+X4foo4E+MOKPFM7Ffpn8YRhu6x9obYC6qVEgUsaE1Wu4+MfrUEUz5rAmV+DSagdVbXOJM0Z4wD2jVotKtF0r0eMRvbSaWcReAGCcjUco0eaPgytRwZHZyIwN76+iRVQO2cwVTxI9EDMq1VXBw4Rg2HpsRxHYhX/DPQb8sCkYPSczPJev0jKKvsJ53N36KP7mcJnsh6iAKb12izl1Vn5ruyoPWsCE+cvePRmgfXoY5XjUCB4MuhOLrrSiXnUrKZggFznT4yjGt9c43LeCbXP3CFQIQCz3LBLcYGOF2y5IO657ljM+HADcqwyI4xxwmQCarbp0+fyJA/DlBEindZOC6PchABEcglkBxYXIZ7I4xLMPwgiIvKkoeBK1Dug2EzK7eCxEm8dU3lAgmP3MISqf11bQyDUS9z0ApBNzhS6273GoMn7A97Fcmx8fwSs9zNnVuBWBlf1Ej1ESz5qEZur3IJsL7HhzzxyET8fVUKtfs0O7ddldo1zYSXzgvmpqm+A1KXT/JZG/6I1a3vqNySGw6L86imUbm3RiA56Dkg8z+VBdOZq51MLYdCBwEBuXwDIEd+oocHET9Hciu+d88wYZTr8Maa0TSmdsF6ZHF92TMvsICqBIjbK7JITnXsJltxZf0b/c7GBMECQWT50L/RHqIXrJxZAh38giLHGnkicLIuZfn68GPgzcjKv2JiHhC/0y452wMpjJLIuZQEldSN91RirW8m2UYS5PoHrhCIEMzNETruUsEt7t4rHVjm6fWDyiCLA9TXAlEOCBeoohU5vAyyZMhfB53SFaoDERCBKgSSGoArZT3CuEsdDiyeL0uaTVEJqArCDlg177kdAlJRXFL+pN6wWbtJTqIyrpX+Pdl4k77iCwp7pQTnkTAgnPsWQpBht590HsvjiULVjWpg47FSnhuk2E3UpZlQlointDQZnaRKKKelrHUatMG1TwrjufV4ZffU2FOua3fVM7nvftmHytMRKzNnjleTEYn4NgZ5nnQelnv//eOAn5yc55Mrx2vqcgj8tu68O7DMGi6xDkRABIoJyNQCnUyt4v5TdqNdi55Bbcty+QavR5fxOXLXcAGSwrMaPXCdD/HQuPba1P5mQrKakQR2Rdp3lUcyTF4K8qnlQ0BTzc3KvgFhslLJBHQzP5JjaVyjeplUU13pgX/GGOjgbo8c7PXSzVuGP/jDBdjE4k5iT9kNXrwZFpPQZV7xgP4ZtDtiYw9WLGLJSs6lCFJL669HEq1vRpAaLyUH3hD7l/P/lc0Z5693hRpY9ImgGFzqwbZF8MfSCJLppwiIwC0TMM5YJBs7eljsSdKUNWUw3RIQUJbPwbuSdSyu4EHBKt5ut6VphZ5dbm04IWpSUfMfn57SrlvEuIiOLrG+t8WZ4JlipXwpJVBLfIDBMb6MFoLF87SHww95GDc7ZJ82NXawpRHjkG/zatC94z+JGL4qpQJz5iAKRhKL+cnQNGTMOVi7yO3xPsbVyL26NDmBvedolPo6Oa7h4iUfRpdgrCaZNEOQs1j5CdTCUX01WcfiCg7vZoEAdrWN6S+4t//PvTHNPRr+wfDJmt7ryxM5rt7P0Q8jxQWXRimTjGN75l7P5yv5sDtcmFcH+zxVdrktBzyAB/N0t2c1+lJ6n6kkMEsZ5J3MAY3Nn356d+PmQfDEHW8vV4pGHoei1oH9uWOU6D9GrV2RGIm16r6Zj5xLm1gsj15wI4NqMLNofTNAZPm5ORr7J4NMTu8vKJhBFxzOfx0QuamfgfHmd5TlOBhA1xNAT7XvpppGlRWB8xII7If1wOLOVDekc6HhdHDC7B2wlpybLenXalBF8yZLnqSeGozzWZnPk3g9Pe01aLf6rvvAUrT9AaEKfWz+SDsi8x5Jd77Pgxw0MSafEzuwH5xg64Nure9kWw6Sj6ETtbNatelT9tkGFan7cx2p4zisD0YNoXWrXDe34KFYQ3NnRvX8uvXdyy1pztj9kntFuPMM7PYBZ+FfsXQnxpCD5OR17W42hHnPQtdKy9KB+0zxPWt6gbKSD6Mb/Ic3n0wt2uIyY+PeKOH6m38w3IRJ6ga+tJ3V72AUWi85+7Ktj+uyzfKoowLVLT1AsfdzrzU7y2NnddyYCpT86oN5lhVGJ+ygzdK1Ah3b72zr5d71o8EZ/5a97hS0I4XupSw4v9dXN6W95ZEni23wOGzCXE7SmrRvVuZHEq+7ZR8B5Fxat1ry0QuUsXWnGvs8rmt0ijNJkyTATqVOH4iQ7Gp7I1T1ifwUXSQQcg+OO+9W4BjmAp2ANMMDh4Pq6KcIiMAMBOxOiuEzPYaKG+72DtwwaGe7nowLMrEXF09pqWM8h7NcXauSe23awZBePwVoHYthvO4ee3Jy3mJLN20go7QoCU3FCHwlKCQ+mbV+EkE6SnXZXPLflLND/1waa3N5oFvpyMBDsUlg82RPwZp25oqZB360TW7LydZPaMVKFWQVqfhyiQG5INvglk1TKFn0kmBtgQeZn+Lnel4Lql+F8ylQXFLIvfaVz2TC5t5rrOCR5KdMrQ7NdzumVpbaNnZGsDRK8Lx06Cp7RWwq5IF4/s+6bO3K5CKDM2n3qlP9fGAG+igwVKsXF88wIowvGMdHVkPXjdLCgM16oqlR3Y4XcKbKgTyB8WI0pS1ut8BrZLklkHbvp0aePTLHz9sfPVxDfUaGdRQCj0mfouFpfCIQqZsXZXMu61Y6NY3/uSd906hvMcYe7/bz55A0SdYTx4kDERjiNx/7eM/zr+IVOqIczN8h4hJaVhcY2vgDlM+N424je7wKuioCIjAhAVSNYMTY+xlYF0Pqsh7fAmmdvmIUj2klWBYdvgIRGHVBBfnZTV02MixOllSDXN1pFLSI4oLiN66VE7qE0zcsk6+Ts52Q8Sr4VwNb3cnmH1DBdqKuzc6gxwZPnC/Y5vFaG/br2+547WHZFI+TPLOuw7SQZ0+F7jlYrZt1j4Y7P3xBpUVbHMwzOYVBjwfkYCkz324ZUYMRI7c6PIx7nDnPeIKtRBoeK/4oizPrafcCvTep3R3knNsuSl+XwJ4GRWeuW5ByO04g+TC6eVOm1nHalhzWY75rguXgAsNjrtrm2z4WhnXT2J8R11Kjpmn0h1xDBplRPGoRQwAHwXjQ2k7xq7Y3NyEql/yU3Y6N7XXEqgrUzkaafEHfazSnrCXZdMElR9qlA5NbpDMwGgf9PJ4+ktX6kkaeNZOKZzbXuYPWdD+britj8QUP6VJuowdkjyFd1/hQtB60AbJ2gcLkyDC4V+vN8+vn2vUEd/A/q5ta39zEd+BkctBbK8CnDESgGha3uOtt8QOyoi8ewH7WWyMqnSO2OagxvjDKnLXaklsERKAxATeAJA9mGElQFuNyZnkl1rrgWC/M0tRJz9EoM75FT2RCjzeou9pCHV93AIoL+oBFS3ZCzvCM0EybyoATcjlAN2jRoGuTZm3gGf1BvsDUiG6/VotbVMHPkwZNKutOzkYPJgA3iXUzFHlM1s3qah0/oOFwK0zyXPgtO+o4OYXBc9OXN0rg6uVazJkjhW76vHiCKDfeD9edvP+Ac6Ti63s3xw33wHJ1fYvOnIjA3qPEqHuiWtyIqO65Sx7Eh6k+uJLzlEytPg1RXEqx2maZK4ul2ruRqXZzfSj5sJAAFb3zTI2OEZ9bI2Lz4NA0exzs58kkUsreJcTu4EWnjnsCDFRu6SR7UgXny4Rcu27aLana6+KqtrbE7Z1tM+V6juBJ3Exp9POgt+zNfZznqqsLB1kT0KZUy0mNPBE4FS/RB+xjJh1pryccEWnTNqQvVX80LEJSQTmXALVnxfgPe/DsL5cw2Ft0EkvbXSNN/Hnk6rqa9zjlN8wkx3///TeS0Bv++eef5f/n//4xuP/xxx+NhERhffLkCV0TUpBgD68AACAASURBVPx/8OABB/ynuPv37zcqdGC233777W+//ZYrAGPrs2fPcu9SehEQgRsh8Ouvvz59+tRSWYbZP//805KydZqHDx8yw+yVwtTw8ePHvav+earDJMK05Z9k2nr8+LF/pv8x8iNYpFyUVxoukuBcl2gIOmGkTf3qYEi8ePHCP1N8/OrVqx9//DG4nX5OH/C1iGRz+DmgAvn3+pd6Hm/27bUA6PHv3r1bny87s9mO2BgvX74MMgRR8NwFCeI/fcWPlE6ZRgNclxXPynh1s6ts3otsdFEUts2ruSfpe3hbNhXpWm3nj5b03kXCRZlfNHlKNz6b8drRTIvSvjTforQvtyyqu7udlAzy7uf1DpL9HxfzhQkkzZniCQ5r9Pnz54GtRHdiFIrPGm/fvv3555/XD1qtp2xIH2ZAfvToUaToU9cuUq/bubQ3MTHG0vq3w2H+msrUClQ+mVpHOm1EbYPz4n09rrYxjGBQ858/X2FDcn4aLWUmZV+STSWTKTvoHgVwEHJTWl+9JE3cQGPYdJIEonJ+UYkDBaNAVG6xSBsnnJzf0XzQarAgXI2cqJxE53E/Kx5EbBZKaVeusQrU+u7uzpJ403SN3Liei4v12Egp/iVQU8S6cf00wXFupYLb3U8eapry/fv37gwH8fom1f4lK54LVi6Cnk9NUez9YYS+zc/4s6yRx28dd3x85HFZ5R7QInSStZ21l0+t7kr+dCHcfZtDNxEStTw2exWJnF+PG3uJabhzOZf2KhKcN44MwV1a3wyA5P5M6g/b/oF1bEKHM7l1mz99h2jQ6u1SQBWNnG5EhCYjF1WuEoFbvV7KUAREYCAB9Dzj2ILVMVBOv2icLHGZ/cR7xygx60w4uZe+83msrLV4/pnO8nQobv0ygV9f/xhL5uB0RkOj0/t5LsfkjO8pqGyyv/n5rG8Pcuv20yg2esJBmEuNNpuP4WWzvsnu7SPNOt4srspJeG72mU3xoHpwMOF2MtnMnJPQrlWpvSIGnqfiVWo3bSabD4sDzig0reRVBHM13TvYGzfipW8+ocknhQctPhzFC535KqbfHuHl/MExaua634hsewo8U9WNEDhLNfdaav2EytTq2abxwZ/W6SmMsSw09nW36X+GCdciMLNMf9n2Sky6f9G+9u7tfz6ON9kNlgYi2ablQs9HQ4gXkXWVghi7IpTK9LosGSyJ4+q3L799KN6seAdvAEVE7ES/Lu6Y9LSUBdRems25jOWGvfTLeURNDra+kDQTBfF/s4LJB5lCNfI4nrkH8aY8eHWz/+xJSJ8h/ZFHia6yN6qTuXEWO1jl+O2bpuseEB6Hg4Ybt28+U0uJSZM5XpeCq3s1jZxHfq1vFqD2bynzD4xRiCNd4aSXLBOY31rDjxmkaqHm6WWUgcCRYX04EAkgAiJQhcCm+bQ52hxUfapI6zJhENsUcjkZV6SwwdBg1rfXtcmdqGUHmxL6Ms+gPZdVLXJXljpO1801p5n1aOVNpwxs97pN1vw71cRq51kAc2lH6rv3MEYeKLs/wu/zluNI76pyKdeEBo79UQUmuhltEeHDpYoabFbftvCvkgY1tUpjTZsJA1cEVMX2nZCApcvZHxlXwbXPkXE+mY/lcc6dZZxIww+SWsRwCSXAQQJ7HViBCAfBVr9dppab8iKaYXXsyQyTg2RyEkkWUT1BXH9wnFsfGMmsp+bWgkXyTypXe0tWkTzbXYr3nHg38GuKZbFXLwwKJpGDSg5lxZ+jumZLHIvl6p7Rum5KZtK474urmy4Fn79FpCNp7NVxFSww+ekkFLRpnHLeIj9MnABHDowziEaeYsiW1jyShr60NyLtycwIk/VMMT3RLTefzaUIBJjKX7enzG8C4TGkdsYpmJbq71wydg+qsFnBgpNa3zQyX5LFp2z4b+a2fXYzacWTBb1h8luyxrKKJIuzyhqe7PAZhZnOpxqIixHpRhEQgQICdu/YbANFXIvdNFQY+fem3ripWQD24C1JC4pJ4WAR095O1TZt3c2pDdWTto67UbhKmkiHiXtJshTl2R4T5IlUPEAKTOBbbJs40jhPOp69fQMJkz879GqQ2odNJzCtgN1IP2QUgvDyxzFPOswZlyIGs8uEZHU7GGK4zOc5uHwgAr1076nk0ejQhwcWQW9P9rRc8dZ58qQkM+HpS0pCApIls5ozQbx29MA5xZZUdgLrnr80OrOJPROl7EDArjPUneKPV21vqlp6mkyt44Rzc0D9jo/tfa6iPVokTxqzfaRdSknO5vHe3lNUyorjjXSDTYfG3mSxVCp3FYfW59nf86j4oEA625gG2KxuiVpOTX3zjdsjy5ybo2K8NQ9epTPQgj52yzG3ICr3Rkqnoek5kcw3O9tehlnYN6uAMHuZB+ePl7UpQNnJK408AefinzSQxe8RAF9GKv9hpIuCl9w4iaIV6atLVjzO/Z9QC6UrOZcs9SVNfFYKmt7+k0mHJp5w3jFi6ZAsDhOAmzIklJLNe46fjMt6xqvJ+eA4tLo5tNaMUbDiikjd6ig3ERCBSQgYlQCLW79/jeID42I6opUifEQxJdmcM0J8bqVG/YH3LJGeSdPEIfhXSQwT2poWX/7oHpF2d/fiTYjXCyPHJU4ezKn4YqFlwaSajqdDyoEFKWmSEHKFSWJ3CeJNWfEqKhNAXLmtD+jJ9MOK8i9ZZfXt1nV0+V9+cAP+no/M7mWr3hn6ZBiftekDJMiSZP0YGn1MRhfYnOpBElHy0aYHJjNRgskJ7CnwCkSYreH2WsrNessBo9lskiNPfNBGnUNstG7+R1Ruks05lgZNEPycUBtB+QyEHPLTqJHuqTpDZE72wHhX7yxzfCjY6wY8iXs30mSRJ9TVbm39LU83cLjdbr4xDSWB74na4TwALTQcFuPBQM0K2mU1ci2+OE/4T1snNWTSJI39dTsWDwi5M0hxQcaGzkqWfBBONPKs2/TIGew1+5CSxXwzMX27oNMeqWDuvddwLhlr3brbo5TC0yjM7SQr9g8oEGFzVMk+mZwPZuuLyRpi4jKw0rGYd1lW4cEuGNZ5XCcfnWdrF8kjAmcnsGfK+mMOg8m0IwPDnS9q7nGZHdWn0RmQ49XpI8bYUpjaksZwnFLkqlFDTWpsfhHTPim0IzALFAO/dvFjWsrogmknRufuSnMzBLWrDsDxKxmpFtQ9q2/HW7/iVapcUJfT3bLZbWYeQKoQTvaTZGSYL0bgxQApXdpPsHds91EaM9wraNT5pGp0+Z42inzPcveWt5mLe4qhspIEZGpNO+CcztSy9KXkPHs8gXFmtE+1x0VK5pB0/wYaRTLDpgnio8pmN6Azx+/iKi2yqXxWrEtTsyVZwawEFddBoZrsYFmylSXmwUyOaQfbGgXjSE3purmOHWqUO4No5Clu5bKOd+QuGqsshsZeR7oQHe+IkD3vpbef2rlkZJVsPq1vGklmJSv2D8weiMAc7P8xzTT988viONmbXYIj02dWS1dJjErhJN872LQHGHBRsHLVESaDKmIrExEQgVMQiA8RDK2bw8s8VWM8Z6LZGxv3znPL5GNd0og610R2pMNUt6uJibYbJJYp2HWzXFP5CJaye+lX1X1tPE3Gt5AXmbMUNsc2ckCGyEC9ypgcvwuq8YE0IvzeJTL8/+2dPXbeOLJAj/pNMqG1BXsFtsJJW1lPJHsJLa9AcjihrRXIDju0vQJ70o7a7RXISifTOJzM787jOzw44EcQHwn+XwU6JAiChQt8IFFVKIw99h7Vt9vkLJ6+E0eEphGRFh/eFZdcQk5/y3yvMdJGeitGgPxRnVdAZr9d/pB+sMUjOFFlZxwqD0prYj8CzTGkamh+C/0K9K7xCKS/EJxqjUc+XfLqplq85qLxfJbTzK/TTrxTCt/5dVF8cjSkdul+y5dJVPhRH5BM2dIfCVHhOacMYnxZZXaMdO0mvgoNXpo5dWzLs7SV1nQPKlW8P9NnOn9EmW2Xybz3RNiRp62vdqZntmDxbAwdxa3vDEqUudJ5HIRXqlzK6Rs5CoGDbxPtmzl4E3nSr/6EfmAeRwReFfwMePHQG/ij+fk9r+InXcmJwPwhOVWgIlRnFcLXHahN0RC+SOrMbQeZ7/uqTIbstnJMl4AEtkegba7Cu4rBcxX1ZWxPv1nrAZNsZF5FpWqZDx4w711FLQoKyUuc11NmQ0fQmI0woe3R9Hw8REUlTtfydYGcoKALDVG+VFqnHloJbkwwDC+REwkZoGg7pKX1+SJC8uqLdIGjE4INoVoh7dFLC/7Kpimq+j6v///3Mz34m0aGeZ9CVwm7Osc9fkrzVuHYpxeZzvBQuk00cPFSIDFfnrZvnqhFKDa/zOXkBEVUkeh0DyPMcppjPEnaflD8OsZ7qCX3JtA27DDO8PbrXeyUNzJ0ZH6Bk20t40w0PEanO5xqTdmjfFZvAmFH7ddLmd4yq4q+psJic475pVMIRfWuyEJu7EcD8gsfvZlZ9NacVB2AJuZjY4xqVsx5M9ZqAQ54HFTX8vpYSO/dkhhVr6Ab5Iw/B/NUPXYDg1LdrNtTLrXNX8IGravfdqB9s41MW/oQ/cAJhYbN4/EeCPz888///Oc/EzXl/f358+dEhvrShw8feLV///69Tmk7INvbt2/brpouAQlsjABjyM3NDR9tjA9MAxhVGAQYfNZVzW/fvjFa8vf161fetdVYxxybGvGfSr148eLRo0drqdTl5eW7d+/apKVS//73v9uubjudit/f39Nd+V+3dd3i1B04p6enNDp/TEjOzs6ePXvWj8mff/7J7Zn3IsOKOlhVqQomJPmrkFY/HOpChvqDIULKr+nx48eZWKJsFaKqgapi68Lr096FR8+a6xSqdf+s2Ib9E6nqmtJF6WD0Ug7WXuu5aK/xuc+fP//48WMtOa3P+6s+3eRB53SGXwHjbbruUOL3Uo9LZM6fBNUld0pS5UTHwVu4vmstB0zfXr58mZBWZUICzoouvXnz5tWrV02B9zCYNGu9ihSnWgtsJqdaC2wUReokwIue8Z9vISw619fXnfkTGZiwoDmp5izVhCX8xOJGJiz8r6fVnPKWGTINTAgz+6UEjWriRt35WKX6a9SSoTOpmvjgzLRqaypY/VFHvrdXp9aYvQspQCkCTAnDcYlOGw5NtSKlGpoGqvtKyTxqOZtRLnVOw/On9to387vcEP2Ajgj5nLeT8+TkJF2ZYz9AI+1nW+ErVcC1Vcd0CUhAAusi0GkC5+u8t319XShmlLazFULZ1uiIEMrvsQQkMAEBVAnoTcIHHfslH967luPO6QzLtrCtJqrDaIxuItRD9XObRmuP52XiQVxCD7tS15C0fqcfsTQrr85CQEeEWbD70I0R6PzId6q1sRa3OhKQgAQkIAEJzEWgUyFwrFZE+2ZOUw7RD/yU8wDzbIkAs6PO6qCV68wTZsBvCGVfmHLwmPU0qEoPXjJRAhKQgATGJoCTAbaQxFOIXJe46iUJSEACElgggWaoG8zDC5SzoEjDpzOVuSj0QmAu0y94Wydt1tk0984oSGO8oqrFfInyO+ueuNdLEpCABDZGwKnWxhrU6khAAhKQgAQksEwCwxUCzXpp32wyiVIG6gd0RIh4bv+USFmdleyxIpZVFDmqqIMhHzvlMYMEJCABCRQhkB6ow8jeRR5nIRKQgAQkMDaByBGBcX7zsU9zpjOJOLeoGKItclgtkQ6fkGhE9kDh9rYM+P+xBHal+6Sk3ROpWo85Yxso0yUgAQlsgIBTrQ00olWQgAQkIAEJSGDhBHIUAj3mqto30+0+UD+gI0Ia7wavdv5Qjw2HUDNiFRErfurTgweRqvRgHhMlIAEJSGAkAmntGJul5XiVjiSbxUpAAhKQwLEE2CacoTu8Kz3OhznXe9w5nWF3z7baoVx48eJFeJXp9MBNkbmdQqKYQ0yLiLLAjgwr9UIAUdo9cQ89LewnHktAAhLoJJAeGJ1qdQI0gwQkIAEJSEACEugk0KkQ0L7ZybBHhoH6AR0RejBf9y3j/VDhkhPwAIXpugkqvQQkIIHVEmCZ7MXFRUJ83cUScLwkAQlIYGkEbm5uQpEwwPdw/A9LWMVx7+nM5eVlNFth0wQ2gxxeawrB5+Du7o4C+eOAuIW9oywMl2d4CQPjLg4XwBIkIAEJrI6AU63VNZkCS0ACEpCABCSwOgK9FQI5NY00Bgdv2aF9c7h+QEeEg31ps4k5S117ewxBLe0AXmH9+vXrZvlaMQlIQAKLJ5AeqNNxlhZfOQWUgAQksCMCWL6jGXh6hN8Gmn7TGabNuGiEznYEMMBdILGDQw9cBD+gQP7WGwWhrnX6ewCnxs3vAFKj8EACEpBAPoH0izg9tOY/xZwSkIAEJCABCUhgnwT6KQTyWaW/5apydmjfTH/E5ugHdETI74RbyBkpKw9Wacg6KhRSnbszRPFjD8rQTESjR+H8rXppUbNepkhAAhKYmADDaRQ+OhTg+/fvO/TrDAl4LAEJSGAtBEKzeiUzK/7XInxvOXOmM7zpwvJ5r/HiC5UFhI748uXLBtwFwmqWPW72rrD8nGUiYX6PJSABCeyEgFOtnTS01ZSABCQgAQlIYBYCOQoB7ZvFm2a4fkBHhOKNsugCO3+oQ8IhVDU/PT1NI3h4eEhnaF7F+QDJMY/xh9qLJU3NPKZIQAISkEAmAXatTuRMf1skbvSSBCQgAQlMSSAarnM896cUb6RndU5ncDIIH41zxvn5OZOIOhFQrKLAv7lO8SAiQLCN0G8jusqEcYhmJyrNUwlIQAIbI+BUa2MNanUkIAEJSEACElgOgU6FgPbN4o1VRD+gI0Lxdll0gRP8UDvr3+mp0CwhCv2h3rCJyBQJSEAC+QSwyiSi13z8+FF/r3yY5pSABCQwC4G3b9+GxnVkSFs+ZhFyjIfmT2c+fPjArCFy17i9vQXdGIJtqcybm5tEdXbS0xIEvCQBCUggQcCpVgKOlyQgAQlIQAISkMAQAvkKgSFPSd+7N/tmEf2AjgjpTrWpq2NvoFLB6gx4kAgJfhA39rBwRU60yOngLSZKQAISkECaQDqocuT+lS7KqxKQgAQkMD2BaCqI1/8eNhrInM6wFwNL9l+8eBH6auCBx3YMe9i9YnhvTHwGMJWLdr4Y/jhLWCyBhN/qYmVWMAksgYBTrSW0gjJIQAISkIAEJLAxApkKgYG11r4ZASyiH9ARIaK65dNOdyEqPzDMJk4Dob7vIM1jPQkisYcHVzkolYkSkIAEdkXg+vo6Ud/IvpXI6SUJSEACEpieAIb2+/v78Lnuy1DTePnyJXsxhH7MXLq4uIDYwJlO/YhtHxBJIjGhe/369barv8/atTkc9Fjrs0+A1loCEQGnWhEQTyUgAQlIQAISkMBwApGh8GCBA2f92jcjqqX0AzoiRGC3fNr5Qx1u42eZUSfBs7OzzjxhhsjjhrVN4VWPJSABCUigH4FEaGWsNVi5+hXrXRKQgAQkMDaByF0MI+Lz58/HfugSyu+cziBk5KJBCrOJapuGJVRh+TIkXA0Ih7CTnrb8ZiorYVvMwrb0sk+3NAlskoBTrU02q5WSgAQkIAEJSGBGAp0KAe2bxVunlH5AR4TiTbPcAif4oXY+Al0Ge7UexYjdyuv8qFkH+jTVRXkgAQlIYOcE0iFDIyvXzllZfQlIQALLIYCHfvTJvZNwCDRBVPGcRiEYG44ILE59+/YtPnbfvn3LuWu3eYh1GQWTCFEk7GphNo9XR6Btu43hirzVoVBgCZQi4FSrFEnLkYAEJCABCUhAAhWBToXA8PlL5yN2Zd8sqB/QEWEvv+JpNlBprkCK+B47FrB6KSzBcAghDY8lIAEJDCGAW1jCq5EPL601Q/B6rwQkIIGRCDSH7rS1YyQxpi82ZzrTlAqzOm7NeNdVWzY8efLk5OQEz2ZcE/BLwKujecueU5q9q6aBR/jl5WV96sHGCDS9TFCxGQBjY61sdaYk4FRrSto+SwISkIAEJCCBzRPIUQgca3xsQtO+GTIpqB/QESEEu+XjTl8eKj9BsAHWJB1F+d27d2H+/az3CmvtsQQkIIGRCGCGadsVmCcaFGEk7BYrAQlIYAiB6POYmfax8caGPH3Ge3OmM5ni4Z3AO+78/Pz09JS14ARL0CMBdDgghrHoIpgJHUSU09M1Enjz5g1NXO3FwMfhxcVFzq6La6ypMktgMgJOtSZD7YMkIAEJSEACEtg8gRyFgPbNgt2grH5AR4SCTbPoojp/qMPdhXLqf3Z2lpOtykNfD8VGLTLBUJIvnjklIAEJbIBAYh0tti4NMxtoYqsgAQlMQIC19dgbMGnzscp/Fo5HYb1KyUCx379/D0trrmMOr27pOJwXFKwXxRIsAY8EFn/vPBRQwgGRiZjhEAr2umUWxSDGT+DHjx98/jHU7MTDaZltoVSbIeBUazNNaUUkIAEJSEACEpiXQKdCQPtm2QYqqx/QEaFs6yy3tGl+qKjw0giqNRbpPPXVqK/vR81aE/BAAhKQwNgEUDonRmaXP47N3/IlIIG1EyA84OPHj1lbz4cr39sstec/jlxsKIYZj6X2ZSsYDcsM4G2bu5d97hJK65zOAOfh4YFl3O/fv2figBoiEfWnWSOCAbBxA+4I+3TCo9ZRsI0Q0e3tbXjqsQQkIAEJ5BBwqpVDyTwSkIAEJCABCUigk0CnQqCII4L2zaohiusHdETo7OFbyDDNBiqQOkrZlyYb9XVKdhVOmphXJSABCfQjEJm1wkKwq+3THhNC8FgCEpBAGwH8DAj31baJIKELWGpfcJN1PulxdAiF2c+2ZZnTGZw/CEoBc+LME6aCV9jd3R1GdOLMh9wSx7gjoHoYKaBF4rmzX0p8DKDQ2Y+/y+wNoQASkMDGCCRGV6daG2trqyMBCUhAAhKQwEgEMhUCw5+ufbNimPiC7acf0BFheOdcQQmd7kL8wIrsenDUzgtpcFEIu+g0fa9XJSABCUggnwAGm6dPn7blT3x5tN1iugQkIIE9EMBWjZ9BZ00xbJfypm0OyPtxROicztAQB6czxKuodsog4DweCYkgQGFTEtCCZaxhyraP8diIYtGF9W12vPCqxxKQgAQkkCDgVCsBx0sSkIAEJCABCUggh0CnQkD7Zg7GzDxj6Ad0RMiEv+5snT/UInFLYFSqHDanDEODMo7sShW47t6m9BKQwAoJhENuJL4rdSIgnkpAAhKoCOQ7ATDG5vjvp8HyeYxPQ5gHAfaziXuR6QweCWBk44acVQ68/kp5kISttszjhM833eygh8cyK6JUEpCABBZIwKnWAhtFkSQgAQlIQAISWBGBIgqBnPpq34TSGPoBHRFyut/q80z2Q0UZmlhWC8e20LUR4mh5matwIj6eSkACEihLABtDwqLmIFyWtqVJQAIbIMCmDOy8kF+RxEQus5DmgvVdDc4FpzMsTsXBP2ezBkxHNHRmA603W+QCHlYEj41ddbOw7h5LQAISKEXAqVYpkpYjAQlIQAISkMA+CRRUCKQBat8cST+gI0K6423has4CrFKePvBKq1lzHBHY0jUcWfBs2M9qpC10OOsgAQmskwCWhrYVogZFWGeTKrUEJDAigSg4QeeTwo/bzszNDM2p4K7CIYwxnWFnjaurqybqKAX3aLwWosSNnSamb3wb7Cfqxsaa1epIQAKLIuBUa1HNoTASkIAEJCABCayIwBgKgUT1ExNk7tq8fTNR/SH6AR0REl1uI5c69Z5Yntg8tVRtWWOU2HuVUKjpB33+/Dnq6523pAv0qgQkIAEJ5BDA0pCIGhqNzDkFmkcCEpDAhgl8+fLl2NrlTJ7bymwOwswA2zJvL71zOkOVe2wfgPdzIhpQjbEJv760gQN8XNq8anQH30D7WgUJSGAhBJxqLaQhFEMCEpCABCQggdUR6FQIaN8s1abj6Qd0RCjVRsstp/OHWjAcQkXh9va2DQd6rsSiIrwQzs/Pw3spqqCTRFiyxxKQgAQkEBHAk6ztjVBkg/PocZ52Enh4eOjMYwYJSGAWAkfty1BJmOM4f7AuzangrsIhwGS86Qw7L7RFA6rbIuGlV+dZ70G0I15YEd3BQxoeS0ACEhhIwKnWQIDeLgEJSEACEpDAPgmMpxBo47lb++Z4+gEdEdo623bSO3+oL168KFvbn3/+ORHptO1xrEmKvBDQsbopQ9mmsTQJSEACaQIJq0POstF04V6FgL4FdgMJSOBYAtHHM4bzXYVDAFfndKbNiy4HdU7AA7ylc4paXR72p2hjSx/THXx1DarAEpDAwgk41Vp4AymeBCQgAQlIQAILJNA2aa1FjXQmdXrvg33aN0fVD+iI0Ls3ruPGRPiBqgKoMvHLLl6ZRKRTBg60WnRrZOOPKLVkJk5dpAS8uLhgiVJxwSxQAhKQgAQSBBiN27w+v379ytCduNdLOQSOWkV9VOacp5tHAhKYkUBi87KEVAy8DL9hhiHb8oXlrOU4Z0uLIY4IOW52UROsBV2nnG11Z1OG6+vrztvNIAEJSEACRxFwqnUULjNLQAISkIAEJCABDIhpCNo303zyr46qH9ARIb8hVpmTeU463Ghk/i9YSdwI2lZrEZkWN6XT//s7OztDhsjWQqfX3FWwLSxKAhKQQD4BQtG0WXTavkjyCzfnUbHZe2xCL2EJSGAaAj28Cp49e3asbEy5o4EXC/HeAoZ1rn6Aag+2dVt0TpfIedTQXZfMKgoK5w+v6zpxOQe4GkRTsFq2xJrdOo8HEpCABCTQg4BTrR7QvEUCEpCABCQggd0SYEKtfXOC1h9bP6AjwgSNOPMjIvVlKM3Yi13ovhhRjlXUovkyFkLYTB5LQAISmJgA4/DBjzwsFi6RHNgWORa1+hFbXYNbV9ADCayXAF/RRwlPrK+j8leZ8dyNTMU7tBB3DpttznP5wPGOTmfusasOzgdITvPxh9d15zKOtADFr3779u3m5uZgsW7KcBCLiRKQgUeQ+gAADDNJREFUgARKEXCqVYqk5UhAAhKQgAQksAcC2jfHbuUJ9AM6IozdiPOXjxbsoKoU/4BOvd5w6VmfRD9monVQhqh8xhTUfGNsFRE9yFMJSEACEkgQwNu0zdaF3SInSnai8D1fwhB11Ju3rRX2zNC6S2AhBI41frfFCUtUp7Jkhxn2aSHuHDaPbYsQaeZxp6dCs5xoAOfF2swzY0rbJprA1ONwxnbx0RKQwB4IONXaQytbRwlIQAISkIAEShHQvlmKZFs5E+gHdERog7+pdIxGKC7ryAT4BLAFOP4Bk2nE8C1Ahru7O8RgQVgtCStuOSYFeXBBIBDCZCJtqoGtjAQkIIHSBAgofXV1dbDUtq+Tg5lNDAkci451tHuLwR7i8lgCSyZw1M+5hwPB58+fow3U+IDfoYU4x/VtuCNCZ8CDevKS2SdxOwtD2uQ4ZGeWXCQbepxQvLpMpmaR/0R9yQMJSEACEihIwKlWQZgWJQEJSEACEpDA5glo3xyviafRD5z8+PFjvDpYsgQkIAEJSEAC6yVAVJuDtgoC2LiHzlHNyhcz0A7C7CwHGxvueo8fP+7MaQYJSGBKAjjafvz4sfOJOHUxr+vMFmZgxDg7OwtTsBDf39/v0GEXdJFDRoilOh44n8VpoDPgwadPnzAaNR/dlvLhw4fQVaVHH2greXg6zuhPnjw5WM6x1TxYiIkSkIAEJJBJwKlWJiizSUACEpCABCQgAQmMQWAy/YCOCGM0n2VKQAISkIAEtkCAzxGMYazLb1ZGc0XFBAsW1sGQT7WyFmgccIm/apvwME+PY9bjsqaW5sAeic2M/xQSGc/Is0M7ZQ+Y3iKBIgQSE7aqfLyIiIWAmeGox+GFwI3RwPvly5djyznqoYvNjPk/vTUDrIgeMUR+bj8/P0+XwHh+1OgaOaksqvlwa+PF1KwvfXWHITeaHEyRgAQkMBkBp1qTofZBEpCABCQgAQlIQAJNApPpB3REaMI3RQISkIAEJCCB/yfQZqHZ7fLcqGcQGeLly5dR4lyneofMRd7n7pYAhtubm5uo+vgMEQEFA3mPQCbRSvqqZKLlY9iOnrKT05OTk3RNh5vPDzZi+FB8vLAVhSmdx6HYvC5xWeu8ZZoMbZUd7s8xjfw+RQISkMDGCDjV2liDWh0JSEACEpCABCSwFgJT6gd+WgsU5ZSABCQgAQlIYHoCrEbFzNN8Lqt1sbQ1002RgAQksB8CbByA20FUXzZhIVpJDy+Ey8vLMJ5/VSw7s+zWC4HgEBHb5ikW9GbiUSkHwwOEJRz7CLxJwtubbRpenfIYnk2/GQTA0wJnlykl8VkSkIAEJFARcKplT5CABCQgAQlIQAISmJ7AxPoBHRGmb2KfKAEJSEACElgTARwkLy4umhKzOfqxG583CzFFAhKQwKoJsHFAtVVKWAtsz3gP5K+DJ7YKkf/fvXsXFsIx5mG8E6LE/ZymN2WoOEywY0XT1yTdBFE7LsRpj97Y5lFBNJ2jNp5IV9+rEpCABCRwFAGnWkfhMrMEJCABCUhAAhKQwEAC0+sHdEQY2GTeLgEJSEACEtg+AdZ3HrTEvHr1auDm3NtnZw0lIIFNE8CC++XLl6YvAq5axEXAHSExSOKBjvmBEtjhhTAzESfMw7uNhVCh6HREaLOsRyQHnp6dneWXwCYOodgEG5jAVSJHPFg1+xg30s16RO/IeaJ5JCABCUggk4BTrUxQZpOABCQgAQlIQAISGE5gev3AX4YLbQkSkIAEJCABCWyeAJYVjDHNENYs/MUIpxlj8x3ACkpAAm0EGAAZG5nIsSlDlAd3BP5IxJcLmzSuCRw/PDyQv5m5vpecmoehEVr0azjhQRFHhKpRwmKjY5ojSkmcRnsfXF1dJTJPdom4Ggf7Gxt/EBV8MjF8kAQkIAEJtBFwqtVGxnQJSEACEpCABCQggYIEZtEPGBGhYAtalAQkIAEJSGCzBFizi2GsueqXFZbL2QB7s/StmAQksGwCjJCEN0hYnTED45FA0H7+ODhoFa6qSCGsqte7C56dbV7EEaH5Xut8blsGwhvSvvVVSl7Czhps/BFKVYtHT1uCeLU8HkhAAhLYMwGnWntufesuAQlIQAISkIAEpiEwl35AR4Rp2tenSEACEpCABFZPAMPYwfWpWNR2Gz8cK86Pxfy5sHX1vzErsHICb968IUJMb+v4xcXF3d0dhawcQxnxD75uwqIx8xfZ9eConRdCAZrHbFcUJkan4aXJjvHnYOOP5uN+/fVXe1oTiykSkIAEZiTgVGtG+D5aAhKQgAQkIAEJbJ7AjPqBE5Tnm+drBSUgAQlIQAISKEWA/c7Pz8+bpWHVwK2ymW6KBCQggb0RYHb339AHweL4BAEM6sSVYXm6URBCSnhWpX0R8NtgU+3wln7HhDFI787AVhosVO0snDgWT548qbPRrJRcn85ygADsK0HgoujppdBFxXoqAQlIQALDCTjVGs7QEiQgAQlIQAISkIAEIgLz6gd0RIiaw1MJSEACEpCABDoIYPs5uB3D69evr6+vO272sgQkIIHdEMCcgDWdsDH39/fYsyuTMCZqLN9Pnz7FSMxYWmRZ//aInpycpCt1e3tbamcBmiCxWQZRLnLaKPKcKChemkPbVbQMBHug40UZiNhBt4wSPZWABCQggeUQcKq1nLZQEglIQAISkIAEJLABArPrB3RE2EAvsgoSkIAEJCCBqQm0KchmN71MDcLnSUACEpBAaQKElOjcMYFtLErFkGh7o1XVev/+fef2Q2xzEG7EgJcJVShN5bjyDnpX6IVwHERzS0ACEpiJQNuLyanWTA3iYyUgAQlIQAISkMCKCcyuH/hpxfAUXQISkIAEJCCBmQhglcE203w4e1GjOGummyIBCUhAAhLIJJDelIFCiCpRyguB0nijEZ2iTbaDL7swMwEGQi8ELnXeEt4+xjHhGZoxHvRCGAO1ZUpAAhIYg4BTrTGoWqYEJCABCUhAAhLYIYEl6Ad0RNhhx7PKEpCABCQggQIEUJB9+vSpWRCRxg373MRiigQkIAEJZBLodETApp5ZVGY21pi25fz48SNhDNuu8r47Pz8Pr1JUQSeJsOTMY97OTYAXFxe+mjMBmk0CEpDAEgg41VpCKyiDBCQgAQlIQAISWDWBhegHdERYdS9SeAlIQAISkMCcBPCpZPPspgRYZTR4NLGYIgEJSEACOQSadvToLjzeopSBp7zOrq6u2gppexw7MkReCL/++uvl5WVbOROk83Q8J6IHIZXBiiImnkpAAhJYPgGnWstvIyWUgAQkIAEJSEACiyWwHP3AyY8fPxaLScEkIAEJSEACElg+gW/fvrGZ9/fv3yNR8VFgD6oo0VMJSEACEpBAggDhB05PTxMZ2JchEaIgcWPnJWbp7969O5iNvRtev35dRWK4v7/HVYLT6MVH1IF57f0H5UfO6+vrg5UyUQISkIAElk/Aqdby20gJJSABCUhAAhKQwNIILEo/oCPC0rqH8khAAhKQgATWRwCbEOaZaEdqbEVYax49erS++iixBCQgAQnMR4AXR2TjD2UZ1bJOkINXr16Fj8s8JurA27dvMzOPkQ1vg5ubm6jk9+/fE4kxSvRUAhKQgATWRcCp1rraS2klIAEJSEACEpDAvASWph/4n3/84x/zEvHpEpCABCQgAQmsncBf//pXHC3/9a9//fnnn3Vd/vOf/6A1++WXX+oUDyQgAQlIQAKdBHh3/P777wezPX369Lfffjt4qUji3/72N15bBDxAhvwCsffPG3UAaf/+97+HAhPC4Y8//qA6YaLHEpCABCSwRgJOtdbYasosAQlIQAISkIAEZiGwQP3AT7OA8KESkIAEJCABCWyPAItBMcYQCGF7VbNGEpCABCQwGQHCEuBw0HwcxnVcBJrpZVPYVIg42LzODsoQPYtACA8PD0uLOsAmEVTh8ePHkbSeSkACEpDAegk41Vpv2ym5BCQgAQlIQAISmIvAEvQDOiLM1fo+VwISkIAEJLBBAhhj2I4Bwwx1w2J0dXW1wUpaJQlIQAISGJkA8XXYgoH3SPUcfAJub28xrk+23Q+vM2S4u7tDDObttSQ423FMCvLggoBZaDKREsiRATmRDVCfPn368OFDIrOXJCABCUhgpQScaq204RRbAhKQgAQkIAEJTEZggfqB/wXR2C/amuR/pwAAAABJRU5ErkJggg=="/>
  <p:tag name="POWERPOINTLATEX_PIXELSPEREMHEIGHT#5C5068695F6B203D206828205C746578747B71756572797D5F6B2029202B206828205C746578747B696E7374616E63657D5F6B2029" val="208.3333"/>
  <p:tag name="POWERPOINTLATEX_BASELINEOFFSET#5C5068695F6B203D206828205C746578747B71756572797D5F6B2029202B206828205C746578747B696E7374616E63657D5F6B2029" val="52"/>
  <p:tag name="POWERPOINTLATEX_REFCOUNTER#5C5068695F6B203D206828205C746578747B71756572797D5F6B2029202B206828205C746578747B696E7374616E63657D5F6B2029" val="5"/>
  <p:tag name="POWERPOINTLATEX_REFCOUNTER#52203D0D0A205C667261637B0D0A2020205C73756D205C5068695F6B205C2C205C6F6E655365747B5C6D617468726D7B71756572797D5F6B3D5C6D617468726D7B696E7374616E63657D5F6B7D0D0A20207D7B0D0A2020205C73756D205C5068695F6B0D0A207D" val="7"/>
  <p:tag name="POWERPOINTLATEX_REFCOUNTER#3D5C667261637B5C5068695F32202B205C5068695F33202B205C5068695F347D7B5C73756D205C5068695F6B7D" val="3"/>
  <p:tag name="POWERPOINTLATEX_CACHECONTENT#3D5C667261637B5C5068695F31202B205C5068695F33202B205C5068695F347D7B5C73756D205C5068695F6B7D" val="iVBORw0KGgoAAAANSUhEUgAAA8YAAAECCAIAAACzFVkdAAAgAElEQVR4Ae2d/Z3VttZww/NLAQklkKkAKCFQAVACTAWQEmAqAEoAKgBKIFQwNyWQdDDvuvF7hfGHLJ/jD0le8wfo6MjS1pJ1vL21tXXr5ubmJ/8kUCOBv//++9u3b/Ts9u3bTf9+/fXXGjtqnySwNQEn19bEbe9IBJxfhY72/xUqt2JLYJLA27dvL/79Q6Vu/m5t/vfgwYNJOS0ggeIIOLmKGzIFLoiA86ugwWqLqkrdpmFaAhKQgAQkIAEJSEACswmoUs9G5gUSkIAEJCABCUhAAhJoE1ClbtMwLQEJSEACEpCABCQggdkEfp59hRdIoBACjx49unPnTkfYZsPiP//8Q+Kvf/++fv3aKZP4kcrv3r2LlzaJX375hatId65t8juZfpRA6QScXKWPoPLnTMD5lfPoRGS7ZcSPCB2/OgiBT58+XV1dff78OaW/aMkvX7588uSJ8UNScFnm4AScXAe/Aez+qgScX6vinVu5KvVcYpavlgDROSa1avRpTNsq09XeBHZsHQJOrnW4WqsE/kvA+ZXJfaAvdSYDoRj7E8D2PCnE06dP1acnKVVf4D///lXfzQU76ORaEGb1VTm/5g6x82susZXKq1KvBNZqyyNw7969SaF///33yTIWqJgAD/vffvutiXdOgo8Vd3bBrjm5FoRZcVXOr9MG1/l1GrfFr1KlXhypFdZMoL8Bsebe2rcegcvLSzx/mmwSfOwVMeNEAk6uE8FVdJnza73BdH6txzbUrEodUJiQgAQkMEGg423f+ThxsV9LQAJRAp0J1fkYvdQvJbA/AVXq/cdACSQggSII/P3333059f3oMzFHAicQcH6dAM1LsiKgSp3VcCiMBCQgAQlIQAISkEB5BFSpyxszJZaABCQgAQlIQAISyIqAKnVWw6EwEpCABCQgAQlIQALlEVClLm/MlFgCEpCABCQgAQlIICsCqtRZDYfCSEACEpCABCQgAQmUR+Dn8kRWYgmsQIC4DSHe8ArVW6UEjkvAyXXcsbfn6xNwfq3POLUFVepUUparhgChmr58+fL169fm31maNAeS37lzBxSEzf/ll19Ik+Bf/jyovJo7xI6cTMDJdTI6L5TAJAHn1ySifQvcurm52VcCW5fABgT4JXr37h0HB6BJz9Kh02VDw75///7du3c5tJyEGnY6ulJKchf1TyC7vr7mZPJSurCGnE6uNagesE7n1+CgO78GseSZqUqd57go1TIEWBH78OEDyjSa9DI1JteC3frRo0dPnjy5d+9e8kUWzJqAj/z28Di52jRMn0/A+dVm6Pxq0yglrUpdykgp5wwCzWv927dvUzRp7MoYlf/13biDBhxv5uXLl1ijsXM3fyn1Ux53Ef4ObsuMgy3iWx/5DJOTq4h7tUQhnV/OrxLv2x9kxvHDPwlUQ4BVeJTXH27xoQ/Yj1+/fk3hTseHyv6Qh/t15xJy0LNx9vih3NAHymAv71zux4IIfPv2rT+w/buooB7NEtXJNQuXhecScH758Jp7z+RW/qfcBFIeCZxGgOc9inJf42nnTCq17cKD6b5K3ZYWjXlSt8YcrmLdhlZQ+rCPfCdXQXdpuaI6vwYfOk2mD68ibmxV6iKGSSFjBPghfv78eeTHiK94+6dYrJZ/v4tXwrdxlbqpP8WYh7fJx48fJ+WxQFYEDvjId3JldQfWLYzza/AB5MOroNtelbqgwVLUAQJYfHFWHvwlajIxXaco003VkXqar1JU6qYqFOtJi/Us2QY6b9a2BI72yHdybXt/Hb0151fnATTrAdG5tv/Rh9cGE0yVegPINrEKAX5/454eqNpzLcH9n6FOTvqvUtNnlJJODZ2PJwi5Ck0rTSBwnEe+kyvhdrDIwgScX+HpcMJzIVw7lvDhtfD9OlSdB5KP3X7mZ02AAEOE6SBA3piUuCzzC/LgwYOxAtvkP378GHM1wow1988//zx8+PDVq1djBcyXwMYEnFwbA7e5QxFwflU83KrUFQ9utV17//79xcUFYezGeoinMvp0JkHrEANhIlo1vfjjjz9Qvse6Y74ENiPg5NoMtQ0dkIDzq+5BV6Wue3wr7B0/SfHo0SivnJKY1eGFCDOpVWNx392mXuHtYpfmEHByzaFlWQnMI+D8mserwNKq1AUO2oFFnvxJgg3+01np081wIRKCxYeONwG16jgiv12PgJNrPbbWLAHn1xHuAVXqI4xyJX389OlT3D5NP9kOmIm/Rx86gnG+TD+/nYNW/ezZs3aOaQlsQMDJtQFkmzgsAefXQYZelfogA118NzmrdlKfxoU6c49k1GWEjA8G56hjz4iX8VsJLEjAybUgTKuSQIeA86sDpOKPqtQVD25VXUOfJjhGvEsoo/ECOXybIiSx/fkVzkFaZTgCASfXEUbZPu5FwPm1F/nt21Wl3p65Lc4m8ObNGzwi4pdh/b137168TA7fImQ8+gdC8vKAVp2DtMpQPQEnV/VDbAd3JOD82hH+9k2rUm/P3BZnEyDG3OQ1Bemgk8en01kCgBC+dLLXFpDAmQScXGcC9HIJRAg4vyJw6vtKlbq+Ma2tRxyDMunyQZ8nPa3z4ZIoaspvcT6dUpISCTi5Shw1ZS6FgPOrlJFaSk5V6qVIWs9aBF6+fDlZNV4fGQbOGxMbUSd9P7gWQ7Ue1WMMzV+EgJNrEYxWIoFBAs6vQSwVZ6pSVzy4NXSN2EMpJmoOJy+rt7///nuKwJMe5CmVWEYCgwScXINYzJTAIgScX4tgLKsSVeqyxutw0ibqlClG36zYTYbSa6RN7H5WXVOYUggk3l1OrlIGVDmzIuD8ymo4thFGlXobzrZyIoHEX6VEDfVEIVa4LFFNSez+CgJaZf0EEu8uJ1f9t4I9XIGA82sFqLlXqUqd+wgdXL6//vorhcDt27dTiuVTJlHgxO7n0y8lKYhA4t2VeK/m0/FEgRO7n0+/lKQsAok3WOLtmk/fEwVO7H4+/VpEElXqRTBayVoEUhypafuXX35ZS4J16i1O4HUwWOueBJxce9K37doJOL9qH+GB/qlSD0AxSwISkIAEJCABCUigJgIPHjy49e8fcbfev3+/eNd+XrxGK5SABOogwFkzBPKjL3jT8ktUR6fshQQ2I0DMh69fv7IC/uXLF2yW3759a1su2VDBahX/ErCIKca/BUUC3YyhDUlgKQKPHz8ODu7MREIckrNU5U09qtTL8rS2hQnwyGk/hMZqTykzdu0u+YkC7+gfwjm6l5eXAQ7agM/7QKOOhJNrjXEklvzbt2/fvXuHMh2vv3E2pVjz4kphFGvOgXr06NFvv/0Wv9Zv8yfg/MpqjDh2J0y0RrDEp/CsXuj4MQuXhbcmkBgZA4Vva8nOay9R4MTw1efJ0r0a4zQ26bY+TYlj7jXpoqnrs5Nr2fH8888/MXqxeYtzTyf16cGmuYprLy4u7t27h4V7sIyZpRBwfuUzUsymbU4j1kqdz6AryQABdMqUh1NxCl9Kp8Cx8RE26ASshXVe5ZtRSXwHGBhCs3Il4ORaamSwTD99+nRw4jRNYLBEwWpCJTTGSyZU5EeArx4+fIjRGoM36vVSclrPlgScX1vSjrSFkYjZFCmw4FdaqReEaVXLE0g000YeTsvLtESNie8ALAEv0dpEHWjSL168YK0ZDT6iFkzU4telEXByLTJiGMBQlzsTB70ZJRv3j+vr65ubG3RuZhkl+WNTFP/ykXy+5SV2zJzJzxpTkrm5iJxWsjEB59fGwMea20yf/q8AzGr/JJAzAR5OY1Ml5GPOWaQLocKxBNuMFmlo7CHabnepTnUExjxGL3jYP3/+PPFHH6k+fvzYqeeAHwdN9Y3OVCgNJ9eZA8c8as9Z0kzbEybL69evO/W0PzJPz5SziMudX+cMU/uGGUxX8PA6gU/kGcdT+IQK45dopR6898zMiECKCxTmHOxAGQkdFQVRU6zUKR2PtvP/v2RbYRM2qPmX1WdMX+yCurq6CtufU+qxTH0EUu4xJ9fYuGNpZh6Fb3k/QcMm84TwOM+ePePdbOwNh3l6Qp1BMBN7EXB+7UW+aZcVno2fcfpS7zvitj5NgFnB2ujk5lweZjyWpqvLoETfstUXihfopeL7TKILrWNgy9+FpnkhGTRohY6slBgkCbGUF6TFReLViJvkzDAsTq5zxqVtAGMssAKeMxx4XlEDexMHRUIzYLCIWjD47YKZzq8GpvNr8Kba+OE1KENiJh5WmI0SCy9WLG7E9lsJ5EAgviraTIZF3CQm59Uia2c8fScbOmHteGykJtsCHS8tKKnYycYKLyjPmJyT+YiHqGMSHjMfrY6Bm0QXKeDkisCJfIXfVOeW4+Y8f5rEh2OR35+xTjm/OgPKR+dX527Z+OHVaT39IzOlP5qdHPqSXmFiSX2pE0FZbGcCKbrU+c+bzpTrfzy/CR66/Wo7OWxsWhB3u3JWlvkdASYbH1GjEaatkGWuUqfcA+3OHiTNU//MuyUF7Pl3/uRwnN/ElpNrzEmDaXXmcIzVDMDzxzoiW8ptMDmI9RU4n3kK2PNv/kny5zex5fyK3KiTX/FQa0+i/ttvw0qVepKkBaol0Jkkgz8f/HKd2f/BatuZ5/8qTf68rjHPE7FkrlK3B8J0m0Di+I4Vc3KNkRnL53egzb+TPvNXgjfqToXtj+134DHxTstvt2K6TeA0nuEq51dAsU2Ct6AwfLzijs3WNR61bk8M5E1kTQAnxUkvLrxacZ/KuRscSRh3VubdOsUSkHMflW1jAm17zGlNO7nmcht7SDf1EEx6boXt8m2FoJ3fpONN98ubcyYB51cDsJSHF1uqwpZEFmPZgXDmDTDrclXqWbgsvCcB9rxPatVswCeu+55SjreNYJ0jCftl+S3wLOI+liYnbr0bu6r6/HbQiZM76+SahS6+ITU80WfVGQpjPAvpfiLedL98eo7za5CV8wsspTy80PvDCy3zaHsTmyr14CQyM1MCBMGY1Ko3jeuezIl99HHBsIVgf/KktAhRfi7xiosrHJHL6/sKFCxrgmWRrjm50jE25yCml1+w5GDYmUXqd351MDq/GiClPLyIXxmMVrut927j2mIrEliQwKRrxMlO1Z2f1P5HtN4TOoIvXdyFmt9u/JhPqHnZSzL3pV62syfUxjj2b4kcBu6Evoxd4uQaI9POj7/Yn7mhLT4EhARpS1JT2vnFz4sPr9Nu6Y7DOpMo1DPmK8VjN5RZKqGVuv+INCd3AixSo8cwH8YExV8Z94lMPEAQg6NVIi7UPICZ8/p7jI2m+VsScHKl0MaiH3GxPdODIu7awY9JioSWyZOA82ulceExGhZwWLuD80oNxatVpY7z8dtMCTQaM5sPxuTjscSz59OnT2MFtsnHl4uzGyLPSCY/Qp5zQsQ2HbGV4xBwcqWMdXDZ7BTmR+nMQ5oir9+0pW9YB3hxH51fiw8ZWxLDrNl+S+IP3VnK3G09EtiFACuwEXMR9zoTjCWhRNl+mBtDH9IdP2g0ovFTNwt8ufkM6PgRv0+OsDDdJuDkatPop1lc7qyV4evfLzY3p1Nn+3foTJeSuZJsXN751R5r0j68Uu7A9ulIg24zWzp+eNRLypBZJncCY7Hcwy8UBVIU61B+LJGiUtNQfOWXd4A8HSJVqeM3+tEe+Q0NJ1f8ruA3gXePtu9mvHz828gc5EeJhuKXF/2t82vwuePDK3JXtzce8GAdfMqrUkcA+pUEhgnwKIorsvxa8dIff/IN/qK1M+MqNZVjRmqX76SZ83h6DHcgg9zI4zzOLQPZtxDhmI98yDq5tri9/m0j8iO2xm6qzfqV0pDzq/O8aH/04dW/hfhdaq9Rjz2dVan76MyRQBKBlGc/k5CfJ+zEFO5U2v4JG0z3Jy2VUBUVDpYPmTwOc1amGw70JQjcSahSg+iwj/xwe0QUvuaGcXJ1flJmfRy8wcJMrH4ODna//ys9C2lBhemp82vWeLVdpCILv1uq1LfoQJixJiRQDYEm5HvYsjDWLzQAdjEyM5u/yaj+qMVcws5idhwyUSfrp13s1vxQnrljaUz+ZfMJTsJmysE6eZzvtYd6UJ5dMonP2g9IzIPwaNFanFwr3X78Snz48GGwcn5DlgpAPlh/DpnOr2YUnF8pd2N7ssRnB/GqB+Pk8NBfPizYrHcCC0ugLAKoOyjB8ZjQKbP3hDJo0rw3Y3cpiBi4xnpavYUsZZgObkXrIHJydYCc+ZGfi7HZV/euxMDN+RVQkHB+tWl00jzWw2QZ3JLYLq+VOrAyIYFlCGD/4JRgNvdgV46EtDuzMd56efjxV4RNut9ZrdR9Ju0crWhtGiHt5AooTk4QbXNsiYzfk92DgZ7cr1kXOr8GcTm/OliYDuEoYhaNeaDHo9BuaaX+uSOrHyVQJQGmHGpuo+nyC9X4bDT/nqNho0Pzitxo0iwtxSd2lWDtlAScXGfeA69evfrjjz8GK4mvaA9eYmZlBJxf7QHF7hP0afKxlGX12FWlbg+W6UMQYAbiFtz2DEbJRrFm2bE9VwdZEM8o+F5nNZMHpTVTAhsTcHLNAo79DKV5cEsG5jdOk2msALPqtHDFBA4+v3hSt5/RLDvndvKRKnXFs8+upRLgdypxZrI4m1gytW3LSaBqAk6uzvCGVbLGD63zbfMRPRtvUdANfmumBAKBQ80vnr9hVRnzVoYvnKrU4c40IQEJSEACEliGAO7RuJYRHYjlr8QtHFimUaZxAlGZXmYMrKUiAi9evMDNo+kQGwxwl8qwc6rUGQ6KIklAAhKQQMEEiIN2eXk5qwOYpVEaZl1iYQkchAAvqFdXV01n2bzECk+eHf+/PMVSKglIQAISkEChBDBOz5Uc4zQBztGqcbCee63lJVAxAWZEOx4OEV2zXcbRSl3xfWjXJCABCUhgBwKNvTn4fXYkwBUEnbtxC2l/RXlMcfwRRwgPkGfPnrW/NS2BAxJg7wFuHqHj2KdzPlpLlTqMlAkJSEACEpDAMgRSvDiICMZxiUT26Cjf+F7jN4LdGm8QFetlxsNayiSAPh3WfPLcktjmquNHm4ZpCUhAAhKQwEYEGk8PFGtsb+xN7LSKJoFiTYghCnS+8qMEjkCA98kQYjLbLYntgVClbtMwLQEJSEACEtiaAOHAMFS3F7iDBKgUFxcX7HcMOSYkcAQC3PMs4DQ9ZUtiEWeIqlIf4c60j4sRwAlysbqsSAISaBE4+ORixxVKw6NHj1pIvicxV+sB8h2HqfkEyppfbElsx8xhS+L8Hu9whSr1DtBtMk8CKRvtwyJUnl1QKgnkScDJlTguBAtjb+JgYSx2atWDZMysbH51tiSiT+e8JbF9+6lSt2mYPjQBdgJN9j+sQ02WtIAEJBAIOLkCislEJOYuvz95nnAx2SkLrEqgsvnV3pJI1x48eLAqvQUrV6VeEKZVlUqA9VYmLVvvJzuAvyOvy1iSJktaQAISgICTa+5twC8MEfTGriIMSIpJcuxy8ysjUN/8Yl9BWA3GDyolck4+Y2oQvXzGQkkWJsA2+TAzQ9WNPxlb6UmgH/PXLxMKDya4pAk7z/oseyb4u337drNbn0TnEvILesPuCO9HCYwRcHKNkVkkn2BhkQUxfn+MAbII52wrOez8YktisG3xhC3PenXjnwQqJZCyFrb2TyoLWAXRvb6+HgOCN1tBHVlJ1MH9PUBbqbmcq3VyrT06Yx7VzQx9/fr12gJsX7/zKzA/5vxq70HEGsX9EICck+BMpcHnGuawc6odvFbHj0HUZkpAAhKQgAR2IzAYUC9IE7FhhzImJFAQAQzz7VPHP3/+nO2p4xGqqtQROH4lAQlIQAIS2IFAXKXGXU3fjx1GxSZXI/Dw4cNwSiKLMJxwtFpTK1asSr0iXKuWgAQkIAEJnECAVen4VZjx4gX8VgKlEGCTJZuUgrREpL613N/9+/dDze0ELU42MncrsNsT24RNV0WAncLbbxYmoGYDcdAvsCq+dubABA4+uXjQEuoOUzEenzywiUuweNzc/l7nzu3WVkE6X/mxdAIHn1/lDp8qdbljp+Q5EgjuXyGRo5TKJIECCYQ5FRK7dIIgXyEoAQKQJrAd+8mWfYGf7KMq9S6jX3Gj4ZYLiYo7u1LXdPxYCazVSkACEpBAbQQ6+nToHlo18b/Cxw0Sk2bsDWSwCQlIoE1AlbpNw7QEJCABCUhgmAD+Hm37dKcQWnUn55yPwYVsrJImFv7Yt+ZLoCACnN4wGJNukcyxmZISRG/uLklV6oLuOkWVgAQkIIHdCESOCkcm4hWwy2op4SY3Y0zuX1xKEuuRgAQSCahSJ4KymAQkIAEJHJrApPvy3KNYIzQnq4pH2YvU7FcSkMBKBFSpVwJrtRKQgAQkUBWBEDd3g16NHfnWNI2JevEYIxt0yiYkUDcBVeq6x9feSUACEpDAMgQmfS3ip4jPEiLitE09T58+nVWbhSUggQ0ITKvUHNH07NkzXognY2Jb4AQCOL8TemlyJ8oGt4JNSEACEpBAhEBcpWYXFLusIpenf8U+yIiTCQ0tG7AvXTBLSkACEQITcanRpy8uLiLX+9WZBHCY4w+DhKfLnknSyyUgAQmsSoAjXSJhPeKbF2cJRpTrSPn4t5EL/UoCEliVwISV+urqatXmrbwhgEFi45imkpeABCQggVkEWK0ddO3AbPzx48cFTdQRrw92JbJuPEtsC0tAAtsQmFCp4zskthHxIK1ElvkOQsBuSqBEAp64UeKonSxz30KMMo3n3lL6NFU9efJkTDx09wVt4WOtZJXv/MpqOEoUZstdxRMqddx1rES42crsD0e2Q3McwT5//jzW2chXY5fUlz94Tu9gZn19t0cNAVRn3D/aNHAFWdBtDyP0mHkFfRojV8X322DXBjPb/E1LIEKAbQlj3zLRFt/GNqFSR16Xx6Q0/zQCnZ/p0yrxKgmcRgCd4NWrV5eXl2OX4wPGjqgFVYexhjLP70RacNpmPl5riPf+/fu2+webYdhxxPQ58/HM5MKxhNoGZUaf5rW2+sB5zq/B0TfzBAJMKPxp4+Hb79+/T5kFn2u3OO8xLivt8Ra+peU8Lk9937IU8Pr166XWDevjY4/OJMBren+1upnRnNBGYswqNtYudywP+GZdhUSnGO/hjx8/7mTW9JHeNa6u6NNv377VilbT4Cb2Be2ZR3Vf/UUj5K444cccjTyy8RENHn36IHea8yvxJrRYQ6DzntkcO3qCyto8y9r+AuREjNyD/KdV6uYytHieuydIOdiqmQ0BBgztpHNDCEcCyxLAqLblchPquxG+lh1Ba8uTAPf52A5+FG7++HlHGx77hUcvx5GD1zNezCIdfP78OQp3pIBfSeDIBAhevF73J43OnaYnguiF0vwojP0uhDImJCABCUhAAgchgKbLyyqW6b65GqMyf4ED1hOsX40ZrMlMMVGhlLOA6ZM3YDQhgcwJpKrUmXdD8SQgAQlIQAIbE+CsLpaG+WNxJhL5jgXeWWu8eI/gB0LlG3fH5iQggXMIpDp+nNOG10pAAjsSYH0Zg1nbThbcxc7xzgybsYLvWpPQl2nHsbbpHQk0E40gd0y3WQp0kBmzNMo0lu9zJmaozYQEJLAxAVXqjYHbnAQkIAEJVE6A3Ud4g+AqjYNH4+PRbAUO3W5ecZudvoQdwOX6hE2NoTYTEpBADgRUqXMYBWWQgAQkIAEJSEACEiiYwERc6oJ7pugSkIAEJCABCUhAAhLYhIAq9SaYbUQCEpCABCQgAQlIoF4CqtT1jq09k4AEJCABCUhAAhLYhIAq9SaYbUQCEpCABCQgAQlIoF4CxqWud2zL6dmqpx+Vg0FJJSABCUhAAhIolYBW6lJHTrklIAEJSEACEpCABDIhoEqdyUAohgQkIAEJSEACEpBAqQRUqUsdOeWWgAQkIAEJSEACEsiEgCp1JgOhGBKQgAQkIAEJSEACpRJQpS515JRbAhKQgAQkIAEJSCATAqrUmQyEYkhAAhKQgAQkIAEJlEpAlbrUkVNuCUhAAhKQgAQkIIFMCNy6ubnJRBTFkIAEJCABCUhAAhKQQIkEtFKXOGrKLAEJSEACEpCABCSQEQFV6owGQ1EkIAEJSEACEpCABEokoEpd4qgpswQkIAEJSEACEpBARgRUqTMaDEWRgAQkIAEJSEACEiiRgCp1iaOmzBKQgAQkIAEJSEACGRFQpc5oMBRFAhKQgAQkIAEJSKBEAqrUJY6aMktAAhKQgAQkIAEJZERAlTqjwVAUCUhAAhKQgAQkIIESCahSlzhqyiwBCcwj8OrVq19//fWWf+sTePPmzbyxsbQEJCCBKgiknp74n//856+//qLL//zzTxUd378Tv/zyy+3bt+/cucOTfn9plEAC9RL4+++/mWv19i+vnt29e/fPP//MSyalkYAEJLA+gZ8nm8Dk8Mcff6hJT4I6uQBa9evXrx88eHByDV4oAQlECHz79i3yrV8tS+Dr16+o1Pfu3Vu2WmuTgAQkkDmBCceP9+/fX15eqk+vOoqY/x8+fMg6wKqtWLkEJCCBbQi8fft2m4ZsRQISkEA+BCZU6nfv3uUja92SfPjwoe4O2jsJSOAgBFSpDzLQdlMCEmgTmFCpG//p9gWmVyLg2vRKYK1WAr/99tvvv/8uhy0JsMK5ZXO2JQEJSGB3AhO+1Pfv38cxbncpjyAAHtVH6KZ9lMAuBFhw49cs3UZAeTYQ7yLqyY02Hnq8nLcTfKTX5IT8k+ufdeHLly8fP3486xILS0ACEiiawETEDxx8Ly4uiu5hEcKjT+tLXcRIKWS5BGb9mtUatoLgJ2jY7b8vX76stFvm+vqa9YFybxgll4AEJDCLwIRKTV08h66urj5//syv8KyqLZxCAGX60aNHxFQxlF4KLstI4BwCnz59YitwYg1MzIN4LzR6Nro1v/MsSy71U//8+XPCgSfSLqsYxBpXvRCc0R/wskZQaSWwBoFplXqNVq1TAhKQwFSixFIAABwvSURBVC4EUPJ4g01sGu+FFy9eJBauphj6YqNes2f6HPUazxmqqgZLuyOz7qL2hQum2R7AK+KCFVqVBCRwJoGJ7Yln1u7lEpCABLIigIqM+TlRJJTvA2otGFwJk4/WyBIlzhu8V5y20wN/koOY+RNvJ4tJQAJ1E1Clrnt87Z0EJNAlgJ6Hq3Q3d+TzwWPG4wzNSwi69cePH9NfRQJLo+kFFCYkIIHqCahSVz/EdlACEugSwGk4PaBHuvt1t5mKPmO35lUEB+KnT5+mdwvOtfp+pEOwpAQkcBAC+lIfZKDtpgQk8AMBDs0mrN4PWeMf9Ftts0FLxiUm0QJdpT86Zvt+eNlmw2ITr7CJqdIv08YYSeNpw0IKex9JNO9+YR9kuIp83nPCRxMSkMDuBFSpdx8CBZCABPYh8ObNm8vLy8S2K45fkUigUwy1EnrYoTv5nY8Vb1Ls9HTwI774TciswW87mbDiDeTJkyfGD+mQ8aMEiiCgSl3EMCmkBCSwCoFnz54lWltpnvNfPL6kMwy8lmCxjke2xg/74PZUup/y7oFtW2W6c4P5UQIFEdCXuqDBUlQJSGBhAmiE6VsVMR/iLrKwBIVXxzsJimD8vPf0l5bCYYyKj+159Lv/fYGTuvr0/2D4vwSKJKCVushhU2gJSGApAngG47Eat7OGtlia15QYaLQT8VDN+BkfXF+8detWG1c/rS2/z8QcCZRFQCt1WeOltBKQwMIEUPUmF+VDk2jecYtsKHm0BLH2cIwZ67WG6jEyIb+/ATF8ZUICEiiCgCp1EcOkkBKQwIoE7t27F1EHOw0TxgFvh06mHyGAoznHLmLI79NQpe4zMUcCEqiMgCp1ZQNqdyQggVMIoA4S0yPxShREnLATCx+qGC8ng1o13jK6oR/qTrCzEjggAVXqAw66XZaABAYI4A2c7tRB/Dh1xAGIP/3EgYs40vRt1RqqB3GZKQEJVEPA7YnVDKUdkYAEFiCARohJNaUitypGKBGPuX/q5M3NTeSSur+a3J6IdR8bf90Q7J0E6iaglbru8bV3EpDAPAIEXuhbWAercKviIJYmk0jMr1+/7hTQW6YDxI8SkEBNBFSpaxpN+yIBCZxLACv1rK2KHv4yRpxNnI8ePWp/q+9Hm4ZpCUigMgKq1JUNqN2RgATOJYCFNeVsjqaZDx8+4IR9bpOVXv/+/fu2yZ9gKRxjXmlf7ZYEJHB0AqrUR78D7L8EJNAnQJTljoW1XybkcCI3rsPho4k2gY7J/+rqqv3tEdK8RXh7HGGg7aME3J7oPSABCUhgmADbxTCsDn/Xy72+vsZppJdtxk9Y/cNhOhitOa6yVih0jV2G3DPNv4n7XBsad+/e5RRP0pz5AiXSJPiXv4MfPFnr3WK/6iOgSl3fmNojCUhgGQKzzipH9UGRUvvpo8dMe3FxEfKxW9fkgM5NQo94Z0CTnqVDByCTCTTs+/fvo3MT5JGE99gkMQtIYBcCqtS7YLdRCUigDAIEn0aJSZQVjccl/kFW6NA4nTdf1UGJ9wR6hDKdvo4xSOaETF7e8Ep68uSJQfdOoOclEliPgCr1emytWQISqIEAe+xQXxJ7whGM7lbss+q8mZTrJNPYpAldkqJJY1fmfey/rht37kzeQuyIxRqNnbv5S6mf8k///dPjqH/LmSOB7QmoUm/P3BYlIIHCCLBbMX1fXWWODUsNFcpoqKpE1wXM0twDk3EAsR9jhuevo+aecNQL7yH4kzR/Ad1gguZQrWtypxnsppkSyJyAKnXmA6R4EpBAFgTae+wmBfIkvElEBRVAmSaoS3BcGZR8Uqk9QaVuN8RSCdo86nU7s5PGFo6pW8W6g8WPEtiMgCr1ZqhtSAISKJgARlYW8VmUT+lDs4Jfoi02pXfHKcOgo6TGFygwD1NmcqzPVKkb5imWcrxNkIc3wOMMkz2VQCYEVKkzGQjFkIAEcieAQtOOXBEXF82Ghft4Gb/NmQCGYdRljp0fExIfDyzHk8p0c/kiKnVTFffh5eVl3GI9S7axDpovAQnMIuBRL7NwWVgCEjguAbxjP378mNh/tpdxIndiYYtlRQDjNO4TbCgc06dZheBOQOdO1KeX7R33IYFlcNmPVIubCn4gxp+JIPIrCSxOQJV6caRWKAEJVEtg1lnlmDDfvHlTLYtKO4YNGA+fiOc0qiq+8rt7VqD0EzgFYcbGgfeBhw8fGn9mjI/5ElicgI4fiyO1QglIoHICaDMRlavTecyZu6tfHZH8OEZgMmAi/jx4XJxgnF7Q8aMtfIqLP04g9Kt9lWkJSGANAlqp16BqnRKQQM0EUFAi1sFOz/EfwPDZyfRjhgQm9WkG/TR9er3OotxjMo/fjbz++VK33hBYswQCAVXqgMKEBCQggVQC2J5xqE0p3ay/p5S0zI4EJvVpZGPQT7BPr90pREKweCu8CahVxxH5rQTOJ6BKfT5Da5CABA5HgC1i8f1hbSKE3jNacBtIbmm28U2ebshwd05vyacXCPb69eu4PGjV7peNI/JbCZxJQJX6TIBeLgEJHJQAZr9JPSagYfHdjWKBRlYJ3JEn9WlcqDN/KUJdRsg4WPbL6lQdR+S3EjiHgCr1OfS8VgISODQB9BhCFyci4AQ+FZpEVlsWiwTLC2KgjIZ0tokUIbldeYXItgsKJoGiCahSFz18Ci8BCexMgDB5k9bBIKJbFQOKTBIMHx4RcWEY33v37sXL5PAtQsb3KSIknv3pL4E5dEoZJFAQAVXqggZLUSUggRwJoJMlblVEekIFaybMZxRZOpgUpiAd9Pnz55PdwQfJEDSTlCwggRMIqFKfAM1LJCABCXwnQMiFSUtnKM1WxUnP3VDYxKoE8G4fOx+x3W5B45UoasqLRJuAaQlIIIWAKnUKJctIQAISiBFgzT09AAj694sXL2LV+d0mBF6+fDnZDl4fGQbOGxMbUSd9P7gWQ7VLJWMMzZfAyQRUqU9G54USkIAEvhMgIkTKsntzwdXVlVsVv7PbI0XgvBQTNYeT7yHd6W3+/vvvKRenr6uk1GYZCUgAAqrU3gYSkIAEliGAI0GiQkN7rNH/+eefyzRsLfMJJOqUKUbf+Y2veEXiZtnE7q8oqFVLoDoCqtTVDakdkoAE9iOA7TNdCUP/dv19r7FK1CkTNdS9etFvN/H2S+x+v35zJCCBMQKq1GNkzJeABCRwCoHJ06FDpTgepFu1w1UmFiHAPtGUem7fvp1SLJ8yiQIndj+ffimJBPInoEqd/xgpoQQkUBIBTodO16q/fv2a+bF8JaGfI2uKIzX1pYdHnNP4imWLE3hFFlYtgW0J/Lxtc7YmAQlIoH4CnFVONInEUGXNWeXGAKn/tjhMD3Fnwgr+7ds33lvCv+Q0H8GAKZ29vEyTwyCxo4cgoEp9iGG2kxKQwMYEUJG/fPmCupzSLso3PrtqGCmsLJMnAXYRsOM20fZPF9CwPXEmz6FUqpMJ6PhxMjovlIAEJBAjQJi89M1tqCNqGDGaS3+X6CCRriMuLeCJ9SUKnNj9dCF4LUxsuqlzcQHSRbWkBFYioEq9ElirlYAEJPATcRUSVQfUEc4qF9lmBBIjY+C3sJlIizSUKPDi+2LZFTBL/sUFmNW6hSWwBgFV6jWoWqcEJCCB/xKYe1a5vh+b3TeJKl1xkTESVdvFj7B5+vTprLFL5D+rTgtLYF8CqtT78rd1CUigcgKcVf769evETmLVdp9iIqsziyWqdIka6pnCLHh54jvAo0ePFmyUqt68eXNzc4ONnL/r62s2Erx79y7i+OTb47L8rS0HAm5PzGEUlEECEqiZwLNnz9DM3r59m9JJzirHgmhkvRRW55RBpcMnZ9L9F9XwnFa2vzblDBc0XUI9riEbyzJU2/zLyyRpNgn0G4qo2v3C5kigFAJaqUsZKeWUgAQKJoANL9EsSifdqrjNSKdEOeRdqKATLpvodZP0Ujo+WUlKgbEXkvS5kNKKZSSQCQFV6kwGQjEkIIHKCbAOnrglDhAYqgvS5AodOXxsUjaPMnCldDBFVG7CzdZAxkzmqtSl3FHKOYuAKvUsXBaWgAQkcCIBVsPTT1XEIWFwxfzEtr1shAAn8ox88z070WPn+wX7pfAammw83bN/sqrJAmOe6DpST6KzQIkEVKlLHDVlloAEiiSAA2uKHbHpGxY+nLCL7Gc5QkN40q8XvfDPP//Mv08ctjK5N5G4HJups8gzCG0S+OBVZkogfwKq1PmPkRJKQAL1EGDNnaOYE/uDfbQIZS6xO3kW49Vl0v1jboS4XXo66SGNywc+/ZvJptfHZqhtKBMCqtSZDIRiSEACRyHw6tWrxUOYHYXdCv3EIWdy6QBDNWdhrtD4YlWiK495WTRt8NqQ7ne0iFiq1ItgtJKCCNwikGRB4iqqBCQggToI4AQyuUyPp69hqrcZbjTmSed1wi2fHHvu1q1b8Y4QHKOJOhcvNvgtR9lfXFwMfhUyz6k/VDIrMdZltY5ZGC1cEAGt1AUNlqJKQAL1EMBkGPc3wD9EfXqz8cYhZ9JWneeJ8USGiQvGbba9Pq0j9Wa3rg3lQ0CVOp+xUBIJSOBABOJbFfEMwT/kQDgy6Cpaddw1glWFkw3JK/UPfZqAdJHlDvynt9en6axeHyuNuNXmTECVOufRUTYJSKBmAmPOryhJmXvu1joqRMPAuyMSPpwh410IR4scCCAG8cvH7iIk5EZCnz7ZWeWcPqpSn0PPawsloC91oQOn2BKQQNkExpx30ecy0djK5nue9FisP3z4MFYHrhR4icyKRjfmWByamGtLHrt/QoX7OuKP9VdH6jBAJuojoJW6vjG1RxKQQO4E8DQd3AzXuL3mLv0B5ENhRWkec3bnIB7cl1G7dznhkkZpevD+aUaGwM/Y2nd0xNeR+gBTxC4OEFClHoBilgQkIIH1CBBqenA/WaNPE9NtvaatOZ1AozFHgohjxr59+zaa62aKNQ1xNg2NjlnQuYU4HJEbbBdnj8BWr4+AwsShCKhSH2q47awEJLAzAZw68HAdFAJFZF9NaFCqg2eySRSLb+SoF84AR8dF/x4zzS4CkMrxM6GhsdPRUabx9Gh07kVaPKcSVepz6HltuQT0pS537JRcAhIojAAaD/vJBuMz4GaAWlZYf44kLu9CaM9jGm1DAr2W96Xmr/N2NOZbHBD2falpEd2UvzGbdHMtzvdo/Du6eYQuhMRYZ3WkDohMVElAlbrKYbVTEpBAjgQIwTYYn4HFehb0c5RYmXoEOKcQxXpwHNtlUa95fULfbf4irs/NVdiYuQQvbd64UK8n6+cqdHeU6dzexDCoD/o14eGNR0obkWkJVEZAlbqyAbU7EpBApgRQfQbNjXjrGoI60zEbFwsTMqPJ2kKK7jtezSnfoEkTthwdPU+3e+zlmPP7HTv5PmdtB1N9gzqs8PCiAgfq7KwG9Ns1RwKbEVCl3gy1DUlAAsclgBF60GcA3cgQ1EXfFoMK3+I9ajRIlMjcbNL9no4txXCMzqywg9SMVRvj/eCLaGgXOz3rBuGjCQnsSECVekf4Ni0BCRyCAEboP/74o99VNKRV97T1WzRnVQKo143PRvNvMKme0Cg6NJ4SjSaNA0meBunBfi3iSM0iAFMmrkyH1nUpCShM7EtAlXpf/rYuAQlUTmDsSA60JfSGyjt/+O6hZKNYf/v2bdC9uI0HH4bge12QAt3uAulFHKn7r6AozTi6NO8YhD2BJ64g6Ny4njcCnOxV0pHfjxI4h8DP51zstRKQgAQkECGAhjG4L42NaBgyIxf6VR0EUI5xhEjpC/dJYsmU2vYqg6Y72DQLMoP5nUxeMuHQdk/Hr6PvMA1VGkK3Dio13ttuSOjA9OP2BFSpt2duixKQwCEIeKTLIYbZTrYInKNS4xJ9eXkZKkMLJxJOf/ch0wq1u+9Uw+vrXF/t0JYJCSxCQJV6EYxWIgEJSOAHAtjbxixzqB19ReGHi/0ggTIJtA3M7R5MKrvteDis4RDfY/ASphXuMe2aQ5qmBy8JBUxIYG0Cnp64NmHrl4AEDkcAD1p8Z8OqdLv/6AoVrO+3e2RaAg2Bsb22Y++WzVVoybxhhp2IxMDBAj2mHLfN2GKXQG4EVKlzGxHlkYAEiieADtFfmKZXLGTnHwStePp2YCcCJ3h9sHn34uIiTBYmCDljuzObeIVjnWO/79hX5ktgGwI6fmzD2VYkIIGjEMDANrj8zS4rj0g8yk1wyH7OVanbh8KgEBO4Ou4QFTTvQbpxW/jgJWZKYFkCqtTL8rQ2CUjg0ARQmgcVC5azjUhw6DvjAJ0ffJOk331PJ+zNbDEMM+X8A4/Qp8ds2wcAbxdzIaDjRy4joRwSkEDpBFCaB49I5HnvEYmlD67yxwmkO1ITsgObdNCnWb1JnB2o5oPeHc12xrh4fiuBDQioUm8A2SYkIIH6CaAWDB6RiBIwpm3UD8UeJhPg+JLksjkWDCpyR7iOPwbOHoTsCDt32a07a/UG5xAU6HYT1I9DiCbqNhPTexHQ8WMv8rYrAQnUQwClmYXsfn880qXP5IA52GUne116DLhJlboTTzrFeboPDWdrnEZ4feWkJI56QZ/ue5X0rzJHAtsQ8EDybTjbigQkUC0BdIXBWLmNPh3fcVUtFDvWItAOutzK/iGJikk4uR+yivpw69atQXlvbm7oFws4IUwexTgTkYNdBsubKYFyCej4Ue7YKbkEJLA/AdSFztJ2kAm7nfp0oHHMBMsXRIBpa5NjHPBe4G5J9Coeq2Sv/DHXJt4TeJ0gTF4g0Pg9q0/vNVK2uyoBHT9WxWvlEpBAzQQ80qXm0R3vG+9R/egWjTM0XsIk0I/565cZr/K/33BJ4z509+5dlFH+8G1oXIdJdK4lf+w8lE7JDT6OeX38i+GvIAD9Yv+urhoBiInKCOj4UdmA2h0JSGA7AigHg2oTJ1YYgnq7Ydi8JXbUDW5F3VIQ1kbGbMNbitG0NTYRxiThfYAXBtylULLpiIs5Y6DML4uAVuqyxktpJSCBXAh4pEsuI6EcexMYfLGMCIUtn0vCVajXhKbGwVrdOgLNr/InoC91/mOkhBKQQHYEPNIluyFRoJ0InG8sxz/k6uoKl2scr4veo7nTCNhsLgRUqXMZCeWQgARKIeCRLnNHiqAoRIQIf6pNcwHmXH7Mkfrly5eE++AP5/Lr62tCSpODNRqb9Fh32MWIYl3oHs2xTpl/HAL6Uh9nrO2pBCSwAAGCFVxeXvYrwis0Jfxw/8Ij5GDUD+dKCuq0EWcvbHNhOBQmEzeJMUdqQkeP7UTknQqzdLgl+kDcjdBnYk7+BFSp8x8jJZSABHIhwBr3w4cP+9Kw3YrFa49w65MhB12wHbBCbWmQUqGZncFt9wL7dPtjP8217E0MHtWdAhi2M3ln6AjmRwmMEdDxY4yM+RKQgAR+IIARekyfxiCnPv0DrNaHTnCMwWMmW8VNlkSAO39Q3LFg7e3CTBnmFKsW7cyQ7tw2Id+EBLIloEqd7dAomAQkkBEBlqrHtASPdImME9za6/sw9N0jgqu4r8YcqccmS7+D796962eSE06HGfzWTAlkSECVOsNBUSQJSCAvAqxQY58m8ldfLBSCMYfRfuED5nRs0gRKOyCEirt8vkqNd8eYoTplcwJzk+2M50cdqXiM7NpmBIxLvRlqG5KABEolgMkNV+m+9LgFE/arn29OQ4DQKG1PWTzOxVXTvYE62x7fdtdmvWcSA2SwnrARs11zJ815Mc3cZJKqWHfg+HFjAlqpNwZucxKQQGEEPNLltAHDxNhxh+1YrE+r1qvyIXCOI3W7F4PrPxRo72ptlw9p7rHBd91QwIQEtiSgSr0lbduSgAQKI+CRLqcNWBPMoXOtXh8dIKV/PN/royEwpppHIlg3F7YFSPfeLh278mdLQJU626FRMAlIYGcCHuly8gCg33RMj6hHs5wBTm7aCzcj0NZo243O0m55++rcKk1V3DCTO1nbO185RKYtg2kJbE9AlXp75rYoAQkUQIAjXTp+C43QbKXSZTM+foOuMpqo49CK+3YpR+oxz42xPYsBVNvrg8IGsQ5kTOxFQJV6L/K2KwEJ5EsApXnwiEQsZ2OWuXw7s61k6NODiFSptx2H1Vsb89aYZaJGSjatDso66fXB8ebhwsG33/CtCQlsQ8CIH9twthUJSKAYAli/xo50+fjx4+RidDH9XFrQxn96MHQDapbclua9c32DL07INFelHtuDOJbfdJt45yFwNcq3kWR2vhts/l8CWqm9ESQgAQl8J+CRLt9ZzEnBDc1mUJ+mGk3Uc1iWUXYplZp3rTFDdQRE2yzdNldHLvErCaxNQJV6bcLWLwEJFEMAO6tHupwwWvidX1xcDG4ya2rTiHgC1ZwvWcqRuunjYHTFMccSLuFsl2CixovauyvnW+VQsqlSH2q47awEJBAjwJr14GYpj3QZo4ZqhUIz6HceLjEUQ0BRTWIpE3UD5Pnz530yY02wHtJWwcfOM+9XaI4E1iagSr02YeuXgATKIDAYpwLRed4TnbqMPmwrJcZpnD2CvXCscb0+xsiUmz9mQp7rSN0QIFhHX6tm0YMbrIOIfQ4clxgy0acN9BFomNidwK2bm5vdhVAACUhAAvsSQGlux7gNwmBhZZU5fDTRECAiCs6sY57TbUq4yWLJbueYroDAWFyX6+vrk3XcwTpRtXklY6siy0fM0PYkxYX6xYsXFcC0C9UQMOJHNUNpRyQggRMJeKRLOjiU6aurq7FF+X49mqj7TCrIGYxwh4n6ZH0aJtxa/Tdbbjb++sTwxXLtqI/FnH0JaKXel7+tS0ACOxNgcXnQFZhtT6wy7yxcTs0DChthimW6LfU5Zst2PaazItBxwEA2liPwBjlHpW46OLkAwsTkPvQkzqzuB4VpCKhSeydIQALHJcDzezAENUY49ANDKXNngAhv6faCe/rt4mtJOqviSgbdF2Ua+zR3yILzBZUdP2kWQ/D3aCLJMCVpBUcs/EOKY6XAByGgSn2QgbabEpBAl0Df0taUWMre1m2vnM94P6PNNDpNJDTeZIdcnZ9EZAEJSKAaAqrU1QylHZGABGYQIBQXoQMG9UXs0wdcVuYFg46jSePaMRhJcAbc/xX99u3bgpbL/9Xq/xKQgARyJOD2xBxHRZkkIIFVCWCFHTvShSPHq9eneZ1AaW7+GgWa9OLAWaNXn16cqhVKQALZElClznZoFEwCEliLAE6Zg0pkE64Le+1aDa9cL1ZhWmhM76RJhH/pLx8He72SUMb6WAms1UpAAnkS0PEjz3FRKglIYC0Cg+Fv12rsqPUajvqoI2+/JXBcAp6eeNyxt+cSOCABYtmmx1Q+IJ+lutw+MnqpOq1HAhKQQM4EVKlzHh1lk4AEliTAWWunBYNbUohj1KXXxzHG2V5KQALfCej48Z2FKQlIoGICY0e6VNzlvbpGCGF2QO7Vuu1KQAIS2IWAVupdsNuoBCSwKYH3798PHpG4qRCHaUwT9WGG2o5KQALfCWil/s7ClAQkUCUBQubdvn27yq7l2SnDUec5LkolAQmsSkAr9ap4rVwCEtifgNGRtxwDAhQKfEvgtiUBCWRCwLjUmQyEYkhAAisS4GxtNiZuGZV5xc7kXbVeH3mPj9JJQAJrEfh/U45Ty9fura0AAAAASUVORK5CYII="/>
  <p:tag name="POWERPOINTLATEX_PIXELSPEREMHEIGHT#3D5C667261637B5C5068695F31202B205C5068695F33202B205C5068695F347D7B5C73756D205C5068695F6B7D" val="183.3333"/>
  <p:tag name="POWERPOINTLATEX_BASELINEOFFSET#3D5C667261637B5C5068695F31202B205C5068695F33202B205C5068695F347D7B5C73756D205C5068695F6B7D" val="95"/>
  <p:tag name="POWERPOINTLATEX_REFCOUNTER#3D5C667261637B5C5068695F31202B205C5068695F33202B205C5068695F347D7B5C73756D205C5068695F6B7D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481481"/>
  <p:tag name="POWERPOINTLATEX_ORIGINALWIDTH" val="489.5999"/>
  <p:tag name="POWERPOINTLATEX_ORIGINALHEIGHT" val="64.8"/>
  <p:tag name="POWERPOINTLATEX_FONTSIZE" val="50"/>
  <p:tag name="POWERPOINTLATEX_TYPE" val="Equation"/>
  <p:tag name="POWERPOINTLATEX_CODE" val="R =&#10; \frac{&#10;   m_{11} + m_{00}&#10;  }{&#10;   m_{11} + m_{10} + m_{01} + m_{00}&#10; 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959641"/>
  <p:tag name="POWERPOINTLATEX_ORIGINALWIDTH" val="69.12"/>
  <p:tag name="POWERPOINTLATEX_ORIGINALHEIGHT" val="53.52"/>
  <p:tag name="POWERPOINTLATEX_FONTSIZE" val="44"/>
  <p:tag name="POWERPOINTLATEX_TYPE" val="Equation"/>
  <p:tag name="POWERPOINTLATEX_CODE" val="=\frac{2}{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481481"/>
  <p:tag name="POWERPOINTLATEX_ORIGINALWIDTH" val="489.5999"/>
  <p:tag name="POWERPOINTLATEX_ORIGINALHEIGHT" val="64.8"/>
  <p:tag name="POWERPOINTLATEX_FONTSIZE" val="50"/>
  <p:tag name="POWERPOINTLATEX_TYPE" val="Equation"/>
  <p:tag name="POWERPOINTLATEX_CODE" val="R =&#10; \frac{&#10;   m_{11} + m_{00}&#10;  }{&#10;   m_{11} + m_{10} + m_{01} + m_{00}&#10; 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959641"/>
  <p:tag name="POWERPOINTLATEX_ORIGINALWIDTH" val="69.12"/>
  <p:tag name="POWERPOINTLATEX_ORIGINALHEIGHT" val="53.52"/>
  <p:tag name="POWERPOINTLATEX_FONTSIZE" val="44"/>
  <p:tag name="POWERPOINTLATEX_TYPE" val="Equation"/>
  <p:tag name="POWERPOINTLATEX_CODE" val="=\frac{3}{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868313"/>
  <p:tag name="POWERPOINTLATEX_ORIGINALWIDTH" val="387.3599"/>
  <p:tag name="POWERPOINTLATEX_ORIGINALHEIGHT" val="58.32"/>
  <p:tag name="POWERPOINTLATEX_FONTSIZE" val="50"/>
  <p:tag name="POWERPOINTLATEX_TYPE" val="Equation"/>
  <p:tag name="POWERPOINTLATEX_CODE" val="R =&#10; \frac{&#10;   m_{11} &#10;  }{&#10;   m_{11} + m_{10} + m_{01}&#10; 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868313"/>
  <p:tag name="POWERPOINTLATEX_ORIGINALWIDTH" val="387.3599"/>
  <p:tag name="POWERPOINTLATEX_ORIGINALHEIGHT" val="58.32"/>
  <p:tag name="POWERPOINTLATEX_FONTSIZE" val="50"/>
  <p:tag name="POWERPOINTLATEX_TYPE" val="Equation"/>
  <p:tag name="POWERPOINTLATEX_CODE" val="R =&#10; \frac{&#10;   m_{11} &#10;  }{&#10;   m_{11} + m_{10} + m_{01}&#10; 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959641"/>
  <p:tag name="POWERPOINTLATEX_ORIGINALWIDTH" val="69.12"/>
  <p:tag name="POWERPOINTLATEX_ORIGINALHEIGHT" val="53.52"/>
  <p:tag name="POWERPOINTLATEX_FONTSIZE" val="44"/>
  <p:tag name="POWERPOINTLATEX_TYPE" val="Equation"/>
  <p:tag name="POWERPOINTLATEX_CODE" val="=\frac{1}{3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868313"/>
  <p:tag name="POWERPOINTLATEX_ORIGINALWIDTH" val="387.3599"/>
  <p:tag name="POWERPOINTLATEX_ORIGINALHEIGHT" val="58.32"/>
  <p:tag name="POWERPOINTLATEX_FONTSIZE" val="50"/>
  <p:tag name="POWERPOINTLATEX_TYPE" val="Equation"/>
  <p:tag name="POWERPOINTLATEX_CODE" val="R =&#10; \frac{&#10;   m_{11} &#10;  }{&#10;   m_{11} + m_{10} + m_{01}&#10; 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959641"/>
  <p:tag name="POWERPOINTLATEX_ORIGINALWIDTH" val="69.12"/>
  <p:tag name="POWERPOINTLATEX_ORIGINALHEIGHT" val="53.52"/>
  <p:tag name="POWERPOINTLATEX_FONTSIZE" val="44"/>
  <p:tag name="POWERPOINTLATEX_TYPE" val="Equation"/>
  <p:tag name="POWERPOINTLATEX_CODE" val="=\frac{1}{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868313"/>
  <p:tag name="POWERPOINTLATEX_ORIGINALWIDTH" val="387.3599"/>
  <p:tag name="POWERPOINTLATEX_ORIGINALHEIGHT" val="58.32"/>
  <p:tag name="POWERPOINTLATEX_FONTSIZE" val="50"/>
  <p:tag name="POWERPOINTLATEX_TYPE" val="Equation"/>
  <p:tag name="POWERPOINTLATEX_CODE" val="R =&#10; \frac{&#10;   m_{11} &#10;  }{&#10;   m_{11} + m_{10} + m_{01}&#10; 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436293"/>
  <p:tag name="POWERPOINTLATEX_ORIGINALWIDTH" val="261.6"/>
  <p:tag name="POWERPOINTLATEX_ORIGINALHEIGHT" val="62.16"/>
  <p:tag name="POWERPOINTLATEX_FONTSIZE" val="44"/>
  <p:tag name="POWERPOINTLATEX_TYPE" val="Equation"/>
  <p:tag name="POWERPOINTLATEX_CODE" val="\frac{\#\text{matches model}}{\#\text{samples model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863636"/>
  <p:tag name="POWERPOINTLATEX_ORIGINALWIDTH" val="69.12"/>
  <p:tag name="POWERPOINTLATEX_ORIGINALHEIGHT" val="52.8"/>
  <p:tag name="POWERPOINTLATEX_FONTSIZE" val="44"/>
  <p:tag name="POWERPOINTLATEX_TYPE" val="Equation"/>
  <p:tag name="POWERPOINTLATEX_CODE" val="=\frac{1}{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5"/>
  <p:tag name="POWERPOINTLATEX_ORIGINALWIDTH" val="666.2399"/>
  <p:tag name="POWERPOINTLATEX_ORIGINALHEIGHT" val="49.92"/>
  <p:tag name="POWERPOINTLATEX_FONTSIZE" val="50"/>
  <p:tag name="POWERPOINTLATEX_TYPE" val="Equation"/>
  <p:tag name="POWERPOINTLATEX_CODE" val="\Phi_k = h( \text{query}_k ) + h( \text{instance}_k )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875989"/>
  <p:tag name="POWERPOINTLATEX_ORIGINALWIDTH" val="560.6401"/>
  <p:tag name="POWERPOINTLATEX_ORIGINALHEIGHT" val="90.96"/>
  <p:tag name="POWERPOINTLATEX_FONTSIZE" val="50"/>
  <p:tag name="POWERPOINTLATEX_TYPE" val="Equation"/>
  <p:tag name="POWERPOINTLATEX_CODE" val="R =&#10; \frac{&#10;   \sum \Phi_k \, \oneSet{\mathrm{query}_k=\mathrm{instance}_k}&#10;  }{&#10;   \sum \Phi_k&#10; 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875989"/>
  <p:tag name="POWERPOINTLATEX_ORIGINALWIDTH" val="560.6399"/>
  <p:tag name="POWERPOINTLATEX_ORIGINALHEIGHT" val="90.96"/>
  <p:tag name="POWERPOINTLATEX_FONTSIZE" val="50"/>
  <p:tag name="POWERPOINTLATEX_TYPE" val="Equation"/>
  <p:tag name="POWERPOINTLATEX_CODE" val="R =&#10; \frac{&#10;   \sum \Phi_k \, \oneSet{\mathrm{query}_k=\mathrm{instance}_k}&#10;  }{&#10;   \sum \Phi_k&#10; 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875989"/>
  <p:tag name="POWERPOINTLATEX_ORIGINALWIDTH" val="560.6399"/>
  <p:tag name="POWERPOINTLATEX_ORIGINALHEIGHT" val="90.96"/>
  <p:tag name="POWERPOINTLATEX_FONTSIZE" val="50"/>
  <p:tag name="POWERPOINTLATEX_TYPE" val="Equation"/>
  <p:tag name="POWERPOINTLATEX_CODE" val="R =&#10; \frac{&#10;   \sum \Phi_k \, \oneSet{\mathrm{query}_k=\mathrm{instance}_k}&#10;  }{&#10;   \sum \Phi_k&#10; 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682171"/>
  <p:tag name="POWERPOINTLATEX_ORIGINALWIDTH" val="300.96"/>
  <p:tag name="POWERPOINTLATEX_ORIGINALHEIGHT" val="61.92"/>
  <p:tag name="POWERPOINTLATEX_FONTSIZE" val="44"/>
  <p:tag name="POWERPOINTLATEX_TYPE" val="Equation"/>
  <p:tag name="POWERPOINTLATEX_CODE" val="=\frac{\Phi_1 + \Phi_3 + \Phi_4 + \Phi_6}{\sum \Phi_k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875989"/>
  <p:tag name="POWERPOINTLATEX_ORIGINALWIDTH" val="560.6399"/>
  <p:tag name="POWERPOINTLATEX_ORIGINALHEIGHT" val="90.96"/>
  <p:tag name="POWERPOINTLATEX_FONTSIZE" val="50"/>
  <p:tag name="POWERPOINTLATEX_TYPE" val="Equation"/>
  <p:tag name="POWERPOINTLATEX_CODE" val="R =&#10; \frac{&#10;   \sum \Phi_k \, \oneSet{\mathrm{query}_k=\mathrm{instance}_k}&#10;  }{&#10;   \sum \Phi_k&#10; 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682171"/>
  <p:tag name="POWERPOINTLATEX_ORIGINALWIDTH" val="162.96"/>
  <p:tag name="POWERPOINTLATEX_ORIGINALHEIGHT" val="61.92"/>
  <p:tag name="POWERPOINTLATEX_FONTSIZE" val="44"/>
  <p:tag name="POWERPOINTLATEX_TYPE" val="Equation"/>
  <p:tag name="POWERPOINTLATEX_CODE" val="=\frac{\Phi_2 + \Phi_6}{\sum \Phi_k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875989"/>
  <p:tag name="POWERPOINTLATEX_ORIGINALWIDTH" val="560.6399"/>
  <p:tag name="POWERPOINTLATEX_ORIGINALHEIGHT" val="90.96"/>
  <p:tag name="POWERPOINTLATEX_FONTSIZE" val="50"/>
  <p:tag name="POWERPOINTLATEX_TYPE" val="Equation"/>
  <p:tag name="POWERPOINTLATEX_CODE" val="R =&#10; \frac{&#10;   \sum \Phi_k \, \oneSet{\mathrm{query}_k=\mathrm{instance}_k}&#10;  }{&#10;   \sum \Phi_k&#10; 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682171"/>
  <p:tag name="POWERPOINTLATEX_ORIGINALWIDTH" val="231.84"/>
  <p:tag name="POWERPOINTLATEX_ORIGINALHEIGHT" val="61.92"/>
  <p:tag name="POWERPOINTLATEX_FONTSIZE" val="44"/>
  <p:tag name="POWERPOINTLATEX_TYPE" val="Equation"/>
  <p:tag name="POWERPOINTLATEX_CODE" val="=\frac{\Phi_1 + \Phi_3 + \Phi_4}{\sum \Phi_k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436293"/>
  <p:tag name="POWERPOINTLATEX_ORIGINALWIDTH" val="254.88"/>
  <p:tag name="POWERPOINTLATEX_ORIGINALHEIGHT" val="62.16"/>
  <p:tag name="POWERPOINTLATEX_FONTSIZE" val="44"/>
  <p:tag name="POWERPOINTLATEX_TYPE" val="Equation"/>
  <p:tag name="POWERPOINTLATEX_CODE" val="\frac{\#\text{matches query}}{\#\text{samples query}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896175"/>
  <p:tag name="POWERPOINTLATEX_ORIGINALWIDTH" val="534.7199"/>
  <p:tag name="POWERPOINTLATEX_ORIGINALHEIGHT" val="43.92"/>
  <p:tag name="POWERPOINTLATEX_FONTSIZE" val="44"/>
  <p:tag name="POWERPOINTLATEX_TYPE" val="Equation"/>
  <p:tag name="POWERPOINTLATEX_CODE" val="S_\text{final} =S_\text{probe} \cdot S_\text{neighborhoo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-1.8"/>
  <p:tag name="POWERPOINTLATEX_ORIGINALWIDTH" val="8.64"/>
  <p:tag name="POWERPOINTLATEX_ORIGINALHEIGHT" val="4.8"/>
  <p:tag name="POWERPOINTLATEX_FONTSIZE" val="44"/>
  <p:tag name="POWERPOINTLATEX_TYPE" val="Equation"/>
  <p:tag name="POWERPOINTLATEX_CODE" val="\cdo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02985075"/>
  <p:tag name="POWERPOINTLATEX_ORIGINALWIDTH" val="73.2"/>
  <p:tag name="POWERPOINTLATEX_ORIGINALHEIGHT" val="32.16"/>
  <p:tag name="POWERPOINTLATEX_FONTSIZE" val="44"/>
  <p:tag name="POWERPOINTLATEX_TYPE" val="Equation"/>
  <p:tag name="POWERPOINTLATEX_CODE" val="S 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5"/>
  <p:tag name="POWERPOINTLATEX_ORIGINALWIDTH" val="346.56"/>
  <p:tag name="POWERPOINTLATEX_ORIGINALHEIGHT" val="44.16"/>
  <p:tag name="POWERPOINTLATEX_FONTSIZE" val="44"/>
  <p:tag name="POWERPOINTLATEX_TYPE" val="Equation"/>
  <p:tag name="POWERPOINTLATEX_CODE" val="h(X) = -\ln P(X)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481481"/>
  <p:tag name="POWERPOINTLATEX_ORIGINALWIDTH" val="489.5999"/>
  <p:tag name="POWERPOINTLATEX_ORIGINALHEIGHT" val="64.8"/>
  <p:tag name="POWERPOINTLATEX_FONTSIZE" val="50"/>
  <p:tag name="POWERPOINTLATEX_TYPE" val="Equation"/>
  <p:tag name="POWERPOINTLATEX_CODE" val="R =&#10; \frac{&#10;   m_{11} + m_{00}&#10;  }{&#10;   m_{11} + m_{10} + m_{01} + m_{00}&#10; 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3481481"/>
  <p:tag name="POWERPOINTLATEX_ORIGINALWIDTH" val="489.5999"/>
  <p:tag name="POWERPOINTLATEX_ORIGINALHEIGHT" val="64.8"/>
  <p:tag name="POWERPOINTLATEX_FONTSIZE" val="50"/>
  <p:tag name="POWERPOINTLATEX_TYPE" val="Equation"/>
  <p:tag name="POWERPOINTLATEX_CODE" val="R =&#10; \frac{&#10;   m_{11} + m_{00}&#10;  }{&#10;   m_{11} + m_{10} + m_{01} + m_{00}&#10; 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BASELINEOFFSET" val="0.2946429"/>
  <p:tag name="POWERPOINTLATEX_ORIGINALWIDTH" val="69.12"/>
  <p:tag name="POWERPOINTLATEX_ORIGINALHEIGHT" val="53.76"/>
  <p:tag name="POWERPOINTLATEX_FONTSIZE" val="44"/>
  <p:tag name="POWERPOINTLATEX_TYPE" val="Equation"/>
  <p:tag name="POWERPOINTLATEX_CODE" val="=\frac{4}{6}"/>
</p:tagLst>
</file>

<file path=ppt/theme/theme1.xml><?xml version="1.0" encoding="utf-8"?>
<a:theme xmlns:a="http://schemas.openxmlformats.org/drawingml/2006/main" name="Theme2007">
  <a:themeElements>
    <a:clrScheme name="Master-Thesis">
      <a:dk1>
        <a:srgbClr val="000000"/>
      </a:dk1>
      <a:lt1>
        <a:srgbClr val="FFFFFF"/>
      </a:lt1>
      <a:dk2>
        <a:srgbClr val="6F2A00"/>
      </a:dk2>
      <a:lt2>
        <a:srgbClr val="FF6E14"/>
      </a:lt2>
      <a:accent1>
        <a:srgbClr val="B101BD"/>
      </a:accent1>
      <a:accent2>
        <a:srgbClr val="FF6209"/>
      </a:accent2>
      <a:accent3>
        <a:srgbClr val="0937C1"/>
      </a:accent3>
      <a:accent4>
        <a:srgbClr val="D4F900"/>
      </a:accent4>
      <a:accent5>
        <a:srgbClr val="7F2885"/>
      </a:accent5>
      <a:accent6>
        <a:srgbClr val="B46635"/>
      </a:accent6>
      <a:hlink>
        <a:srgbClr val="2D4488"/>
      </a:hlink>
      <a:folHlink>
        <a:srgbClr val="9DB034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Theme2007</Template>
  <TotalTime>888</TotalTime>
  <Words>3131</Words>
  <Application>Microsoft Office PowerPoint</Application>
  <PresentationFormat>On-screen Show (4:3)</PresentationFormat>
  <Paragraphs>380</Paragraphs>
  <Slides>93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Arial</vt:lpstr>
      <vt:lpstr>Baskerville Old Face</vt:lpstr>
      <vt:lpstr>Calibri</vt:lpstr>
      <vt:lpstr>Tahoma</vt:lpstr>
      <vt:lpstr>Wingdings</vt:lpstr>
      <vt:lpstr>Theme2007</vt:lpstr>
      <vt:lpstr>Assisted Object Placement</vt:lpstr>
      <vt:lpstr>Motivation</vt:lpstr>
      <vt:lpstr>Background</vt:lpstr>
      <vt:lpstr>Background</vt:lpstr>
      <vt:lpstr>Shadowgrounds Survivor</vt:lpstr>
      <vt:lpstr>Goals</vt:lpstr>
      <vt:lpstr>Goals</vt:lpstr>
      <vt:lpstr>Overview</vt:lpstr>
      <vt:lpstr>Probe context</vt:lpstr>
      <vt:lpstr>Probe samples – Example</vt:lpstr>
      <vt:lpstr>Probe samples – Color</vt:lpstr>
      <vt:lpstr>Probe samples – Distance</vt:lpstr>
      <vt:lpstr>Probe samples – Occlusion</vt:lpstr>
      <vt:lpstr>Probe placement</vt:lpstr>
      <vt:lpstr>Probe placement</vt:lpstr>
      <vt:lpstr>Probe placement</vt:lpstr>
      <vt:lpstr>Probe placement – All directions</vt:lpstr>
      <vt:lpstr>Probe placement – Relative position</vt:lpstr>
      <vt:lpstr>Probe placement – Neighbors</vt:lpstr>
      <vt:lpstr>Probe placement – Neighbors</vt:lpstr>
      <vt:lpstr>Probe placement – Avg normals</vt:lpstr>
      <vt:lpstr>Probe placement – Avg normals</vt:lpstr>
      <vt:lpstr>Probe placement – Combined</vt:lpstr>
      <vt:lpstr>Queries</vt:lpstr>
      <vt:lpstr>Bidirectional match query</vt:lpstr>
      <vt:lpstr>Bidirectional match query</vt:lpstr>
      <vt:lpstr>Importance-weighted queries</vt:lpstr>
      <vt:lpstr>Importance-weighted queries</vt:lpstr>
      <vt:lpstr>Configuration query</vt:lpstr>
      <vt:lpstr>Configuration query</vt:lpstr>
      <vt:lpstr>Algorithms</vt:lpstr>
      <vt:lpstr>Naive implementation</vt:lpstr>
      <vt:lpstr>Naive implementation</vt:lpstr>
      <vt:lpstr>Naive implementation</vt:lpstr>
      <vt:lpstr>Optimizations</vt:lpstr>
      <vt:lpstr>First optimization</vt:lpstr>
      <vt:lpstr>First optimization</vt:lpstr>
      <vt:lpstr>First optimization</vt:lpstr>
      <vt:lpstr>First optimization</vt:lpstr>
      <vt:lpstr>First optimization</vt:lpstr>
      <vt:lpstr>Second optimization</vt:lpstr>
      <vt:lpstr>Second optimization</vt:lpstr>
      <vt:lpstr>Second optimization</vt:lpstr>
      <vt:lpstr>Second optimization</vt:lpstr>
      <vt:lpstr>Second optimization</vt:lpstr>
      <vt:lpstr>Second optimization</vt:lpstr>
      <vt:lpstr>Second optimization</vt:lpstr>
      <vt:lpstr>Second optimization</vt:lpstr>
      <vt:lpstr>Second optimization</vt:lpstr>
      <vt:lpstr>Second optimization</vt:lpstr>
      <vt:lpstr>Second optimization</vt:lpstr>
      <vt:lpstr>Second optimization</vt:lpstr>
      <vt:lpstr>Neighborhood context</vt:lpstr>
      <vt:lpstr>Neighborhood context</vt:lpstr>
      <vt:lpstr>Neighborhood context</vt:lpstr>
      <vt:lpstr>Neighborhood context</vt:lpstr>
      <vt:lpstr>Comparing neighborhoods</vt:lpstr>
      <vt:lpstr>Comparing neighborhoods</vt:lpstr>
      <vt:lpstr>Comparing neighborhoods</vt:lpstr>
      <vt:lpstr>Matching distance groups</vt:lpstr>
      <vt:lpstr>Matching distance groups</vt:lpstr>
      <vt:lpstr>Matching distance groups</vt:lpstr>
      <vt:lpstr>Matching distance groups</vt:lpstr>
      <vt:lpstr>Matching distance groups</vt:lpstr>
      <vt:lpstr>Similarity measures</vt:lpstr>
      <vt:lpstr>Rand similarity measure</vt:lpstr>
      <vt:lpstr>Rand similarity measure</vt:lpstr>
      <vt:lpstr>Rand similarity measure</vt:lpstr>
      <vt:lpstr>Rand similarity measure</vt:lpstr>
      <vt:lpstr>Jaccard index</vt:lpstr>
      <vt:lpstr>Jaccard index</vt:lpstr>
      <vt:lpstr>Jaccard index</vt:lpstr>
      <vt:lpstr>Jaccard index</vt:lpstr>
      <vt:lpstr>Importance-weighted Rand measure</vt:lpstr>
      <vt:lpstr>Importance-weighted Rand measure</vt:lpstr>
      <vt:lpstr>Importance-weighted Rand measure</vt:lpstr>
      <vt:lpstr>Importance-weighted Rand measure</vt:lpstr>
      <vt:lpstr>Importance-weighted Rand measure</vt:lpstr>
      <vt:lpstr>Combining context scores</vt:lpstr>
      <vt:lpstr>Combining context scores</vt:lpstr>
      <vt:lpstr>Combining context scores</vt:lpstr>
      <vt:lpstr>Results</vt:lpstr>
      <vt:lpstr>Validation</vt:lpstr>
      <vt:lpstr>marine01_wakeup</vt:lpstr>
      <vt:lpstr>marine02_road</vt:lpstr>
      <vt:lpstr>Validation: probe context</vt:lpstr>
      <vt:lpstr>Validation: neighborhood context</vt:lpstr>
      <vt:lpstr>Validation: combined contexts</vt:lpstr>
      <vt:lpstr>Performance</vt:lpstr>
      <vt:lpstr>Summary</vt:lpstr>
      <vt:lpstr>Post Mortem</vt:lpstr>
      <vt:lpstr>Questions?</vt:lpstr>
      <vt:lpstr>Demo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Assisted Object Placement</dc:title>
  <dc:creator>Andreas Kirsch</dc:creator>
  <cp:lastModifiedBy>blackhc@gmail.com</cp:lastModifiedBy>
  <cp:revision>92</cp:revision>
  <dcterms:created xsi:type="dcterms:W3CDTF">2012-11-19T16:41:47Z</dcterms:created>
  <dcterms:modified xsi:type="dcterms:W3CDTF">2013-02-18T18:40:55Z</dcterms:modified>
</cp:coreProperties>
</file>