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emf" ContentType="image/x-emf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0" r:id="rId16"/>
    <p:sldId id="283" r:id="rId17"/>
    <p:sldId id="284" r:id="rId18"/>
    <p:sldId id="270" r:id="rId19"/>
    <p:sldId id="275" r:id="rId20"/>
    <p:sldId id="273" r:id="rId21"/>
    <p:sldId id="274" r:id="rId22"/>
    <p:sldId id="277" r:id="rId23"/>
    <p:sldId id="276" r:id="rId24"/>
    <p:sldId id="282" r:id="rId25"/>
    <p:sldId id="285" r:id="rId26"/>
    <p:sldId id="281" r:id="rId27"/>
    <p:sldId id="279" r:id="rId28"/>
    <p:sldId id="286" r:id="rId29"/>
    <p:sldId id="287" r:id="rId30"/>
  </p:sldIdLst>
  <p:sldSz cx="9144000" cy="5143500" type="screen16x9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reas Kirsch" initials="A 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167" autoAdjust="0"/>
  </p:normalViewPr>
  <p:slideViewPr>
    <p:cSldViewPr snapToGrid="0">
      <p:cViewPr varScale="1">
        <p:scale>
          <a:sx n="101" d="100"/>
          <a:sy n="101" d="100"/>
        </p:scale>
        <p:origin x="-264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96D283-6453-4380-920B-D871A0BFF904}" type="datetimeFigureOut">
              <a:rPr lang="en-US" smtClean="0"/>
              <a:pPr/>
              <a:t>7/30/2009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D56A72-B680-46B9-A4A0-CC1A6A3C79C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6552-E5EF-477A-BE8E-AE32AFA09D5F}" type="datetime1">
              <a:rPr lang="en-US" smtClean="0"/>
              <a:pPr/>
              <a:t>7/30/2009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E089F-2306-44AA-B3DA-2F2801F12A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57200"/>
            <a:ext cx="5486400" cy="425054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6781"/>
            <a:ext cx="5486400" cy="307419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4038600"/>
            <a:ext cx="6934200" cy="590552"/>
          </a:xfrm>
        </p:spPr>
        <p:txBody>
          <a:bodyPr>
            <a:normAutofit/>
          </a:bodyPr>
          <a:lstStyle>
            <a:lvl1pPr marL="457200" indent="-457200" algn="ctr">
              <a:buFont typeface="+mj-lt"/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57C5B-5A96-432F-8E71-0FEA9BFD4109}" type="datetime1">
              <a:rPr lang="en-US" smtClean="0"/>
              <a:pPr/>
              <a:t>7/30/2009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E089F-2306-44AA-B3DA-2F2801F12A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200900" y="2800351"/>
            <a:ext cx="342900" cy="1181100"/>
          </a:xfrm>
        </p:spPr>
        <p:txBody>
          <a:bodyPr vert="vert270" anchor="t">
            <a:noAutofit/>
          </a:bodyPr>
          <a:lstStyle>
            <a:lvl1pPr algn="l">
              <a:buNone/>
              <a:defRPr sz="900"/>
            </a:lvl1pPr>
          </a:lstStyle>
          <a:p>
            <a:pPr lvl="0"/>
            <a:r>
              <a:rPr lang="en-US" dirty="0" smtClean="0"/>
              <a:t>Courtesy of XXX Inc.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CE55F-1EA2-4E38-868E-831B4C2793B1}" type="datetime1">
              <a:rPr lang="en-US" smtClean="0"/>
              <a:pPr/>
              <a:t>7/30/2009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E089F-2306-44AA-B3DA-2F2801F12A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1AD93-E43C-4A2C-A9E3-CF9B07A27D32}" type="datetime1">
              <a:rPr lang="en-US" smtClean="0"/>
              <a:pPr/>
              <a:t>7/30/2009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E089F-2306-44AA-B3DA-2F2801F12A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423C-5152-4AEA-A509-801B710B7F9D}" type="datetime1">
              <a:rPr lang="en-US" smtClean="0"/>
              <a:pPr/>
              <a:t>7/30/2009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E089F-2306-44AA-B3DA-2F2801F12A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677275" y="3514726"/>
            <a:ext cx="342900" cy="1181100"/>
          </a:xfrm>
        </p:spPr>
        <p:txBody>
          <a:bodyPr vert="vert27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 dirty="0" smtClean="0"/>
              <a:t>Courtesy of XXX Inc.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35CF1-A551-4EA6-8FE4-6B6E221B2462}" type="datetime1">
              <a:rPr lang="en-US" smtClean="0"/>
              <a:pPr/>
              <a:t>7/30/2009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E089F-2306-44AA-B3DA-2F2801F12A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57304"/>
            <a:ext cx="4038600" cy="333615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57304"/>
            <a:ext cx="4038600" cy="333615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DFE05-747A-452A-A402-5F8D3D8E7F2E}" type="datetime1">
              <a:rPr lang="en-US" smtClean="0"/>
              <a:pPr/>
              <a:t>7/30/2009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E089F-2306-44AA-B3DA-2F2801F12A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Tex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571486"/>
            <a:ext cx="8229600" cy="64294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8200" y="1357305"/>
            <a:ext cx="4038600" cy="2890846"/>
          </a:xfrm>
        </p:spPr>
        <p:txBody>
          <a:bodyPr anchor="ctr"/>
          <a:lstStyle>
            <a:lvl1pPr marL="0" indent="0">
              <a:buNone/>
              <a:defRPr sz="2800"/>
            </a:lvl1pPr>
            <a:lvl2pPr marL="360000" indent="0">
              <a:buNone/>
              <a:defRPr sz="2400"/>
            </a:lvl2pPr>
            <a:lvl3pPr marL="720000" indent="0">
              <a:buNone/>
              <a:defRPr sz="2000"/>
            </a:lvl3pPr>
            <a:lvl4pPr marL="1080000" indent="0">
              <a:buNone/>
              <a:defRPr sz="1800"/>
            </a:lvl4pPr>
            <a:lvl5pPr marL="14400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DFE05-747A-452A-A402-5F8D3D8E7F2E}" type="datetime1">
              <a:rPr lang="en-US" smtClean="0"/>
              <a:pPr/>
              <a:t>7/30/2009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E089F-2306-44AA-B3DA-2F2801F12A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7675" y="4381500"/>
            <a:ext cx="4029075" cy="390525"/>
          </a:xfrm>
        </p:spPr>
        <p:txBody>
          <a:bodyPr>
            <a:normAutofit/>
          </a:bodyPr>
          <a:lstStyle>
            <a:lvl1pPr algn="ctr">
              <a:buNone/>
              <a:defRPr sz="1800" baseline="0"/>
            </a:lvl1pPr>
          </a:lstStyle>
          <a:p>
            <a:pPr lvl="0"/>
            <a:r>
              <a:rPr lang="en-US" dirty="0" smtClean="0"/>
              <a:t>Content Caption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357305"/>
            <a:ext cx="4038600" cy="2909896"/>
          </a:xfrm>
        </p:spPr>
        <p:txBody>
          <a:bodyPr anchor="ctr"/>
          <a:lstStyle>
            <a:lvl1pPr marL="0" indent="0">
              <a:buNone/>
              <a:defRPr sz="2800"/>
            </a:lvl1pPr>
            <a:lvl2pPr indent="0">
              <a:buNone/>
              <a:defRPr sz="2400"/>
            </a:lvl2pPr>
            <a:lvl3pPr indent="0">
              <a:buNone/>
              <a:defRPr sz="2000"/>
            </a:lvl3pPr>
            <a:lvl4pPr indent="0">
              <a:buNone/>
              <a:defRPr sz="1800"/>
            </a:lvl4pPr>
            <a:lvl5pPr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23825" y="3067051"/>
            <a:ext cx="342900" cy="1181100"/>
          </a:xfrm>
        </p:spPr>
        <p:txBody>
          <a:bodyPr vert="vert27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 dirty="0" smtClean="0"/>
              <a:t>Courtesy of XXX Inc.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D37D1-B72A-4067-A12F-8AB8DBFA5AFC}" type="datetime1">
              <a:rPr lang="en-US" smtClean="0"/>
              <a:pPr/>
              <a:t>7/30/2009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E089F-2306-44AA-B3DA-2F2801F12A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6D6A4-0F97-4D21-8C28-0481F886771B}" type="datetime1">
              <a:rPr lang="en-US" smtClean="0"/>
              <a:pPr/>
              <a:t>7/30/2009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E089F-2306-44AA-B3DA-2F2801F12A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F8A5-6A77-45A1-AB51-F0464A9B7F09}" type="datetime1">
              <a:rPr lang="en-US" smtClean="0"/>
              <a:pPr/>
              <a:t>7/30/2009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E089F-2306-44AA-B3DA-2F2801F12A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905BF-4962-414E-A566-60758138DB78}" type="datetime1">
              <a:rPr lang="en-US" smtClean="0"/>
              <a:pPr/>
              <a:t>7/30/2009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E089F-2306-44AA-B3DA-2F2801F12A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>
            <p:custDataLst>
              <p:tags r:id="rId14"/>
            </p:custDataLst>
          </p:nvPr>
        </p:nvSpPr>
        <p:spPr>
          <a:xfrm>
            <a:off x="0" y="4786328"/>
            <a:ext cx="9144000" cy="3571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>
            <p:custDataLst>
              <p:tags r:id="rId15"/>
            </p:custDataLst>
          </p:nvPr>
        </p:nvSpPr>
        <p:spPr>
          <a:xfrm>
            <a:off x="0" y="0"/>
            <a:ext cx="9144000" cy="5000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8596" y="571486"/>
            <a:ext cx="8229600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28743"/>
            <a:ext cx="8229600" cy="3264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4588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4E556-FC61-454C-BE30-8FEDF4CADA76}" type="datetime1">
              <a:rPr lang="en-US" smtClean="0"/>
              <a:pPr/>
              <a:t>7/30/2009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45536" y="486965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26008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E089F-2306-44AA-B3DA-2F2801F12A5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7704" y="0"/>
            <a:ext cx="3857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Semiconductor</a:t>
            </a:r>
            <a:r>
              <a:rPr lang="en-US" sz="2400" b="1" baseline="0" dirty="0" smtClean="0">
                <a:solidFill>
                  <a:schemeClr val="accent6">
                    <a:lumMod val="75000"/>
                  </a:schemeClr>
                </a:solidFill>
              </a:rPr>
              <a:t> Optimization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6676834" y="128842"/>
            <a:ext cx="172354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900" dirty="0">
                <a:solidFill>
                  <a:schemeClr val="bg1"/>
                </a:solidFill>
                <a:latin typeface="+mj-lt"/>
              </a:rPr>
              <a:t>Technische Universität München</a:t>
            </a:r>
          </a:p>
        </p:txBody>
      </p:sp>
      <p:pic>
        <p:nvPicPr>
          <p:cNvPr id="13" name="Picture 25" descr="C:\Users\Flopc\Desktop\ppt\TUMLogo_oZ_Vollfl_weiss_RGB.emf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423732" y="85056"/>
            <a:ext cx="535007" cy="28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Semiconductor Optimization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09788" y="2905125"/>
            <a:ext cx="6143625" cy="1314450"/>
          </a:xfrm>
        </p:spPr>
        <p:txBody>
          <a:bodyPr numCol="2">
            <a:normAutofit fontScale="70000" lnSpcReduction="20000"/>
          </a:bodyPr>
          <a:lstStyle/>
          <a:p>
            <a:pPr algn="l">
              <a:lnSpc>
                <a:spcPct val="120000"/>
              </a:lnSpc>
            </a:pPr>
            <a:r>
              <a:rPr lang="en-US" dirty="0" err="1" smtClean="0"/>
              <a:t>Pirmin</a:t>
            </a:r>
            <a:r>
              <a:rPr lang="en-US" dirty="0" smtClean="0"/>
              <a:t> Fontaine</a:t>
            </a:r>
          </a:p>
          <a:p>
            <a:pPr algn="l">
              <a:lnSpc>
                <a:spcPct val="120000"/>
              </a:lnSpc>
            </a:pPr>
            <a:r>
              <a:rPr lang="en-US" dirty="0" smtClean="0"/>
              <a:t>Elena </a:t>
            </a:r>
            <a:r>
              <a:rPr lang="en-US" dirty="0" err="1" smtClean="0"/>
              <a:t>Gräfenstein</a:t>
            </a:r>
            <a:r>
              <a:rPr lang="en-US" dirty="0" smtClean="0"/>
              <a:t> </a:t>
            </a:r>
          </a:p>
          <a:p>
            <a:pPr algn="l">
              <a:lnSpc>
                <a:spcPct val="120000"/>
              </a:lnSpc>
            </a:pPr>
            <a:r>
              <a:rPr lang="en-US" dirty="0" smtClean="0"/>
              <a:t>Andreas Kirsch</a:t>
            </a:r>
          </a:p>
          <a:p>
            <a:pPr algn="l">
              <a:lnSpc>
                <a:spcPct val="120000"/>
              </a:lnSpc>
            </a:pPr>
            <a:r>
              <a:rPr lang="en-US" dirty="0" smtClean="0"/>
              <a:t>Christina Maier </a:t>
            </a:r>
          </a:p>
          <a:p>
            <a:pPr algn="l">
              <a:lnSpc>
                <a:spcPct val="120000"/>
              </a:lnSpc>
            </a:pPr>
            <a:r>
              <a:rPr lang="en-US" dirty="0" smtClean="0"/>
              <a:t>Daniel </a:t>
            </a:r>
            <a:r>
              <a:rPr lang="en-US" dirty="0" err="1" smtClean="0"/>
              <a:t>Opritescu</a:t>
            </a:r>
            <a:endParaRPr lang="en-US" dirty="0" smtClean="0"/>
          </a:p>
          <a:p>
            <a:pPr algn="l">
              <a:lnSpc>
                <a:spcPct val="120000"/>
              </a:lnSpc>
            </a:pPr>
            <a:r>
              <a:rPr lang="en-US" dirty="0" smtClean="0"/>
              <a:t>Nicole </a:t>
            </a:r>
            <a:r>
              <a:rPr lang="en-US" dirty="0" err="1" smtClean="0"/>
              <a:t>Wochatz</a:t>
            </a:r>
            <a:endParaRPr lang="en-US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Internal Structure of a Chip</a:t>
            </a:r>
            <a:endParaRPr lang="en-US" dirty="0"/>
          </a:p>
        </p:txBody>
      </p:sp>
      <p:pic>
        <p:nvPicPr>
          <p:cNvPr id="8" name="Content Placeholder 7" descr="NehalemGlamourShot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4079" y="1428750"/>
            <a:ext cx="4895841" cy="3265488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953250" y="3505201"/>
            <a:ext cx="342900" cy="1181100"/>
          </a:xfrm>
        </p:spPr>
        <p:txBody>
          <a:bodyPr/>
          <a:lstStyle/>
          <a:p>
            <a:r>
              <a:rPr lang="en-US" dirty="0" smtClean="0"/>
              <a:t>Courtesy of Intel Inc.</a:t>
            </a:r>
            <a:endParaRPr lang="en-US" dirty="0"/>
          </a:p>
        </p:txBody>
      </p:sp>
    </p:spTree>
  </p:cSld>
  <p:clrMapOvr>
    <a:masterClrMapping/>
  </p:clrMapOvr>
  <p:transition advTm="8065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Internal Structure of a Chip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Chips are made up of lots of </a:t>
            </a:r>
            <a:r>
              <a:rPr lang="en-US" b="1" dirty="0" smtClean="0"/>
              <a:t>layers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bottom most layer contains switching elements called </a:t>
            </a:r>
            <a:r>
              <a:rPr lang="en-US" b="1" dirty="0" smtClean="0"/>
              <a:t>transistors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remaining layers contain the </a:t>
            </a:r>
            <a:r>
              <a:rPr lang="en-US" b="1" dirty="0" smtClean="0"/>
              <a:t>wiring</a:t>
            </a:r>
            <a:r>
              <a:rPr lang="en-US" dirty="0" smtClean="0"/>
              <a:t> required for interconnecting all the </a:t>
            </a:r>
            <a:r>
              <a:rPr lang="en-US" b="1" dirty="0" smtClean="0"/>
              <a:t>transistors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ChipLayers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952" y="1357313"/>
            <a:ext cx="4001095" cy="2909887"/>
          </a:xfrm>
        </p:spPr>
      </p:pic>
    </p:spTree>
  </p:cSld>
  <p:clrMapOvr>
    <a:masterClrMapping/>
  </p:clrMapOvr>
  <p:transition advTm="52432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Transistors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Transistors are very basic semiconductors that allow an electric current to pass or not depending on a controlling voltage.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Transistor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1398746"/>
            <a:ext cx="4038600" cy="2827019"/>
          </a:xfrm>
        </p:spPr>
      </p:pic>
    </p:spTree>
  </p:cSld>
  <p:clrMapOvr>
    <a:masterClrMapping/>
  </p:clrMapOvr>
  <p:transition advTm="14196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Transistors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Chips contain billions of these little transistors.</a:t>
            </a:r>
          </a:p>
          <a:p>
            <a:r>
              <a:rPr lang="en-US" dirty="0" smtClean="0"/>
              <a:t>Wired together cleverly they make up all the control logic of computers, mobile phones, etc..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386B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26901" y="1243013"/>
            <a:ext cx="3294210" cy="3395662"/>
          </a:xfrm>
        </p:spPr>
      </p:pic>
    </p:spTree>
  </p:cSld>
  <p:clrMapOvr>
    <a:masterClrMapping/>
  </p:clrMapOvr>
  <p:transition advTm="1246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 wiring layers interconnect different transistors. Because there are so many different connections multiple layers are needed.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ebenen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0814" y="1357313"/>
            <a:ext cx="3931372" cy="2909887"/>
          </a:xfrm>
        </p:spPr>
      </p:pic>
    </p:spTree>
  </p:cSld>
  <p:clrMapOvr>
    <a:masterClrMapping/>
  </p:clrMapOvr>
  <p:transition advTm="1415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For technical reasons the wires on one layer have to be parallel to each other. Only the size of the gap between them can be varied.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Wiring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5952" y="1357313"/>
            <a:ext cx="4001095" cy="2909887"/>
          </a:xfrm>
        </p:spPr>
      </p:pic>
    </p:spTree>
  </p:cSld>
  <p:clrMapOvr>
    <a:masterClrMapping/>
  </p:clrMapOvr>
  <p:transition advTm="10234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Transistors always lose energy when their state changes. This energy is directly converted into heat.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47675" y="4343400"/>
            <a:ext cx="4029075" cy="390525"/>
          </a:xfrm>
        </p:spPr>
        <p:txBody>
          <a:bodyPr>
            <a:normAutofit/>
          </a:bodyPr>
          <a:lstStyle/>
          <a:p>
            <a:r>
              <a:rPr lang="en-US" dirty="0" smtClean="0"/>
              <a:t>Infrared Image of an IBM chip</a:t>
            </a:r>
          </a:p>
        </p:txBody>
      </p:sp>
      <p:pic>
        <p:nvPicPr>
          <p:cNvPr id="6" name="Content Placeholder 5" descr="SPLi_ir_IBMchip_10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38225" y="1488472"/>
            <a:ext cx="3010861" cy="2816827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76275" y="2933701"/>
            <a:ext cx="342900" cy="1181100"/>
          </a:xfrm>
        </p:spPr>
        <p:txBody>
          <a:bodyPr/>
          <a:lstStyle/>
          <a:p>
            <a:r>
              <a:rPr lang="en-US" dirty="0" smtClean="0"/>
              <a:t>Courtesy of IBM</a:t>
            </a:r>
            <a:endParaRPr lang="en-US" dirty="0"/>
          </a:p>
        </p:txBody>
      </p:sp>
    </p:spTree>
  </p:cSld>
  <p:clrMapOvr>
    <a:masterClrMapping/>
  </p:clrMapOvr>
  <p:transition advTm="12184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Moreover every time the current on a wire changes, its electric field is changed, too. This also causes an energy loss and heat emission.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Strength of the Induced Electromagnetic Field</a:t>
            </a:r>
            <a:endParaRPr lang="en-US" dirty="0"/>
          </a:p>
        </p:txBody>
      </p:sp>
      <p:pic>
        <p:nvPicPr>
          <p:cNvPr id="6" name="Content Placeholder 5" descr="field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r="472"/>
          <a:stretch>
            <a:fillRect/>
          </a:stretch>
        </p:blipFill>
        <p:spPr>
          <a:xfrm>
            <a:off x="457200" y="1323975"/>
            <a:ext cx="4019550" cy="2924175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Created with </a:t>
            </a:r>
            <a:r>
              <a:rPr lang="en-US" dirty="0" err="1" smtClean="0"/>
              <a:t>MatLAB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advTm="1416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Magnitude of the Heat Problem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u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10046" y="1428750"/>
            <a:ext cx="3523908" cy="3265488"/>
          </a:xfrm>
        </p:spPr>
      </p:pic>
    </p:spTree>
  </p:cSld>
  <p:clrMapOvr>
    <a:masterClrMapping/>
  </p:clrMapOvr>
  <p:transition advTm="4993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Energy Consumption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Supercomputers don’t do anything else but processing data and most of the energy is directly converted into heat as unwanted by-product.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jugene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t="18599" b="7699"/>
          <a:stretch>
            <a:fillRect/>
          </a:stretch>
        </p:blipFill>
        <p:spPr>
          <a:xfrm>
            <a:off x="638175" y="1495261"/>
            <a:ext cx="3657600" cy="269574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57175" y="2105025"/>
            <a:ext cx="342900" cy="2133601"/>
          </a:xfrm>
        </p:spPr>
        <p:txBody>
          <a:bodyPr/>
          <a:lstStyle/>
          <a:p>
            <a:r>
              <a:rPr lang="en-US" dirty="0" smtClean="0"/>
              <a:t>Courtesy of </a:t>
            </a:r>
            <a:r>
              <a:rPr lang="en-US" dirty="0" err="1" smtClean="0"/>
              <a:t>Jülich</a:t>
            </a:r>
            <a:r>
              <a:rPr lang="en-US" dirty="0" smtClean="0"/>
              <a:t> </a:t>
            </a:r>
            <a:r>
              <a:rPr lang="en-US" dirty="0" err="1" smtClean="0"/>
              <a:t>Forschungszentrum</a:t>
            </a:r>
            <a:endParaRPr lang="en-US" dirty="0"/>
          </a:p>
        </p:txBody>
      </p:sp>
    </p:spTree>
  </p:cSld>
  <p:clrMapOvr>
    <a:masterClrMapping/>
  </p:clrMapOvr>
  <p:transition advTm="12012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Semiconductors?</a:t>
            </a:r>
            <a:endParaRPr lang="en-US" dirty="0"/>
          </a:p>
        </p:txBody>
      </p:sp>
      <p:pic>
        <p:nvPicPr>
          <p:cNvPr id="6" name="Content Placeholder 5" descr="Intel_Core_i7_front_both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7435" y="1428750"/>
            <a:ext cx="6009130" cy="3265488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10475" y="3514726"/>
            <a:ext cx="342900" cy="1181100"/>
          </a:xfrm>
        </p:spPr>
        <p:txBody>
          <a:bodyPr/>
          <a:lstStyle/>
          <a:p>
            <a:r>
              <a:rPr lang="en-US" dirty="0" smtClean="0"/>
              <a:t>Courtesy of Intel Inc.</a:t>
            </a:r>
            <a:endParaRPr lang="en-US" dirty="0"/>
          </a:p>
        </p:txBody>
      </p:sp>
    </p:spTree>
  </p:cSld>
  <p:clrMapOvr>
    <a:masterClrMapping/>
  </p:clrMapOvr>
  <p:transition advTm="5382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Cooling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Up to 45% of the energy consumption is needed by the cooling equipment to keep super-computers at working temperatures.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4" descr="CoolingTabl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4757" y="1396726"/>
            <a:ext cx="3963485" cy="28310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6250" y="1143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Energy Consumption:</a:t>
            </a:r>
            <a:endParaRPr lang="en-US" dirty="0"/>
          </a:p>
        </p:txBody>
      </p:sp>
    </p:spTree>
  </p:cSld>
  <p:clrMapOvr>
    <a:masterClrMapping/>
  </p:clrMapOvr>
  <p:transition advTm="1223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Optimization is Imperative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8200" y="1514475"/>
            <a:ext cx="4038600" cy="2743200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Thus it is very important to reduce the energy consumption and consequently the amount of cooling needed.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5" name="Content Placeholder 14" descr="CoolingTable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4757" y="1396726"/>
            <a:ext cx="3963485" cy="2831061"/>
          </a:xfrm>
        </p:spPr>
      </p:pic>
      <p:sp>
        <p:nvSpPr>
          <p:cNvPr id="6" name="TextBox 5"/>
          <p:cNvSpPr txBox="1"/>
          <p:nvPr/>
        </p:nvSpPr>
        <p:spPr>
          <a:xfrm>
            <a:off x="476250" y="1143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Energy Consumption:</a:t>
            </a:r>
            <a:endParaRPr lang="en-US" dirty="0"/>
          </a:p>
        </p:txBody>
      </p:sp>
    </p:spTree>
  </p:cSld>
  <p:clrMapOvr>
    <a:masterClrMapping/>
  </p:clrMapOvr>
  <p:transition advTm="20358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Optimization Methods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field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31"/>
          <a:stretch>
            <a:fillRect/>
          </a:stretch>
        </p:blipFill>
        <p:spPr>
          <a:xfrm>
            <a:off x="457202" y="1352549"/>
            <a:ext cx="3715724" cy="1933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activityOW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3565" y="2799093"/>
            <a:ext cx="3208472" cy="18395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OWOmotivati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92981" y="1716399"/>
            <a:ext cx="3422690" cy="22079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6786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do we optimize?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point of attack we chose was the wiring of the transistors.</a:t>
            </a:r>
          </a:p>
          <a:p>
            <a:r>
              <a:rPr lang="en-US" dirty="0" smtClean="0"/>
              <a:t>Changing the </a:t>
            </a:r>
            <a:r>
              <a:rPr lang="en-US" b="1" dirty="0" smtClean="0"/>
              <a:t>ordering</a:t>
            </a:r>
            <a:r>
              <a:rPr lang="en-US" dirty="0" smtClean="0"/>
              <a:t> and </a:t>
            </a:r>
            <a:r>
              <a:rPr lang="en-US" b="1" dirty="0" smtClean="0"/>
              <a:t>spacing</a:t>
            </a:r>
            <a:r>
              <a:rPr lang="en-US" dirty="0" smtClean="0"/>
              <a:t> of wires doesn’t require changes to the underlying design of the transistor layer itself.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SpacingAndOrdering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5952" y="1357313"/>
            <a:ext cx="4001094" cy="2909887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648200" y="1357305"/>
            <a:ext cx="4038600" cy="2890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20000"/>
              </a:spcBef>
            </a:pPr>
            <a:r>
              <a:rPr lang="en-US" sz="2800" dirty="0" smtClean="0">
                <a:solidFill>
                  <a:prstClr val="black"/>
                </a:solidFill>
              </a:rPr>
              <a:t>Two separate problems to solve:</a:t>
            </a:r>
          </a:p>
          <a:p>
            <a:pPr marL="360000" lvl="1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 Wire Ordering</a:t>
            </a:r>
          </a:p>
          <a:p>
            <a:pPr marL="360000" lvl="1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 Wire Spacing</a:t>
            </a:r>
          </a:p>
        </p:txBody>
      </p:sp>
    </p:spTree>
  </p:cSld>
  <p:clrMapOvr>
    <a:masterClrMapping/>
  </p:clrMapOvr>
  <p:transition advTm="269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Idea for Wire Spacing 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 further apart two wires are the less heat is emitted because of electric induction when one of the wires switches.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Heat is emitted from switching wires</a:t>
            </a:r>
            <a:endParaRPr lang="en-US" dirty="0"/>
          </a:p>
        </p:txBody>
      </p:sp>
      <p:pic>
        <p:nvPicPr>
          <p:cNvPr id="6" name="Content Placeholder 5" descr="SimpleHeatEmission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952" y="1357313"/>
            <a:ext cx="4001095" cy="2909887"/>
          </a:xfrm>
        </p:spPr>
      </p:pic>
    </p:spTree>
  </p:cSld>
  <p:clrMapOvr>
    <a:masterClrMapping/>
  </p:clrMapOvr>
  <p:transition advTm="19937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Idea for Wire Spacing 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If two wires are very active, that is switch a lot, it would be better to increase the distance between them.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HeatExpansion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5952" y="1357313"/>
            <a:ext cx="4001094" cy="2909887"/>
          </a:xfrm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Wire Spacing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If we use the combined activity of two neighboring wires as a hint for the distribution of the space between wires, we find the optimal solution.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OWSpresentation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0182" y="1357313"/>
            <a:ext cx="3992635" cy="2909887"/>
          </a:xfrm>
        </p:spPr>
      </p:pic>
    </p:spTree>
  </p:cSld>
  <p:clrMapOvr>
    <a:masterClrMapping/>
  </p:clrMapOvr>
  <p:transition advTm="2014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Wire Ordering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Arranging the wires with increasing activity towards the center wire yields the optimal wire ordering.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OWOmotivation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09651"/>
            <a:ext cx="4038600" cy="2605211"/>
          </a:xfrm>
        </p:spPr>
      </p:pic>
    </p:spTree>
  </p:cSld>
  <p:clrMapOvr>
    <a:masterClrMapping/>
  </p:clrMapOvr>
  <p:transition advTm="9969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Wire Ordering</a:t>
            </a:r>
            <a:endParaRPr lang="en-US" dirty="0"/>
          </a:p>
        </p:txBody>
      </p:sp>
      <p:pic>
        <p:nvPicPr>
          <p:cNvPr id="5" name="Content Placeholder 4" descr="OWOdemo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8406" y="1429967"/>
            <a:ext cx="8967189" cy="3015054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Tm="15257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Special algorithms can be developed that deal with additional information like  groups of wires that always switch at the same time or with a certain probability.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 descr="Wiring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5952" y="1357313"/>
            <a:ext cx="4001094" cy="2909887"/>
          </a:xfrm>
        </p:spPr>
      </p:pic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Semiconductors?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 smtClean="0"/>
              <a:t>Semiconductors</a:t>
            </a:r>
            <a:r>
              <a:rPr lang="en-US" dirty="0" smtClean="0"/>
              <a:t> are conductors that only conduct electric current in one direction.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An LED is a semiconductor</a:t>
            </a:r>
            <a:endParaRPr lang="en-US" dirty="0"/>
          </a:p>
        </p:txBody>
      </p:sp>
      <p:pic>
        <p:nvPicPr>
          <p:cNvPr id="12" name="Content Placeholder 11" descr="Light_Emitting_Diode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12031" y="1357313"/>
            <a:ext cx="2909887" cy="2909887"/>
          </a:xfrm>
        </p:spPr>
      </p:pic>
    </p:spTree>
  </p:cSld>
  <p:clrMapOvr>
    <a:masterClrMapping/>
  </p:clrMapOvr>
  <p:transition advTm="7378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Semiconductors?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Usually though one refers to something more advanced:</a:t>
            </a:r>
          </a:p>
          <a:p>
            <a:pPr lvl="1"/>
            <a:r>
              <a:rPr lang="en-US" sz="2800" b="1" dirty="0" smtClean="0"/>
              <a:t>Chips</a:t>
            </a:r>
            <a:endParaRPr lang="en-US" sz="28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endParaRPr lang="en-US" sz="1050" dirty="0"/>
          </a:p>
        </p:txBody>
      </p:sp>
      <p:pic>
        <p:nvPicPr>
          <p:cNvPr id="6" name="Content Placeholder 5" descr="Intel_Core_i7_front_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75630" y="1618748"/>
            <a:ext cx="3182689" cy="2387016"/>
          </a:xfrm>
        </p:spPr>
      </p:pic>
    </p:spTree>
  </p:cSld>
  <p:clrMapOvr>
    <a:masterClrMapping/>
  </p:clrMapOvr>
  <p:transition advTm="7628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Chips</a:t>
            </a:r>
            <a:endParaRPr lang="en-US" dirty="0"/>
          </a:p>
        </p:txBody>
      </p:sp>
      <p:pic>
        <p:nvPicPr>
          <p:cNvPr id="7" name="Picture Placeholder 6" descr="computer-chip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4024" b="14024"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914400" y="4038600"/>
            <a:ext cx="7315200" cy="590552"/>
          </a:xfrm>
        </p:spPr>
        <p:txBody>
          <a:bodyPr>
            <a:noAutofit/>
          </a:bodyPr>
          <a:lstStyle/>
          <a:p>
            <a:pPr algn="ctr"/>
            <a:r>
              <a:rPr lang="en-US" sz="1800" dirty="0" smtClean="0"/>
              <a:t>They are an important component of most modern inventions...</a:t>
            </a:r>
            <a:endParaRPr lang="en-US" sz="18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advTm="8721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Chips</a:t>
            </a:r>
            <a:endParaRPr lang="en-US" dirty="0"/>
          </a:p>
        </p:txBody>
      </p:sp>
      <p:pic>
        <p:nvPicPr>
          <p:cNvPr id="10" name="Picture Placeholder 9" descr="0903macpro_display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8137" b="8137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… computers, of course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Courtesy of Apple, Inc.</a:t>
            </a:r>
            <a:endParaRPr lang="en-US" dirty="0"/>
          </a:p>
        </p:txBody>
      </p:sp>
    </p:spTree>
  </p:cSld>
  <p:clrMapOvr>
    <a:masterClrMapping/>
  </p:clrMapOvr>
  <p:transition advTm="7972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Chips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… mobile phones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Courtesy of Apple</a:t>
            </a:r>
            <a:endParaRPr lang="en-US" dirty="0"/>
          </a:p>
        </p:txBody>
      </p:sp>
      <p:pic>
        <p:nvPicPr>
          <p:cNvPr id="8" name="Picture Placeholder 7" descr="iphone3gs_4up.tif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1792288" y="991195"/>
            <a:ext cx="5486400" cy="2925365"/>
          </a:xfrm>
        </p:spPr>
      </p:pic>
    </p:spTree>
  </p:cSld>
  <p:clrMapOvr>
    <a:masterClrMapping/>
  </p:clrMapOvr>
  <p:transition advTm="78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Chips</a:t>
            </a:r>
            <a:endParaRPr lang="en-US" dirty="0"/>
          </a:p>
        </p:txBody>
      </p:sp>
      <p:pic>
        <p:nvPicPr>
          <p:cNvPr id="6" name="Picture Placeholder 5" descr="2009 Premier4509 Lamborghini Murcielago 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2106495" y="916781"/>
            <a:ext cx="4857986" cy="307419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… cars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00900" y="2447925"/>
            <a:ext cx="342900" cy="1533526"/>
          </a:xfrm>
        </p:spPr>
        <p:txBody>
          <a:bodyPr/>
          <a:lstStyle/>
          <a:p>
            <a:r>
              <a:rPr lang="en-US" dirty="0" smtClean="0"/>
              <a:t>Courtesy of Lamborghini</a:t>
            </a:r>
            <a:endParaRPr lang="en-US" dirty="0"/>
          </a:p>
        </p:txBody>
      </p:sp>
    </p:spTree>
  </p:cSld>
  <p:clrMapOvr>
    <a:masterClrMapping/>
  </p:clrMapOvr>
  <p:transition advTm="8019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Chips</a:t>
            </a:r>
            <a:endParaRPr lang="en-US" dirty="0"/>
          </a:p>
        </p:txBody>
      </p:sp>
      <p:pic>
        <p:nvPicPr>
          <p:cNvPr id="6" name="Picture Placeholder 5" descr="washing-machine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-4877" b="-3378"/>
          <a:stretch>
            <a:fillRect/>
          </a:stretch>
        </p:blipFill>
        <p:spPr>
          <a:xfrm>
            <a:off x="2640998" y="1102654"/>
            <a:ext cx="2759077" cy="298604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… and lots of other modern products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nike-gorge-digital-kids-watch-WK0010-001_1531_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465" y="1698528"/>
            <a:ext cx="1566767" cy="1595781"/>
          </a:xfrm>
          <a:prstGeom prst="rect">
            <a:avLst/>
          </a:prstGeom>
        </p:spPr>
      </p:pic>
      <p:pic>
        <p:nvPicPr>
          <p:cNvPr id="9" name="Picture 8" descr="microwave_ove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16841" y="1684746"/>
            <a:ext cx="2647367" cy="1627933"/>
          </a:xfrm>
          <a:prstGeom prst="rect">
            <a:avLst/>
          </a:prstGeom>
        </p:spPr>
      </p:pic>
    </p:spTree>
  </p:cSld>
  <p:clrMapOvr>
    <a:masterClrMapping/>
  </p:clrMapOvr>
  <p:transition advTm="79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ENDQ0NDQyIvPg0KCQk8dWljb2xvciBuYW1lPSJnbG93IiB2YWx1ZT0iMHgzNUQzMzQiLz4NCgkJPHVpY29sb3IgbmFtZT0idGV4dCIgdmFsdWU9IjB4MDAwMDAwIi8+DQoJCTx1aWNvbG9yIG5hbWU9ImxpZ2h0IiB2YWx1ZT0iMHg4RjhGOEYiLz4NCgkJPHVpY29sb3IgbmFtZT0ic2hhZG93IiB2YWx1ZT0iMHhGRkZGRkYiLz4NCgkJPHVpY29sb3IgbmFtZT0iYmFja2dyb3VuZCIgdmFsdWU9IjB4OEY4RjhG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Aufbereitung&quot;/&gt;&lt;property id=&quot;20144&quot; value=&quot;1&quot;/&gt;&lt;property id=&quot;20146&quot; value=&quot;1&quot;/&gt;&lt;property id=&quot;20147&quot; value=&quot;1&quot;/&gt;&lt;property id=&quot;20148&quot; value=&quot;10&quot;/&gt;&lt;property id=&quot;20180&quot; value=&quot;1&quot;/&gt;&lt;property id=&quot;20181&quot; value=&quot;1&quot;/&gt;&lt;property id=&quot;20182&quot; value=&quot;0&quot;/&gt;&lt;property id=&quot;20183&quot; value=&quot;1&quot;/&gt;&lt;property id=&quot;20184&quot; value=&quot;7&quot;/&gt;&lt;property id=&quot;20193&quot; value=&quot;-1&quot;/&gt;&lt;property id=&quot;20224&quot; value=&quot;C:\Users\Andreas\Documents\My Adobe Presentations\Aufbereitung&quot;/&gt;&lt;property id=&quot;20226&quot; value=&quot;C:\Users\Andreas\Documents\Eigene Daten\TUM\FelixKlein\Aufbereitung\Presentation\Aufbereitung.pptx&quot;/&gt;&lt;property id=&quot;20250&quot; value=&quot;7&quot;/&gt;&lt;property id=&quot;20251&quot; value=&quot;0&quot;/&gt;&lt;property id=&quot;20259&quot; value=&quot;0&quot;/&gt;&lt;property id=&quot;20501&quot; value=&quot;C:\Users\Andreas\Documents\My Adobe Presentations\&quot;/&gt;&lt;object type=&quot;8&quot; unique_id=&quot;10002&quot;&gt;&lt;/object&gt;&lt;object type=&quot;10&quot; unique_id=&quot;10003&quot;&gt;&lt;object type=&quot;11&quot; unique_id=&quot;10004&quot;&gt;&lt;property id=&quot;20180&quot; value=&quot;1&quot;/&gt;&lt;property id=&quot;20181&quot; value=&quot;1&quot;/&gt;&lt;property id=&quot;20182&quot; value=&quot;0&quot;/&gt;&lt;property id=&quot;20183&quot; value=&quot;1&quot;/&gt;&lt;/object&gt;&lt;object type=&quot;12&quot; unique_id=&quot;10005&quot;&gt;&lt;/object&gt;&lt;object type=&quot;13&quot; unique_id=&quot;10591&quot;&gt;&lt;/object&gt;&lt;/object&gt;&lt;object type=&quot;2&quot; unique_id=&quot;10010&quot;&gt;&lt;object type=&quot;3&quot; unique_id=&quot;10027&quot;&gt;&lt;property id=&quot;20148&quot; value=&quot;5&quot;/&gt;&lt;property id=&quot;20300&quot; value=&quot;Slide 1 - &amp;quot;Semiconductor Optimization&amp;quot;&quot;/&gt;&lt;property id=&quot;20303&quot; value=&quot;-1&quot;/&gt;&lt;property id=&quot;20304&quot; value=&quot;-1&quot;/&gt;&lt;property id=&quot;20307&quot; value=&quot;256&quot;/&gt;&lt;property id=&quot;20309&quot; value=&quot;-1&quot;/&gt;&lt;/object&gt;&lt;object type=&quot;3&quot; unique_id=&quot;10067&quot;&gt;&lt;property id=&quot;20148&quot; value=&quot;5&quot;/&gt;&lt;property id=&quot;20300&quot; value=&quot;Slide 2 - &amp;quot;What are Semiconductors?&amp;quot;&quot;/&gt;&lt;property id=&quot;20303&quot; value=&quot;-1&quot;/&gt;&lt;property id=&quot;20307&quot; value=&quot;257&quot;/&gt;&lt;property id=&quot;20309&quot; value=&quot;-1&quot;/&gt;&lt;/object&gt;&lt;object type=&quot;3&quot; unique_id=&quot;10068&quot;&gt;&lt;property id=&quot;20148&quot; value=&quot;5&quot;/&gt;&lt;property id=&quot;20300&quot; value=&quot;Slide 3 - &amp;quot;What are Semiconductors?&amp;quot;&quot;/&gt;&lt;property id=&quot;20303&quot; value=&quot;-1&quot;/&gt;&lt;property id=&quot;20307&quot; value=&quot;258&quot;/&gt;&lt;property id=&quot;20309&quot; value=&quot;-1&quot;/&gt;&lt;/object&gt;&lt;object type=&quot;3&quot; unique_id=&quot;10069&quot;&gt;&lt;property id=&quot;20148&quot; value=&quot;5&quot;/&gt;&lt;property id=&quot;20300&quot; value=&quot;Slide 4 - &amp;quot;What are Semiconductors?&amp;quot;&quot;/&gt;&lt;property id=&quot;20303&quot; value=&quot;-1&quot;/&gt;&lt;property id=&quot;20307&quot; value=&quot;259&quot;/&gt;&lt;property id=&quot;20309&quot; value=&quot;-1&quot;/&gt;&lt;/object&gt;&lt;object type=&quot;3&quot; unique_id=&quot;10070&quot;&gt;&lt;property id=&quot;20148&quot; value=&quot;5&quot;/&gt;&lt;property id=&quot;20300&quot; value=&quot;Slide 5 - &amp;quot;Chips&amp;quot;&quot;/&gt;&lt;property id=&quot;20303&quot; value=&quot;-1&quot;/&gt;&lt;property id=&quot;20307&quot; value=&quot;260&quot;/&gt;&lt;property id=&quot;20309&quot; value=&quot;-1&quot;/&gt;&lt;/object&gt;&lt;object type=&quot;3&quot; unique_id=&quot;10071&quot;&gt;&lt;property id=&quot;20148&quot; value=&quot;5&quot;/&gt;&lt;property id=&quot;20300&quot; value=&quot;Slide 6 - &amp;quot;Chips&amp;quot;&quot;/&gt;&lt;property id=&quot;20303&quot; value=&quot;-1&quot;/&gt;&lt;property id=&quot;20307&quot; value=&quot;261&quot;/&gt;&lt;property id=&quot;20309&quot; value=&quot;-1&quot;/&gt;&lt;/object&gt;&lt;object type=&quot;3&quot; unique_id=&quot;10204&quot;&gt;&lt;property id=&quot;20148&quot; value=&quot;5&quot;/&gt;&lt;property id=&quot;20300&quot; value=&quot;Slide 7 - &amp;quot;Chips&amp;quot;&quot;/&gt;&lt;property id=&quot;20303&quot; value=&quot;-1&quot;/&gt;&lt;property id=&quot;20307&quot; value=&quot;262&quot;/&gt;&lt;property id=&quot;20309&quot; value=&quot;-1&quot;/&gt;&lt;/object&gt;&lt;object type=&quot;3&quot; unique_id=&quot;10205&quot;&gt;&lt;property id=&quot;20148&quot; value=&quot;5&quot;/&gt;&lt;property id=&quot;20300&quot; value=&quot;Slide 8 - &amp;quot;Chips&amp;quot;&quot;/&gt;&lt;property id=&quot;20303&quot; value=&quot;-1&quot;/&gt;&lt;property id=&quot;20307&quot; value=&quot;263&quot;/&gt;&lt;property id=&quot;20309&quot; value=&quot;-1&quot;/&gt;&lt;/object&gt;&lt;object type=&quot;3&quot; unique_id=&quot;10206&quot;&gt;&lt;property id=&quot;20148&quot; value=&quot;5&quot;/&gt;&lt;property id=&quot;20300&quot; value=&quot;Slide 9 - &amp;quot;Chips&amp;quot;&quot;/&gt;&lt;property id=&quot;20303&quot; value=&quot;-1&quot;/&gt;&lt;property id=&quot;20307&quot; value=&quot;264&quot;/&gt;&lt;property id=&quot;20309&quot; value=&quot;-1&quot;/&gt;&lt;/object&gt;&lt;object type=&quot;3&quot; unique_id=&quot;10207&quot;&gt;&lt;property id=&quot;20148&quot; value=&quot;5&quot;/&gt;&lt;property id=&quot;20300&quot; value=&quot;Slide 10 - &amp;quot;Internal Structure of a Chip&amp;quot;&quot;/&gt;&lt;property id=&quot;20303&quot; value=&quot;-1&quot;/&gt;&lt;property id=&quot;20307&quot; value=&quot;265&quot;/&gt;&lt;property id=&quot;20309&quot; value=&quot;-1&quot;/&gt;&lt;/object&gt;&lt;object type=&quot;3&quot; unique_id=&quot;10208&quot;&gt;&lt;property id=&quot;20148&quot; value=&quot;5&quot;/&gt;&lt;property id=&quot;20300&quot; value=&quot;Slide 11 - &amp;quot;Internal Structure of a Chip&amp;quot;&quot;/&gt;&lt;property id=&quot;20303&quot; value=&quot;-1&quot;/&gt;&lt;property id=&quot;20307&quot; value=&quot;266&quot;/&gt;&lt;property id=&quot;20309&quot; value=&quot;-1&quot;/&gt;&lt;/object&gt;&lt;object type=&quot;3&quot; unique_id=&quot;10277&quot;&gt;&lt;property id=&quot;20148&quot; value=&quot;5&quot;/&gt;&lt;property id=&quot;20300&quot; value=&quot;Slide 12 - &amp;quot;Transistors&amp;quot;&quot;/&gt;&lt;property id=&quot;20303&quot; value=&quot;-1&quot;/&gt;&lt;property id=&quot;20307&quot; value=&quot;267&quot;/&gt;&lt;property id=&quot;20309&quot; value=&quot;-1&quot;/&gt;&lt;/object&gt;&lt;object type=&quot;3&quot; unique_id=&quot;10278&quot;&gt;&lt;property id=&quot;20148&quot; value=&quot;5&quot;/&gt;&lt;property id=&quot;20300&quot; value=&quot;Slide 13 - &amp;quot;Transistors&amp;quot;&quot;/&gt;&lt;property id=&quot;20303&quot; value=&quot;-1&quot;/&gt;&lt;property id=&quot;20307&quot; value=&quot;268&quot;/&gt;&lt;property id=&quot;20309&quot; value=&quot;-1&quot;/&gt;&lt;/object&gt;&lt;object type=&quot;3&quot; unique_id=&quot;10489&quot;&gt;&lt;property id=&quot;20148&quot; value=&quot;5&quot;/&gt;&lt;property id=&quot;20300&quot; value=&quot;Slide 14 - &amp;quot;Wiring&amp;quot;&quot;/&gt;&lt;property id=&quot;20303&quot; value=&quot;-1&quot;/&gt;&lt;property id=&quot;20307&quot; value=&quot;269&quot;/&gt;&lt;property id=&quot;20309&quot; value=&quot;-1&quot;/&gt;&lt;/object&gt;&lt;object type=&quot;3&quot; unique_id=&quot;10490&quot;&gt;&lt;property id=&quot;20148&quot; value=&quot;5&quot;/&gt;&lt;property id=&quot;20300&quot; value=&quot;Slide 18 - &amp;quot;Magnitude of the Heat Problem&amp;quot;&quot;/&gt;&lt;property id=&quot;20303&quot; value=&quot;-1&quot;/&gt;&lt;property id=&quot;20307&quot; value=&quot;270&quot;/&gt;&lt;property id=&quot;20309&quot; value=&quot;-1&quot;/&gt;&lt;/object&gt;&lt;object type=&quot;3&quot; unique_id=&quot;10493&quot;&gt;&lt;property id=&quot;20148&quot; value=&quot;5&quot;/&gt;&lt;property id=&quot;20300&quot; value=&quot;Slide 19 - &amp;quot;Energy Consumption&amp;quot;&quot;/&gt;&lt;property id=&quot;20303&quot; value=&quot;-1&quot;/&gt;&lt;property id=&quot;20307&quot; value=&quot;275&quot;/&gt;&lt;property id=&quot;20309&quot; value=&quot;-1&quot;/&gt;&lt;/object&gt;&lt;object type=&quot;3&quot; unique_id=&quot;10494&quot;&gt;&lt;property id=&quot;20148&quot; value=&quot;5&quot;/&gt;&lt;property id=&quot;20300&quot; value=&quot;Slide 20 - &amp;quot;Cooling&amp;quot;&quot;/&gt;&lt;property id=&quot;20303&quot; value=&quot;-1&quot;/&gt;&lt;property id=&quot;20307&quot; value=&quot;273&quot;/&gt;&lt;property id=&quot;20309&quot; value=&quot;-1&quot;/&gt;&lt;/object&gt;&lt;object type=&quot;3&quot; unique_id=&quot;10495&quot;&gt;&lt;property id=&quot;20148&quot; value=&quot;5&quot;/&gt;&lt;property id=&quot;20300&quot; value=&quot;Slide 21 - &amp;quot;Optimization is Imperative&amp;quot;&quot;/&gt;&lt;property id=&quot;20303&quot; value=&quot;-1&quot;/&gt;&lt;property id=&quot;20307&quot; value=&quot;274&quot;/&gt;&lt;property id=&quot;20309&quot; value=&quot;-1&quot;/&gt;&lt;/object&gt;&lt;object type=&quot;3&quot; unique_id=&quot;10496&quot;&gt;&lt;property id=&quot;20148&quot; value=&quot;5&quot;/&gt;&lt;property id=&quot;20300&quot; value=&quot;Slide 22 - &amp;quot;Optimization Methods&amp;quot;&quot;/&gt;&lt;property id=&quot;20303&quot; value=&quot;-1&quot;/&gt;&lt;property id=&quot;20307&quot; value=&quot;277&quot;/&gt;&lt;property id=&quot;20309&quot; value=&quot;-1&quot;/&gt;&lt;/object&gt;&lt;object type=&quot;3&quot; unique_id=&quot;10497&quot;&gt;&lt;property id=&quot;20148&quot; value=&quot;5&quot;/&gt;&lt;property id=&quot;20300&quot; value=&quot;Slide 23 - &amp;quot;What do we optimize?&amp;quot;&quot;/&gt;&lt;property id=&quot;20303&quot; value=&quot;-1&quot;/&gt;&lt;property id=&quot;20307&quot; value=&quot;276&quot;/&gt;&lt;property id=&quot;20309&quot; value=&quot;-1&quot;/&gt;&lt;/object&gt;&lt;object type=&quot;3&quot; unique_id=&quot;10499&quot;&gt;&lt;property id=&quot;20148&quot; value=&quot;5&quot;/&gt;&lt;property id=&quot;20300&quot; value=&quot;Slide 27 - &amp;quot;Wire Ordering&amp;quot;&quot;/&gt;&lt;property id=&quot;20303&quot; value=&quot;-1&quot;/&gt;&lt;property id=&quot;20307&quot; value=&quot;279&quot;/&gt;&lt;property id=&quot;20309&quot; value=&quot;-1&quot;/&gt;&lt;/object&gt;&lt;object type=&quot;3&quot; unique_id=&quot;10804&quot;&gt;&lt;property id=&quot;20148&quot; value=&quot;5&quot;/&gt;&lt;property id=&quot;20300&quot; value=&quot;Slide 15 - &amp;quot;Wiring&amp;quot;&quot;/&gt;&lt;property id=&quot;20307&quot; value=&quot;280&quot;/&gt;&lt;/object&gt;&lt;object type=&quot;3&quot; unique_id=&quot;10805&quot;&gt;&lt;property id=&quot;20148&quot; value=&quot;5&quot;/&gt;&lt;property id=&quot;20300&quot; value=&quot;Slide 16 - &amp;quot;Heat&amp;quot;&quot;/&gt;&lt;property id=&quot;20307&quot; value=&quot;283&quot;/&gt;&lt;/object&gt;&lt;object type=&quot;3&quot; unique_id=&quot;10806&quot;&gt;&lt;property id=&quot;20148&quot; value=&quot;5&quot;/&gt;&lt;property id=&quot;20300&quot; value=&quot;Slide 17 - &amp;quot;Heat&amp;quot;&quot;/&gt;&lt;property id=&quot;20307&quot; value=&quot;284&quot;/&gt;&lt;/object&gt;&lt;object type=&quot;3&quot; unique_id=&quot;10807&quot;&gt;&lt;property id=&quot;20148&quot; value=&quot;5&quot;/&gt;&lt;property id=&quot;20300&quot; value=&quot;Slide 24 - &amp;quot;Idea for Wire Spacing Optimization&amp;quot;&quot;/&gt;&lt;property id=&quot;20307&quot; value=&quot;282&quot;/&gt;&lt;/object&gt;&lt;object type=&quot;3&quot; unique_id=&quot;10808&quot;&gt;&lt;property id=&quot;20148&quot; value=&quot;5&quot;/&gt;&lt;property id=&quot;20300&quot; value=&quot;Slide 25 - &amp;quot;Idea for Wire Spacing Optimization&amp;quot;&quot;/&gt;&lt;property id=&quot;20307&quot; value=&quot;285&quot;/&gt;&lt;/object&gt;&lt;object type=&quot;3&quot; unique_id=&quot;10809&quot;&gt;&lt;property id=&quot;20148&quot; value=&quot;5&quot;/&gt;&lt;property id=&quot;20300&quot; value=&quot;Slide 26 - &amp;quot;Wire Spacing&amp;quot;&quot;/&gt;&lt;property id=&quot;20307&quot; value=&quot;281&quot;/&gt;&lt;/object&gt;&lt;object type=&quot;3&quot; unique_id=&quot;10848&quot;&gt;&lt;property id=&quot;20148&quot; value=&quot;5&quot;/&gt;&lt;property id=&quot;20300&quot; value=&quot;Slide 28 - &amp;quot;Wire Ordering&amp;quot;&quot;/&gt;&lt;property id=&quot;20307&quot; value=&quot;286&quot;/&gt;&lt;/object&gt;&lt;object type=&quot;3&quot; unique_id=&quot;11191&quot;&gt;&lt;property id=&quot;20148&quot; value=&quot;5&quot;/&gt;&lt;property id=&quot;20300&quot; value=&quot;Slide 29 - &amp;quot;Outlook&amp;quot;&quot;/&gt;&lt;property id=&quot;20307&quot; value=&quot;287&quot;/&gt;&lt;/object&gt;&lt;/object&gt;&lt;object type=&quot;4&quot; unique_id=&quot;10026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D385C0A-0559-44F0-8B00-88DF1E040643}&quot;/&gt;&lt;filename val=&quot;C:\Users\Andreas\AppData\Local\Temp\PR\data\asimages\{9D385C0A-0559-44F0-8B00-88DF1E040643}.png&quot;/&gt;&lt;hasEffects val=&quot;1&quot;/&gt;&lt;left val=&quot;-4.5&quot;/&gt;&lt;top val=&quot;374.28&quot;/&gt;&lt;width val=&quot;730.8&quot;/&gt;&lt;height val=&quot;38.52&quot;/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4CBAFAE-1602-46AC-845B-D3AA88ED6D36}&quot;/&gt;&lt;filename val=&quot;C:\Users\Andreas\AppData\Local\Temp\PR\data\asimages\{84CBAFAE-1602-46AC-845B-D3AA88ED6D36}.png&quot;/&gt;&lt;hasEffects val=&quot;1&quot;/&gt;&lt;left val=&quot;-4.5&quot;/&gt;&lt;top val=&quot;-3&quot;/&gt;&lt;width val=&quot;730.8&quot;/&gt;&lt;height val=&quot;49.8&quot;/&gt;&lt;/ThreeDShapeInfo&gt;"/>
</p:tagLst>
</file>

<file path=ppt/theme/theme1.xml><?xml version="1.0" encoding="utf-8"?>
<a:theme xmlns:a="http://schemas.openxmlformats.org/drawingml/2006/main" name="Office Theme">
  <a:themeElements>
    <a:clrScheme name="TUM">
      <a:dk1>
        <a:sysClr val="windowText" lastClr="000000"/>
      </a:dk1>
      <a:lt1>
        <a:sysClr val="window" lastClr="FFFFFF"/>
      </a:lt1>
      <a:dk2>
        <a:srgbClr val="003359"/>
      </a:dk2>
      <a:lt2>
        <a:srgbClr val="BFBFBF"/>
      </a:lt2>
      <a:accent1>
        <a:srgbClr val="0065BD"/>
      </a:accent1>
      <a:accent2>
        <a:srgbClr val="E37222"/>
      </a:accent2>
      <a:accent3>
        <a:srgbClr val="A2AD00"/>
      </a:accent3>
      <a:accent4>
        <a:srgbClr val="DAD7CB"/>
      </a:accent4>
      <a:accent5>
        <a:srgbClr val="64A0C8"/>
      </a:accent5>
      <a:accent6>
        <a:srgbClr val="EFAB7D"/>
      </a:accent6>
      <a:hlink>
        <a:srgbClr val="006FC2"/>
      </a:hlink>
      <a:folHlink>
        <a:srgbClr val="CCC1D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12084</TotalTime>
  <Words>585</Words>
  <Application>Microsoft Office PowerPoint</Application>
  <PresentationFormat>On-screen Show (16:9)</PresentationFormat>
  <Paragraphs>80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Semiconductor Optimization</vt:lpstr>
      <vt:lpstr>What are Semiconductors?</vt:lpstr>
      <vt:lpstr>What are Semiconductors?</vt:lpstr>
      <vt:lpstr>What are Semiconductors?</vt:lpstr>
      <vt:lpstr>Chips</vt:lpstr>
      <vt:lpstr>Chips</vt:lpstr>
      <vt:lpstr>Chips</vt:lpstr>
      <vt:lpstr>Chips</vt:lpstr>
      <vt:lpstr>Chips</vt:lpstr>
      <vt:lpstr>Internal Structure of a Chip</vt:lpstr>
      <vt:lpstr>Internal Structure of a Chip</vt:lpstr>
      <vt:lpstr>Transistors</vt:lpstr>
      <vt:lpstr>Transistors</vt:lpstr>
      <vt:lpstr>Wiring</vt:lpstr>
      <vt:lpstr>Wiring</vt:lpstr>
      <vt:lpstr>Heat</vt:lpstr>
      <vt:lpstr>Heat</vt:lpstr>
      <vt:lpstr>Magnitude of the Heat Problem</vt:lpstr>
      <vt:lpstr>Energy Consumption</vt:lpstr>
      <vt:lpstr>Cooling</vt:lpstr>
      <vt:lpstr>Optimization is Imperative</vt:lpstr>
      <vt:lpstr>Optimization Methods</vt:lpstr>
      <vt:lpstr>What do we optimize?</vt:lpstr>
      <vt:lpstr>Idea for Wire Spacing Optimization</vt:lpstr>
      <vt:lpstr>Idea for Wire Spacing Optimization</vt:lpstr>
      <vt:lpstr>Wire Spacing</vt:lpstr>
      <vt:lpstr>Wire Ordering</vt:lpstr>
      <vt:lpstr>Wire Ordering</vt:lpstr>
      <vt:lpstr>Outlook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Andreas Kirsch</dc:creator>
  <cp:lastModifiedBy>Andreas Kirsch</cp:lastModifiedBy>
  <cp:revision>75</cp:revision>
  <dcterms:created xsi:type="dcterms:W3CDTF">2009-06-09T16:58:45Z</dcterms:created>
  <dcterms:modified xsi:type="dcterms:W3CDTF">2009-07-30T18:37:07Z</dcterms:modified>
</cp:coreProperties>
</file>